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56" r:id="rId3"/>
    <p:sldId id="258" r:id="rId4"/>
    <p:sldId id="412" r:id="rId6"/>
    <p:sldId id="417" r:id="rId7"/>
    <p:sldId id="260" r:id="rId8"/>
    <p:sldId id="264" r:id="rId9"/>
    <p:sldId id="422" r:id="rId10"/>
    <p:sldId id="444" r:id="rId11"/>
    <p:sldId id="455" r:id="rId12"/>
    <p:sldId id="446" r:id="rId13"/>
    <p:sldId id="452" r:id="rId14"/>
    <p:sldId id="448" r:id="rId15"/>
    <p:sldId id="451" r:id="rId16"/>
  </p:sldIdLst>
  <p:sldSz cx="12192000" cy="6858000"/>
  <p:notesSz cx="7103745" cy="10234295"/>
  <p:embeddedFontLst>
    <p:embeddedFont>
      <p:font typeface="Calibri Light" panose="020F0302020204030204" pitchFamily="34" charset="0"/>
      <p:regular r:id="rId20"/>
      <p:italic r:id="rId21"/>
    </p:embeddedFont>
    <p:embeddedFont>
      <p:font typeface="方正小标宋简体" panose="03000509000000000000" pitchFamily="65" charset="-122"/>
      <p:regular r:id="rId22"/>
    </p:embeddedFont>
    <p:embeddedFont>
      <p:font typeface="楷体_GB2312" panose="02010609030101010101" pitchFamily="49" charset="-122"/>
      <p:regular r:id="rId23"/>
    </p:embeddedFont>
    <p:embeddedFont>
      <p:font typeface="楷体" panose="02010609060101010101" charset="-122"/>
      <p:regular r:id="rId24"/>
    </p:embeddedFont>
    <p:embeddedFont>
      <p:font typeface="仿宋" panose="02010609060101010101" pitchFamily="49" charset="-122"/>
      <p:regular r:id="rId25"/>
    </p:embeddedFont>
    <p:embeddedFont>
      <p:font typeface="Calibri" panose="020F0502020204030204" charset="0"/>
      <p:regular r:id="rId26"/>
      <p:bold r:id="rId27"/>
      <p:italic r:id="rId28"/>
      <p:boldItalic r:id="rId29"/>
    </p:embeddedFont>
  </p:embeddedFont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7455"/>
    <a:srgbClr val="EC45DE"/>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autoAdjust="0"/>
    <p:restoredTop sz="94660"/>
  </p:normalViewPr>
  <p:slideViewPr>
    <p:cSldViewPr snapToGrid="0">
      <p:cViewPr varScale="1">
        <p:scale>
          <a:sx n="88" d="100"/>
          <a:sy n="88" d="100"/>
        </p:scale>
        <p:origin x="-588" y="-108"/>
      </p:cViewPr>
      <p:guideLst>
        <p:guide orient="horz" pos="2250"/>
        <p:guide pos="37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font" Target="fonts/font10.fntdata"/><Relationship Id="rId28" Type="http://schemas.openxmlformats.org/officeDocument/2006/relationships/font" Target="fonts/font9.fntdata"/><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1CD9F913-4699-4C64-B15F-EFA098B895FA}"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FDBD612-66E5-4ECE-85D9-446C479D160E}"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3"/>
          <p:cNvSpPr>
            <a:spLocks noGrp="1"/>
          </p:cNvSpPr>
          <p:nvPr>
            <p:ph type="dt" sz="half" idx="10"/>
          </p:nvPr>
        </p:nvSpPr>
        <p:spPr/>
        <p:txBody>
          <a:bodyPr/>
          <a:lstStyle>
            <a:lvl1pPr>
              <a:defRPr/>
            </a:lvl1pPr>
          </a:lstStyle>
          <a:p>
            <a:pPr>
              <a:defRPr/>
            </a:pPr>
            <a:fld id="{23F0983C-A062-44B5-938F-32A3264CF7EE}"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52A345F9-6525-4CAC-A12E-62567E57C1F7}"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1F8A7F4-CF9D-482C-9721-8EC301DBD78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40AE886-3147-46C6-9D25-44BF2AC3E05B}"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521A98A4-D4F4-4C70-84FD-ECBCA2CB6679}"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C5E7E43-ABD6-484B-A39A-A821D50420C0}"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FC9A5C47-E93A-422D-8BFE-9C7B59800F6C}"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170E64B-551D-4E54-ACCC-03DA51555DEC}"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05E0D192-9DFC-486E-98B1-84038F8029AD}"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F35AD2F6-A57E-4B5F-A417-9CB165FF0ABB}"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372F5F97-78D1-4BC3-B721-07115A58094A}"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DF9B8A04-C6BD-4495-A8C0-5BD616295AFE}"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052A66C-B2DE-4512-AC05-BE1F0F798EC2}"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80D22272-E59D-4A8C-A437-DF943EA466CE}"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C27B2045-5323-47BE-BA8B-C865B697291F}"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594D3DC-54D8-4449-8099-85D890AF4B10}"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4C89CD5-1925-4E55-8157-6111AD988D94}"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4FD3B91-1D4F-4F2E-B995-4BA1B817C6C2}"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68FDF555-D098-486D-A988-6109AD88CF37}"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ED213977-214F-4C24-AE5C-8DAFC4D0BF3C}"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3.jpeg"/><Relationship Id="rId2" Type="http://schemas.openxmlformats.org/officeDocument/2006/relationships/image" Target="../media/image17.jpe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9" name="图片 3" descr="微信图片_20171106162452"/>
          <p:cNvPicPr>
            <a:picLocks noChangeAspect="1"/>
          </p:cNvPicPr>
          <p:nvPr/>
        </p:nvPicPr>
        <p:blipFill>
          <a:blip r:embed="rId1"/>
          <a:srcRect/>
          <a:stretch>
            <a:fillRect/>
          </a:stretch>
        </p:blipFill>
        <p:spPr bwMode="auto">
          <a:xfrm>
            <a:off x="-17780" y="0"/>
            <a:ext cx="12209463" cy="6884988"/>
          </a:xfrm>
          <a:prstGeom prst="rect">
            <a:avLst/>
          </a:prstGeom>
          <a:noFill/>
          <a:ln w="9525">
            <a:noFill/>
            <a:miter lim="800000"/>
            <a:headEnd/>
            <a:tailEnd/>
          </a:ln>
        </p:spPr>
      </p:pic>
      <p:sp>
        <p:nvSpPr>
          <p:cNvPr id="12290" name="标题 1"/>
          <p:cNvSpPr>
            <a:spLocks noGrp="1"/>
          </p:cNvSpPr>
          <p:nvPr>
            <p:ph type="ctrTitle"/>
          </p:nvPr>
        </p:nvSpPr>
        <p:spPr>
          <a:xfrm>
            <a:off x="694055" y="1311910"/>
            <a:ext cx="11040745" cy="1856105"/>
          </a:xfrm>
        </p:spPr>
        <p:txBody>
          <a:bodyPr/>
          <a:lstStyle/>
          <a:p>
            <a:pPr eaLnBrk="1" hangingPunct="1">
              <a:lnSpc>
                <a:spcPct val="100000"/>
              </a:lnSpc>
            </a:pPr>
            <a:r>
              <a:rPr lang="zh-CN" dirty="0" smtClean="0">
                <a:latin typeface="方正小标宋简体" panose="03000509000000000000" pitchFamily="65" charset="-122"/>
                <a:ea typeface="方正小标宋简体" panose="03000509000000000000" pitchFamily="65" charset="-122"/>
              </a:rPr>
              <a:t>贫困户内各项设施及档案材料</a:t>
            </a:r>
            <a:endParaRPr lang="zh-CN" dirty="0" smtClean="0">
              <a:latin typeface="方正小标宋简体" panose="03000509000000000000" pitchFamily="65" charset="-122"/>
              <a:ea typeface="方正小标宋简体" panose="03000509000000000000" pitchFamily="65" charset="-122"/>
            </a:endParaRPr>
          </a:p>
        </p:txBody>
      </p:sp>
      <p:sp>
        <p:nvSpPr>
          <p:cNvPr id="12291" name="副标题 2"/>
          <p:cNvSpPr>
            <a:spLocks noGrp="1"/>
          </p:cNvSpPr>
          <p:nvPr>
            <p:ph type="subTitle" idx="1"/>
          </p:nvPr>
        </p:nvSpPr>
        <p:spPr>
          <a:xfrm>
            <a:off x="2383155" y="4055745"/>
            <a:ext cx="7882255" cy="997585"/>
          </a:xfrm>
        </p:spPr>
        <p:txBody>
          <a:bodyPr/>
          <a:lstStyle/>
          <a:p>
            <a:pPr eaLnBrk="1" hangingPunct="1"/>
            <a:r>
              <a:rPr lang="zh-CN" altLang="en-US" sz="2800" b="1" dirty="0" smtClean="0">
                <a:latin typeface="楷体_GB2312" panose="02010609030101010101" pitchFamily="49" charset="-122"/>
                <a:ea typeface="楷体_GB2312" panose="02010609030101010101" pitchFamily="49" charset="-122"/>
              </a:rPr>
              <a:t>二</a:t>
            </a:r>
            <a:r>
              <a:rPr lang="en-US" altLang="zh-CN" sz="2800" b="1" dirty="0" smtClean="0">
                <a:latin typeface="楷体_GB2312" panose="02010609030101010101" pitchFamily="49" charset="-122"/>
                <a:ea typeface="楷体_GB2312" panose="02010609030101010101" pitchFamily="49" charset="-122"/>
              </a:rPr>
              <a:t>0</a:t>
            </a:r>
            <a:r>
              <a:rPr lang="zh-CN" altLang="en-US" sz="2800" b="1" dirty="0" smtClean="0">
                <a:latin typeface="楷体_GB2312" panose="02010609030101010101" pitchFamily="49" charset="-122"/>
                <a:ea typeface="楷体_GB2312" panose="02010609030101010101" pitchFamily="49" charset="-122"/>
              </a:rPr>
              <a:t>二</a:t>
            </a:r>
            <a:r>
              <a:rPr lang="en-US" altLang="zh-CN" sz="2800" b="1" dirty="0" smtClean="0">
                <a:latin typeface="楷体_GB2312" panose="02010609030101010101" pitchFamily="49" charset="-122"/>
                <a:ea typeface="楷体_GB2312" panose="02010609030101010101" pitchFamily="49" charset="-122"/>
              </a:rPr>
              <a:t>0</a:t>
            </a:r>
            <a:r>
              <a:rPr lang="zh-CN" altLang="en-US" sz="2800" b="1" dirty="0" smtClean="0">
                <a:latin typeface="楷体_GB2312" panose="02010609030101010101" pitchFamily="49" charset="-122"/>
                <a:ea typeface="楷体_GB2312" panose="02010609030101010101" pitchFamily="49" charset="-122"/>
              </a:rPr>
              <a:t>年六月二十二日</a:t>
            </a:r>
            <a:endParaRPr lang="zh-CN" altLang="en-US" sz="2800" b="1" dirty="0" smtClean="0">
              <a:latin typeface="楷体_GB2312" panose="02010609030101010101" pitchFamily="49" charset="-122"/>
              <a:ea typeface="楷体_GB2312" panose="02010609030101010101" pitchFamily="49" charset="-122"/>
            </a:endParaRPr>
          </a:p>
        </p:txBody>
      </p:sp>
    </p:spTree>
    <p:custDataLst>
      <p:tags r:id="rId2"/>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15695" y="743585"/>
            <a:ext cx="10515600" cy="1325563"/>
          </a:xfrm>
        </p:spPr>
        <p:txBody>
          <a:bodyPr/>
          <a:p>
            <a:endParaRPr lang="zh-CN" altLang="en-US"/>
          </a:p>
        </p:txBody>
      </p:sp>
      <p:pic>
        <p:nvPicPr>
          <p:cNvPr id="20481" name="内容占位符 3" descr="C:\Users\Administrator\Desktop\背景图片\微信图片_20171106172524.png微信图片_20171106172524"/>
          <p:cNvPicPr>
            <a:picLocks noGrp="1" noChangeAspect="1"/>
          </p:cNvPicPr>
          <p:nvPr>
            <p:ph idx="1"/>
          </p:nvPr>
        </p:nvPicPr>
        <p:blipFill>
          <a:blip r:embed="rId1"/>
          <a:srcRect/>
          <a:stretch>
            <a:fillRect/>
          </a:stretch>
        </p:blipFill>
        <p:spPr>
          <a:xfrm>
            <a:off x="-7620" y="0"/>
            <a:ext cx="12504420" cy="6892925"/>
          </a:xfrm>
          <a:prstGeom prst="rect">
            <a:avLst/>
          </a:prstGeom>
          <a:noFill/>
          <a:ln w="9525">
            <a:noFill/>
            <a:miter lim="800000"/>
            <a:headEnd/>
            <a:tailEnd/>
          </a:ln>
        </p:spPr>
      </p:pic>
      <p:pic>
        <p:nvPicPr>
          <p:cNvPr id="3" name="图片 2" descr="da36f68c001168776aa411e0dfbd3d2"/>
          <p:cNvPicPr>
            <a:picLocks noChangeAspect="1"/>
          </p:cNvPicPr>
          <p:nvPr/>
        </p:nvPicPr>
        <p:blipFill>
          <a:blip r:embed="rId2"/>
          <a:stretch>
            <a:fillRect/>
          </a:stretch>
        </p:blipFill>
        <p:spPr>
          <a:xfrm>
            <a:off x="704215" y="1779905"/>
            <a:ext cx="4305935" cy="4848860"/>
          </a:xfrm>
          <a:prstGeom prst="rect">
            <a:avLst/>
          </a:prstGeom>
        </p:spPr>
      </p:pic>
      <p:pic>
        <p:nvPicPr>
          <p:cNvPr id="4" name="图片 3" descr="微信图片_202006221817205_WPS图片"/>
          <p:cNvPicPr>
            <a:picLocks noChangeAspect="1"/>
          </p:cNvPicPr>
          <p:nvPr/>
        </p:nvPicPr>
        <p:blipFill>
          <a:blip r:embed="rId3"/>
          <a:stretch>
            <a:fillRect/>
          </a:stretch>
        </p:blipFill>
        <p:spPr>
          <a:xfrm>
            <a:off x="6022340" y="1779905"/>
            <a:ext cx="4211320" cy="484886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20481" name="内容占位符 3" descr="C:\Users\Administrator\Desktop\背景图片\微信图片_20171106172524.png微信图片_20171106172524"/>
          <p:cNvPicPr>
            <a:picLocks noGrp="1" noChangeAspect="1"/>
          </p:cNvPicPr>
          <p:nvPr>
            <p:ph idx="1"/>
          </p:nvPr>
        </p:nvPicPr>
        <p:blipFill>
          <a:blip r:embed="rId1"/>
          <a:srcRect/>
          <a:stretch>
            <a:fillRect/>
          </a:stretch>
        </p:blipFill>
        <p:spPr>
          <a:xfrm>
            <a:off x="-330835" y="-180340"/>
            <a:ext cx="12637770" cy="6966585"/>
          </a:xfrm>
          <a:prstGeom prst="rect">
            <a:avLst/>
          </a:prstGeom>
          <a:noFill/>
          <a:ln w="9525">
            <a:noFill/>
            <a:miter lim="800000"/>
            <a:headEnd/>
            <a:tailEnd/>
          </a:ln>
        </p:spPr>
      </p:pic>
      <p:pic>
        <p:nvPicPr>
          <p:cNvPr id="5" name="图片 4" descr="微信图片_20200622191753_WPS图片"/>
          <p:cNvPicPr>
            <a:picLocks noChangeAspect="1"/>
          </p:cNvPicPr>
          <p:nvPr/>
        </p:nvPicPr>
        <p:blipFill>
          <a:blip r:embed="rId2"/>
          <a:stretch>
            <a:fillRect/>
          </a:stretch>
        </p:blipFill>
        <p:spPr>
          <a:xfrm>
            <a:off x="208280" y="1023620"/>
            <a:ext cx="4644390" cy="5316220"/>
          </a:xfrm>
          <a:prstGeom prst="rect">
            <a:avLst/>
          </a:prstGeom>
        </p:spPr>
      </p:pic>
      <p:pic>
        <p:nvPicPr>
          <p:cNvPr id="7" name="图片 6" descr="微信图片_202006221817206_WPS图片"/>
          <p:cNvPicPr>
            <a:picLocks noChangeAspect="1"/>
          </p:cNvPicPr>
          <p:nvPr/>
        </p:nvPicPr>
        <p:blipFill>
          <a:blip r:embed="rId3"/>
          <a:stretch>
            <a:fillRect/>
          </a:stretch>
        </p:blipFill>
        <p:spPr>
          <a:xfrm>
            <a:off x="6127115" y="1023620"/>
            <a:ext cx="4821555" cy="531558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15695" y="743585"/>
            <a:ext cx="10515600" cy="1325563"/>
          </a:xfrm>
        </p:spPr>
        <p:txBody>
          <a:bodyPr/>
          <a:p>
            <a:endParaRPr lang="zh-CN" altLang="en-US"/>
          </a:p>
        </p:txBody>
      </p:sp>
      <p:pic>
        <p:nvPicPr>
          <p:cNvPr id="20481" name="内容占位符 3" descr="C:\Users\Administrator\Desktop\背景图片\微信图片_20171106172524.png微信图片_20171106172524"/>
          <p:cNvPicPr>
            <a:picLocks noGrp="1" noChangeAspect="1"/>
          </p:cNvPicPr>
          <p:nvPr>
            <p:ph idx="1"/>
          </p:nvPr>
        </p:nvPicPr>
        <p:blipFill>
          <a:blip r:embed="rId1"/>
          <a:srcRect/>
          <a:stretch>
            <a:fillRect/>
          </a:stretch>
        </p:blipFill>
        <p:spPr>
          <a:xfrm>
            <a:off x="-7620" y="0"/>
            <a:ext cx="12504420" cy="6892925"/>
          </a:xfrm>
          <a:prstGeom prst="rect">
            <a:avLst/>
          </a:prstGeom>
          <a:noFill/>
          <a:ln w="9525">
            <a:noFill/>
            <a:miter lim="800000"/>
            <a:headEnd/>
            <a:tailEnd/>
          </a:ln>
        </p:spPr>
      </p:pic>
      <p:sp>
        <p:nvSpPr>
          <p:cNvPr id="4" name="文本框 3"/>
          <p:cNvSpPr txBox="1"/>
          <p:nvPr/>
        </p:nvSpPr>
        <p:spPr>
          <a:xfrm>
            <a:off x="1323340" y="752475"/>
            <a:ext cx="3672840" cy="521970"/>
          </a:xfrm>
          <a:prstGeom prst="rect">
            <a:avLst/>
          </a:prstGeom>
          <a:noFill/>
        </p:spPr>
        <p:txBody>
          <a:bodyPr wrap="square" rtlCol="0">
            <a:spAutoFit/>
          </a:bodyPr>
          <a:p>
            <a:r>
              <a:rPr lang="en-US" altLang="zh-CN" sz="2800" b="1" dirty="0">
                <a:latin typeface="楷体" panose="02010609060101010101" charset="-122"/>
                <a:ea typeface="楷体" panose="02010609060101010101" charset="-122"/>
                <a:cs typeface="楷体" panose="02010609060101010101" charset="-122"/>
                <a:sym typeface="+mn-ea"/>
              </a:rPr>
              <a:t>   </a:t>
            </a:r>
            <a:r>
              <a:rPr lang="zh-CN" sz="2800" b="1" dirty="0">
                <a:latin typeface="楷体" panose="02010609060101010101" charset="-122"/>
                <a:ea typeface="楷体" panose="02010609060101010101" charset="-122"/>
                <a:cs typeface="楷体" panose="02010609060101010101" charset="-122"/>
                <a:sym typeface="+mn-ea"/>
              </a:rPr>
              <a:t>部分户有的：</a:t>
            </a:r>
            <a:endParaRPr lang="zh-CN" altLang="en-US" sz="2800" b="1" dirty="0">
              <a:latin typeface="楷体" panose="02010609060101010101" charset="-122"/>
              <a:ea typeface="楷体" panose="02010609060101010101" charset="-122"/>
              <a:cs typeface="楷体" panose="02010609060101010101" charset="-122"/>
              <a:sym typeface="+mn-ea"/>
            </a:endParaRPr>
          </a:p>
        </p:txBody>
      </p:sp>
      <p:pic>
        <p:nvPicPr>
          <p:cNvPr id="3" name="图片 2" descr="微信图片_20200622181720_WPS图片"/>
          <p:cNvPicPr>
            <a:picLocks noChangeAspect="1"/>
          </p:cNvPicPr>
          <p:nvPr/>
        </p:nvPicPr>
        <p:blipFill>
          <a:blip r:embed="rId2"/>
          <a:stretch>
            <a:fillRect/>
          </a:stretch>
        </p:blipFill>
        <p:spPr>
          <a:xfrm>
            <a:off x="4511040" y="1893570"/>
            <a:ext cx="3760470" cy="4531995"/>
          </a:xfrm>
          <a:prstGeom prst="rect">
            <a:avLst/>
          </a:prstGeom>
        </p:spPr>
      </p:pic>
      <p:pic>
        <p:nvPicPr>
          <p:cNvPr id="6" name="图片 5" descr="微信图片_20200622191831_WPS图片"/>
          <p:cNvPicPr>
            <a:picLocks noChangeAspect="1"/>
          </p:cNvPicPr>
          <p:nvPr/>
        </p:nvPicPr>
        <p:blipFill>
          <a:blip r:embed="rId3"/>
          <a:stretch>
            <a:fillRect/>
          </a:stretch>
        </p:blipFill>
        <p:spPr>
          <a:xfrm>
            <a:off x="8574405" y="1893570"/>
            <a:ext cx="3444875" cy="4531995"/>
          </a:xfrm>
          <a:prstGeom prst="rect">
            <a:avLst/>
          </a:prstGeom>
        </p:spPr>
      </p:pic>
      <p:pic>
        <p:nvPicPr>
          <p:cNvPr id="10" name="图片 9" descr="微信图片_20200622195626_WPS图片"/>
          <p:cNvPicPr>
            <a:picLocks noChangeAspect="1"/>
          </p:cNvPicPr>
          <p:nvPr/>
        </p:nvPicPr>
        <p:blipFill>
          <a:blip r:embed="rId4"/>
          <a:stretch>
            <a:fillRect/>
          </a:stretch>
        </p:blipFill>
        <p:spPr>
          <a:xfrm>
            <a:off x="120650" y="1893570"/>
            <a:ext cx="4303395" cy="463931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20481" name="内容占位符 3" descr="C:\Users\Administrator\Desktop\背景图片\微信图片_20171106172524.png微信图片_20171106172524"/>
          <p:cNvPicPr>
            <a:picLocks noGrp="1" noChangeAspect="1"/>
          </p:cNvPicPr>
          <p:nvPr>
            <p:ph idx="1"/>
          </p:nvPr>
        </p:nvPicPr>
        <p:blipFill>
          <a:blip r:embed="rId1"/>
          <a:srcRect/>
          <a:stretch>
            <a:fillRect/>
          </a:stretch>
        </p:blipFill>
        <p:spPr>
          <a:xfrm>
            <a:off x="92710" y="211455"/>
            <a:ext cx="12637770" cy="6966585"/>
          </a:xfrm>
          <a:prstGeom prst="rect">
            <a:avLst/>
          </a:prstGeom>
          <a:noFill/>
          <a:ln w="9525">
            <a:noFill/>
            <a:miter lim="800000"/>
            <a:headEnd/>
            <a:tailEnd/>
          </a:ln>
        </p:spPr>
      </p:pic>
      <p:pic>
        <p:nvPicPr>
          <p:cNvPr id="3" name="图片 2" descr="微信图片_20200622193511_WPS图片"/>
          <p:cNvPicPr>
            <a:picLocks noChangeAspect="1"/>
          </p:cNvPicPr>
          <p:nvPr/>
        </p:nvPicPr>
        <p:blipFill>
          <a:blip r:embed="rId2"/>
          <a:stretch>
            <a:fillRect/>
          </a:stretch>
        </p:blipFill>
        <p:spPr>
          <a:xfrm>
            <a:off x="525145" y="2193290"/>
            <a:ext cx="3481705" cy="4554220"/>
          </a:xfrm>
          <a:prstGeom prst="rect">
            <a:avLst/>
          </a:prstGeom>
        </p:spPr>
      </p:pic>
      <p:pic>
        <p:nvPicPr>
          <p:cNvPr id="5" name="图片 4" descr="微信图片_20200622193952_WPS图片_WPS图片"/>
          <p:cNvPicPr>
            <a:picLocks noChangeAspect="1"/>
          </p:cNvPicPr>
          <p:nvPr/>
        </p:nvPicPr>
        <p:blipFill>
          <a:blip r:embed="rId3"/>
          <a:stretch>
            <a:fillRect/>
          </a:stretch>
        </p:blipFill>
        <p:spPr>
          <a:xfrm>
            <a:off x="4215130" y="2193925"/>
            <a:ext cx="3761740" cy="4467860"/>
          </a:xfrm>
          <a:prstGeom prst="rect">
            <a:avLst/>
          </a:prstGeom>
        </p:spPr>
      </p:pic>
      <p:pic>
        <p:nvPicPr>
          <p:cNvPr id="6" name="图片 5" descr="微信图片_20200622191824"/>
          <p:cNvPicPr>
            <a:picLocks noChangeAspect="1"/>
          </p:cNvPicPr>
          <p:nvPr/>
        </p:nvPicPr>
        <p:blipFill>
          <a:blip r:embed="rId4"/>
          <a:stretch>
            <a:fillRect/>
          </a:stretch>
        </p:blipFill>
        <p:spPr>
          <a:xfrm>
            <a:off x="8079105" y="2193925"/>
            <a:ext cx="4010660" cy="44665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7" name="内容占位符 3" descr="微信图片_20171106172524"/>
          <p:cNvPicPr>
            <a:picLocks noGrp="1" noChangeAspect="1"/>
          </p:cNvPicPr>
          <p:nvPr>
            <p:ph idx="1"/>
          </p:nvPr>
        </p:nvPicPr>
        <p:blipFill>
          <a:blip r:embed="rId1"/>
          <a:srcRect/>
          <a:stretch>
            <a:fillRect/>
          </a:stretch>
        </p:blipFill>
        <p:spPr>
          <a:xfrm>
            <a:off x="0" y="0"/>
            <a:ext cx="12192635" cy="7143750"/>
          </a:xfrm>
          <a:solidFill>
            <a:schemeClr val="bg1"/>
          </a:solidFill>
        </p:spPr>
      </p:pic>
      <p:sp>
        <p:nvSpPr>
          <p:cNvPr id="14338" name="标题 1"/>
          <p:cNvSpPr>
            <a:spLocks noGrp="1"/>
          </p:cNvSpPr>
          <p:nvPr>
            <p:ph type="title"/>
          </p:nvPr>
        </p:nvSpPr>
        <p:spPr>
          <a:xfrm>
            <a:off x="241300" y="263525"/>
            <a:ext cx="11724005" cy="1583690"/>
          </a:xfrm>
        </p:spPr>
        <p:txBody>
          <a:bodyPr/>
          <a:lstStyle/>
          <a:p>
            <a:pPr algn="l" eaLnBrk="1" hangingPunct="1">
              <a:buClrTx/>
              <a:buSzTx/>
              <a:buFontTx/>
            </a:pPr>
            <a:r>
              <a:rPr lang="en-US" altLang="zh-CN" b="1" dirty="0">
                <a:latin typeface="方正小标宋简体" panose="03000509000000000000" pitchFamily="65" charset="-122"/>
                <a:ea typeface="方正小标宋简体" panose="03000509000000000000" pitchFamily="65" charset="-122"/>
                <a:cs typeface="方正小标宋简体" panose="03000509000000000000" pitchFamily="65" charset="-122"/>
              </a:rPr>
              <a:t>          </a:t>
            </a:r>
            <a:br>
              <a:rPr lang="en-US" altLang="zh-CN" b="1" dirty="0">
                <a:latin typeface="方正小标宋简体" panose="03000509000000000000" pitchFamily="65" charset="-122"/>
                <a:ea typeface="方正小标宋简体" panose="03000509000000000000" pitchFamily="65" charset="-122"/>
                <a:cs typeface="方正小标宋简体" panose="03000509000000000000" pitchFamily="65" charset="-122"/>
              </a:rPr>
            </a:br>
            <a:r>
              <a:rPr lang="en-US" altLang="zh-CN" b="1" dirty="0">
                <a:latin typeface="方正小标宋简体" panose="03000509000000000000" pitchFamily="65" charset="-122"/>
                <a:ea typeface="方正小标宋简体" panose="03000509000000000000" pitchFamily="65" charset="-122"/>
                <a:cs typeface="方正小标宋简体" panose="03000509000000000000" pitchFamily="65" charset="-122"/>
              </a:rPr>
              <a:t>           </a:t>
            </a:r>
            <a:r>
              <a:rPr lang="zh-CN" sz="3600" b="1" dirty="0">
                <a:latin typeface="方正小标宋简体" panose="03000509000000000000" pitchFamily="65" charset="-122"/>
                <a:ea typeface="方正小标宋简体" panose="03000509000000000000" pitchFamily="65" charset="-122"/>
                <a:cs typeface="方正小标宋简体" panose="03000509000000000000" pitchFamily="65" charset="-122"/>
              </a:rPr>
              <a:t>（一）住房</a:t>
            </a:r>
            <a:br>
              <a:rPr lang="zh-CN" sz="3600" b="1" dirty="0">
                <a:latin typeface="方正小标宋简体" panose="03000509000000000000" pitchFamily="65" charset="-122"/>
                <a:ea typeface="方正小标宋简体" panose="03000509000000000000" pitchFamily="65" charset="-122"/>
                <a:cs typeface="方正小标宋简体" panose="03000509000000000000" pitchFamily="65" charset="-122"/>
              </a:rPr>
            </a:br>
            <a:r>
              <a:rPr lang="zh-CN" sz="3600" b="1" dirty="0">
                <a:latin typeface="方正小标宋简体" panose="03000509000000000000" pitchFamily="65" charset="-122"/>
                <a:ea typeface="方正小标宋简体" panose="03000509000000000000" pitchFamily="65" charset="-122"/>
                <a:cs typeface="方正小标宋简体" panose="03000509000000000000" pitchFamily="65" charset="-122"/>
              </a:rPr>
              <a:t>              </a:t>
            </a:r>
            <a:r>
              <a:rPr lang="zh-CN" sz="3200" b="1" dirty="0">
                <a:latin typeface="楷体" panose="02010609060101010101" charset="-122"/>
                <a:ea typeface="楷体" panose="02010609060101010101" charset="-122"/>
                <a:cs typeface="方正小标宋简体" panose="03000509000000000000" pitchFamily="65" charset="-122"/>
              </a:rPr>
              <a:t>户档案袋内危房鉴定报告</a:t>
            </a:r>
            <a:endParaRPr lang="zh-CN" sz="3200" b="1" dirty="0">
              <a:latin typeface="楷体" panose="02010609060101010101" charset="-122"/>
              <a:ea typeface="楷体" panose="02010609060101010101" charset="-122"/>
              <a:cs typeface="方正小标宋简体" panose="03000509000000000000" pitchFamily="65" charset="-122"/>
            </a:endParaRPr>
          </a:p>
        </p:txBody>
      </p:sp>
      <p:pic>
        <p:nvPicPr>
          <p:cNvPr id="4" name="图片 3" descr="da36f68c001168776aa411e0dfbd3d2"/>
          <p:cNvPicPr>
            <a:picLocks noChangeAspect="1"/>
          </p:cNvPicPr>
          <p:nvPr/>
        </p:nvPicPr>
        <p:blipFill>
          <a:blip r:embed="rId2"/>
          <a:stretch>
            <a:fillRect/>
          </a:stretch>
        </p:blipFill>
        <p:spPr>
          <a:xfrm>
            <a:off x="575945" y="2435225"/>
            <a:ext cx="3424555" cy="4566285"/>
          </a:xfrm>
          <a:prstGeom prst="rect">
            <a:avLst/>
          </a:prstGeom>
        </p:spPr>
      </p:pic>
      <p:pic>
        <p:nvPicPr>
          <p:cNvPr id="6" name="图片 5" descr="4355ae46a6ea4bb6438358f8a420615"/>
          <p:cNvPicPr>
            <a:picLocks noChangeAspect="1"/>
          </p:cNvPicPr>
          <p:nvPr/>
        </p:nvPicPr>
        <p:blipFill>
          <a:blip r:embed="rId3"/>
          <a:stretch>
            <a:fillRect/>
          </a:stretch>
        </p:blipFill>
        <p:spPr>
          <a:xfrm rot="16200000">
            <a:off x="7981950" y="3018790"/>
            <a:ext cx="4552315" cy="3414395"/>
          </a:xfrm>
          <a:prstGeom prst="rect">
            <a:avLst/>
          </a:prstGeom>
        </p:spPr>
      </p:pic>
      <p:pic>
        <p:nvPicPr>
          <p:cNvPr id="2" name="图片 1" descr="微信图片_202006221819336_WPS图片"/>
          <p:cNvPicPr>
            <a:picLocks noChangeAspect="1"/>
          </p:cNvPicPr>
          <p:nvPr/>
        </p:nvPicPr>
        <p:blipFill>
          <a:blip r:embed="rId4"/>
          <a:stretch>
            <a:fillRect/>
          </a:stretch>
        </p:blipFill>
        <p:spPr>
          <a:xfrm>
            <a:off x="4208145" y="2434590"/>
            <a:ext cx="4135120" cy="4566920"/>
          </a:xfrm>
          <a:prstGeom prst="rect">
            <a:avLst/>
          </a:prstGeom>
        </p:spPr>
      </p:pic>
    </p:spTree>
  </p:cSld>
  <p:clrMapOvr>
    <a:masterClrMapping/>
  </p:clrMapOvr>
  <p:transition>
    <p:strip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矩形 1"/>
          <p:cNvSpPr/>
          <p:nvPr/>
        </p:nvSpPr>
        <p:spPr>
          <a:xfrm>
            <a:off x="117475" y="1198245"/>
            <a:ext cx="12677140" cy="114554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a:t>    </a:t>
            </a:r>
            <a:r>
              <a:rPr lang="en-US" altLang="zh-CN" sz="2800">
                <a:solidFill>
                  <a:schemeClr val="tx1"/>
                </a:solidFill>
                <a:effectLst>
                  <a:outerShdw blurRad="38100" dist="19050" dir="2700000" algn="tl" rotWithShape="0">
                    <a:schemeClr val="dk1">
                      <a:alpha val="40000"/>
                    </a:schemeClr>
                  </a:outerShdw>
                </a:effectLst>
              </a:rPr>
              <a:t>  </a:t>
            </a:r>
            <a:r>
              <a:rPr lang="en-US" altLang="zh-CN" sz="32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 </a:t>
            </a:r>
            <a:endParaRPr lang="zh-CN" altLang="en-US" sz="32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4" name="标题 3"/>
          <p:cNvSpPr/>
          <p:nvPr>
            <p:ph type="title"/>
          </p:nvPr>
        </p:nvSpPr>
        <p:spPr/>
        <p:txBody>
          <a:bodyPr/>
          <a:p>
            <a:endParaRPr lang="zh-CN" altLang="en-US"/>
          </a:p>
        </p:txBody>
      </p:sp>
      <p:pic>
        <p:nvPicPr>
          <p:cNvPr id="16385" name="内容占位符 3" descr="微信图片_20171106172524"/>
          <p:cNvPicPr>
            <a:picLocks noGrp="1" noChangeAspect="1"/>
          </p:cNvPicPr>
          <p:nvPr/>
        </p:nvPicPr>
        <p:blipFill>
          <a:blip r:embed="rId1"/>
          <a:srcRect/>
          <a:stretch>
            <a:fillRect/>
          </a:stretch>
        </p:blipFill>
        <p:spPr>
          <a:xfrm>
            <a:off x="0" y="-38100"/>
            <a:ext cx="12204700" cy="6896100"/>
          </a:xfrm>
          <a:prstGeom prst="rect">
            <a:avLst/>
          </a:prstGeom>
          <a:noFill/>
          <a:ln w="9525">
            <a:noFill/>
            <a:miter lim="800000"/>
            <a:headEnd/>
            <a:tailEnd/>
          </a:ln>
        </p:spPr>
      </p:pic>
      <p:sp>
        <p:nvSpPr>
          <p:cNvPr id="6" name="内容占位符 5"/>
          <p:cNvSpPr/>
          <p:nvPr>
            <p:ph idx="1"/>
          </p:nvPr>
        </p:nvSpPr>
        <p:spPr>
          <a:xfrm>
            <a:off x="838200" y="526415"/>
            <a:ext cx="10515600" cy="836930"/>
          </a:xfrm>
        </p:spPr>
        <p:txBody>
          <a:bodyPr/>
          <a:p>
            <a:pPr marL="0" indent="0">
              <a:buNone/>
            </a:pPr>
            <a:r>
              <a:rPr lang="en-US" altLang="zh-CN" b="1" dirty="0">
                <a:latin typeface="方正小标宋简体" panose="03000509000000000000" pitchFamily="65" charset="-122"/>
                <a:ea typeface="方正小标宋简体" panose="03000509000000000000" pitchFamily="65" charset="-122"/>
                <a:cs typeface="方正小标宋简体" panose="03000509000000000000" pitchFamily="65" charset="-122"/>
                <a:sym typeface="+mn-ea"/>
              </a:rPr>
              <a:t>   </a:t>
            </a:r>
            <a:r>
              <a:rPr lang="en-US" altLang="zh-CN" sz="4400" b="1" dirty="0">
                <a:latin typeface="方正小标宋简体" panose="03000509000000000000" pitchFamily="65" charset="-122"/>
                <a:ea typeface="方正小标宋简体" panose="03000509000000000000" pitchFamily="65" charset="-122"/>
                <a:cs typeface="方正小标宋简体" panose="03000509000000000000" pitchFamily="65" charset="-122"/>
                <a:sym typeface="+mn-ea"/>
              </a:rPr>
              <a:t>   </a:t>
            </a:r>
            <a:r>
              <a:rPr lang="zh-CN" altLang="en-US" sz="3600" b="1" dirty="0">
                <a:latin typeface="方正小标宋简体" panose="03000509000000000000" pitchFamily="65" charset="-122"/>
                <a:ea typeface="方正小标宋简体" panose="03000509000000000000" pitchFamily="65" charset="-122"/>
                <a:cs typeface="方正小标宋简体" panose="03000509000000000000" pitchFamily="65" charset="-122"/>
                <a:sym typeface="+mn-ea"/>
              </a:rPr>
              <a:t>（二）饮水</a:t>
            </a:r>
            <a:endParaRPr lang="zh-CN" altLang="en-US" b="1" dirty="0">
              <a:latin typeface="方正小标宋简体" panose="03000509000000000000" pitchFamily="65" charset="-122"/>
              <a:ea typeface="方正小标宋简体" panose="03000509000000000000" pitchFamily="65" charset="-122"/>
              <a:cs typeface="方正小标宋简体" panose="03000509000000000000" pitchFamily="65" charset="-122"/>
              <a:sym typeface="+mn-ea"/>
            </a:endParaRPr>
          </a:p>
          <a:p>
            <a:pPr marL="0" indent="0">
              <a:buNone/>
            </a:pPr>
            <a:r>
              <a:rPr lang="zh-CN" altLang="en-US" b="1" dirty="0">
                <a:latin typeface="方正小标宋简体" panose="03000509000000000000" pitchFamily="65" charset="-122"/>
                <a:ea typeface="方正小标宋简体" panose="03000509000000000000" pitchFamily="65" charset="-122"/>
                <a:cs typeface="方正小标宋简体" panose="03000509000000000000" pitchFamily="65" charset="-122"/>
                <a:sym typeface="+mn-ea"/>
              </a:rPr>
              <a:t>         </a:t>
            </a:r>
            <a:r>
              <a:rPr lang="zh-CN" altLang="en-US" sz="3200" b="1" dirty="0">
                <a:latin typeface="楷体" panose="02010609060101010101" charset="-122"/>
                <a:ea typeface="楷体" panose="02010609060101010101" charset="-122"/>
                <a:cs typeface="楷体" panose="02010609060101010101" charset="-122"/>
                <a:sym typeface="+mn-ea"/>
              </a:rPr>
              <a:t>饮水方式：自来水、</a:t>
            </a:r>
            <a:r>
              <a:rPr lang="zh-CN" altLang="en-US" sz="3200" b="1" dirty="0">
                <a:latin typeface="楷体" panose="02010609060101010101" charset="-122"/>
                <a:ea typeface="楷体" panose="02010609060101010101" charset="-122"/>
                <a:cs typeface="楷体" panose="02010609060101010101" charset="-122"/>
                <a:sym typeface="+mn-ea"/>
              </a:rPr>
              <a:t>自备井、联户供水、引泉等，正常供水。</a:t>
            </a:r>
            <a:endParaRPr lang="zh-CN" altLang="en-US" sz="3200">
              <a:latin typeface="楷体" panose="02010609060101010101" charset="-122"/>
              <a:ea typeface="楷体" panose="02010609060101010101" charset="-122"/>
              <a:cs typeface="楷体" panose="02010609060101010101" charset="-122"/>
            </a:endParaRPr>
          </a:p>
        </p:txBody>
      </p:sp>
      <p:pic>
        <p:nvPicPr>
          <p:cNvPr id="5" name="图片 4" descr="b62502b720e76f9ec7c105aeb5198fe"/>
          <p:cNvPicPr>
            <a:picLocks noChangeAspect="1"/>
          </p:cNvPicPr>
          <p:nvPr/>
        </p:nvPicPr>
        <p:blipFill>
          <a:blip r:embed="rId2"/>
          <a:srcRect t="16341" r="3287" b="11854"/>
          <a:stretch>
            <a:fillRect/>
          </a:stretch>
        </p:blipFill>
        <p:spPr>
          <a:xfrm>
            <a:off x="749300" y="3031490"/>
            <a:ext cx="3531235" cy="3496310"/>
          </a:xfrm>
          <a:prstGeom prst="rect">
            <a:avLst/>
          </a:prstGeom>
        </p:spPr>
      </p:pic>
      <p:pic>
        <p:nvPicPr>
          <p:cNvPr id="7" name="图片 6" descr="微信图片_20200622183447"/>
          <p:cNvPicPr>
            <a:picLocks noChangeAspect="1"/>
          </p:cNvPicPr>
          <p:nvPr/>
        </p:nvPicPr>
        <p:blipFill>
          <a:blip r:embed="rId3"/>
          <a:stretch>
            <a:fillRect/>
          </a:stretch>
        </p:blipFill>
        <p:spPr>
          <a:xfrm>
            <a:off x="8185150" y="3031490"/>
            <a:ext cx="3394710" cy="3496310"/>
          </a:xfrm>
          <a:prstGeom prst="rect">
            <a:avLst/>
          </a:prstGeom>
        </p:spPr>
      </p:pic>
      <p:pic>
        <p:nvPicPr>
          <p:cNvPr id="8" name="图片 7" descr="微信图片_20200622191015"/>
          <p:cNvPicPr>
            <a:picLocks noChangeAspect="1"/>
          </p:cNvPicPr>
          <p:nvPr/>
        </p:nvPicPr>
        <p:blipFill>
          <a:blip r:embed="rId4"/>
          <a:stretch>
            <a:fillRect/>
          </a:stretch>
        </p:blipFill>
        <p:spPr>
          <a:xfrm>
            <a:off x="4413885" y="3032125"/>
            <a:ext cx="3637280" cy="3495675"/>
          </a:xfrm>
          <a:prstGeom prst="rect">
            <a:avLst/>
          </a:prstGeom>
        </p:spPr>
      </p:pic>
    </p:spTree>
  </p:cSld>
  <p:clrMapOvr>
    <a:masterClrMapping/>
  </p:clrMapOvr>
  <p:transition>
    <p:strip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5" name="内容占位符 3" descr="微信图片_20171106172524"/>
          <p:cNvPicPr>
            <a:picLocks noGrp="1" noChangeAspect="1"/>
          </p:cNvPicPr>
          <p:nvPr>
            <p:ph idx="1"/>
          </p:nvPr>
        </p:nvPicPr>
        <p:blipFill>
          <a:blip r:embed="rId1"/>
          <a:srcRect/>
          <a:stretch>
            <a:fillRect/>
          </a:stretch>
        </p:blipFill>
        <p:spPr>
          <a:xfrm>
            <a:off x="0" y="-38100"/>
            <a:ext cx="12204700" cy="6896100"/>
          </a:xfrm>
        </p:spPr>
      </p:pic>
      <p:sp>
        <p:nvSpPr>
          <p:cNvPr id="16386" name="标题 1"/>
          <p:cNvSpPr>
            <a:spLocks noGrp="1"/>
          </p:cNvSpPr>
          <p:nvPr>
            <p:ph type="title"/>
          </p:nvPr>
        </p:nvSpPr>
        <p:spPr>
          <a:xfrm>
            <a:off x="1607185" y="402590"/>
            <a:ext cx="9116060" cy="1470660"/>
          </a:xfrm>
        </p:spPr>
        <p:txBody>
          <a:bodyPr/>
          <a:lstStyle/>
          <a:p>
            <a:pPr algn="l" eaLnBrk="1" hangingPunct="1">
              <a:buClrTx/>
              <a:buSzTx/>
              <a:buFontTx/>
            </a:pPr>
            <a:r>
              <a:rPr lang="zh-CN" altLang="en-US" b="1" dirty="0">
                <a:latin typeface="方正小标宋简体" panose="03000509000000000000" pitchFamily="65" charset="-122"/>
                <a:ea typeface="方正小标宋简体" panose="03000509000000000000" pitchFamily="65" charset="-122"/>
                <a:cs typeface="方正小标宋简体" panose="03000509000000000000" pitchFamily="65" charset="-122"/>
              </a:rPr>
              <a:t>（三）残疾</a:t>
            </a:r>
            <a:endParaRPr lang="zh-CN" altLang="en-US" b="1" dirty="0">
              <a:latin typeface="方正小标宋简体" panose="03000509000000000000" pitchFamily="65" charset="-122"/>
              <a:ea typeface="方正小标宋简体" panose="03000509000000000000" pitchFamily="65" charset="-122"/>
              <a:cs typeface="方正小标宋简体" panose="03000509000000000000" pitchFamily="65" charset="-122"/>
            </a:endParaRPr>
          </a:p>
        </p:txBody>
      </p:sp>
      <p:sp>
        <p:nvSpPr>
          <p:cNvPr id="16387" name="文本框 4"/>
          <p:cNvSpPr txBox="1">
            <a:spLocks noChangeArrowheads="1"/>
          </p:cNvSpPr>
          <p:nvPr/>
        </p:nvSpPr>
        <p:spPr bwMode="auto">
          <a:xfrm>
            <a:off x="610870" y="1559560"/>
            <a:ext cx="10982960" cy="521970"/>
          </a:xfrm>
          <a:prstGeom prst="rect">
            <a:avLst/>
          </a:prstGeom>
          <a:noFill/>
          <a:ln w="9525">
            <a:noFill/>
            <a:miter lim="800000"/>
          </a:ln>
        </p:spPr>
        <p:txBody>
          <a:bodyPr wrap="square">
            <a:spAutoFit/>
          </a:bodyPr>
          <a:lstStyle/>
          <a:p>
            <a:pPr eaLnBrk="1" latinLnBrk="0" hangingPunct="1">
              <a:lnSpc>
                <a:spcPts val="3360"/>
              </a:lnSpc>
            </a:pPr>
            <a:r>
              <a:rPr lang="en-US" altLang="zh-CN" sz="3200" b="1" dirty="0">
                <a:latin typeface="仿宋" panose="02010609060101010101" pitchFamily="49" charset="-122"/>
                <a:ea typeface="仿宋" panose="02010609060101010101" pitchFamily="49" charset="-122"/>
              </a:rPr>
              <a:t>      </a:t>
            </a:r>
            <a:r>
              <a:rPr lang="zh-CN" sz="3200" b="1">
                <a:latin typeface="楷体" panose="02010609060101010101" charset="-122"/>
                <a:ea typeface="楷体" panose="02010609060101010101" charset="-122"/>
                <a:cs typeface="楷体" panose="02010609060101010101" charset="-122"/>
                <a:sym typeface="+mn-ea"/>
              </a:rPr>
              <a:t>残疾证、无障碍设施改造</a:t>
            </a:r>
            <a:endParaRPr lang="zh-CN" sz="3200" b="1">
              <a:latin typeface="楷体" panose="02010609060101010101" charset="-122"/>
              <a:ea typeface="楷体" panose="02010609060101010101" charset="-122"/>
              <a:cs typeface="楷体" panose="02010609060101010101" charset="-122"/>
              <a:sym typeface="+mn-ea"/>
            </a:endParaRPr>
          </a:p>
        </p:txBody>
      </p:sp>
      <p:pic>
        <p:nvPicPr>
          <p:cNvPr id="2" name="图片 1"/>
          <p:cNvPicPr>
            <a:picLocks noChangeAspect="1"/>
          </p:cNvPicPr>
          <p:nvPr/>
        </p:nvPicPr>
        <p:blipFill>
          <a:blip r:embed="rId2"/>
          <a:stretch>
            <a:fillRect/>
          </a:stretch>
        </p:blipFill>
        <p:spPr>
          <a:xfrm>
            <a:off x="473710" y="3216275"/>
            <a:ext cx="4114800" cy="3438525"/>
          </a:xfrm>
          <a:prstGeom prst="rect">
            <a:avLst/>
          </a:prstGeom>
        </p:spPr>
      </p:pic>
      <p:pic>
        <p:nvPicPr>
          <p:cNvPr id="3" name="图片 2" descr="W020200422696717674417"/>
          <p:cNvPicPr>
            <a:picLocks noChangeAspect="1"/>
          </p:cNvPicPr>
          <p:nvPr/>
        </p:nvPicPr>
        <p:blipFill>
          <a:blip r:embed="rId3"/>
          <a:stretch>
            <a:fillRect/>
          </a:stretch>
        </p:blipFill>
        <p:spPr>
          <a:xfrm>
            <a:off x="4683760" y="3216275"/>
            <a:ext cx="3543935" cy="3352165"/>
          </a:xfrm>
          <a:prstGeom prst="rect">
            <a:avLst/>
          </a:prstGeom>
        </p:spPr>
      </p:pic>
      <p:pic>
        <p:nvPicPr>
          <p:cNvPr id="5" name="图片 4" descr="W020130608570388156284"/>
          <p:cNvPicPr>
            <a:picLocks noChangeAspect="1"/>
          </p:cNvPicPr>
          <p:nvPr/>
        </p:nvPicPr>
        <p:blipFill>
          <a:blip r:embed="rId4"/>
          <a:stretch>
            <a:fillRect/>
          </a:stretch>
        </p:blipFill>
        <p:spPr>
          <a:xfrm>
            <a:off x="8354060" y="3216275"/>
            <a:ext cx="3569335" cy="3352165"/>
          </a:xfrm>
          <a:prstGeom prst="rect">
            <a:avLst/>
          </a:prstGeom>
        </p:spPr>
      </p:pic>
    </p:spTree>
  </p:cSld>
  <p:clrMapOvr>
    <a:masterClrMapping/>
  </p:clrMapOvr>
  <p:transition>
    <p:diamon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7" name="内容占位符 3" descr="微信图片_20171106172524"/>
          <p:cNvPicPr>
            <a:picLocks noGrp="1" noChangeAspect="1"/>
          </p:cNvPicPr>
          <p:nvPr>
            <p:ph idx="1"/>
          </p:nvPr>
        </p:nvPicPr>
        <p:blipFill>
          <a:blip r:embed="rId1"/>
          <a:srcRect/>
          <a:stretch>
            <a:fillRect/>
          </a:stretch>
        </p:blipFill>
        <p:spPr>
          <a:xfrm>
            <a:off x="-34608" y="-52705"/>
            <a:ext cx="12226926" cy="6910388"/>
          </a:xfrm>
        </p:spPr>
      </p:pic>
      <p:sp>
        <p:nvSpPr>
          <p:cNvPr id="19458" name="标题 1"/>
          <p:cNvSpPr>
            <a:spLocks noGrp="1"/>
          </p:cNvSpPr>
          <p:nvPr>
            <p:ph type="title"/>
          </p:nvPr>
        </p:nvSpPr>
        <p:spPr>
          <a:xfrm>
            <a:off x="1372235" y="784225"/>
            <a:ext cx="10515600" cy="1092200"/>
          </a:xfrm>
        </p:spPr>
        <p:txBody>
          <a:bodyPr/>
          <a:lstStyle/>
          <a:p>
            <a:pPr algn="l" eaLnBrk="1" hangingPunct="1"/>
            <a:r>
              <a:rPr lang="en-US" altLang="zh-CN" b="1" dirty="0" smtClean="0">
                <a:latin typeface="方正小标宋简体" panose="03000509000000000000" pitchFamily="65" charset="-122"/>
                <a:ea typeface="方正小标宋简体" panose="03000509000000000000" pitchFamily="65" charset="-122"/>
                <a:cs typeface="方正小标宋简体" panose="03000509000000000000" pitchFamily="65" charset="-122"/>
              </a:rPr>
              <a:t>    </a:t>
            </a:r>
            <a:br>
              <a:rPr lang="en-US" altLang="zh-CN" b="1" dirty="0" smtClean="0">
                <a:latin typeface="方正小标宋简体" panose="03000509000000000000" pitchFamily="65" charset="-122"/>
                <a:ea typeface="方正小标宋简体" panose="03000509000000000000" pitchFamily="65" charset="-122"/>
                <a:cs typeface="方正小标宋简体" panose="03000509000000000000" pitchFamily="65" charset="-122"/>
              </a:rPr>
            </a:br>
            <a:br>
              <a:rPr lang="en-US" altLang="zh-CN" b="1" dirty="0" smtClean="0">
                <a:latin typeface="方正小标宋简体" panose="03000509000000000000" pitchFamily="65" charset="-122"/>
                <a:ea typeface="方正小标宋简体" panose="03000509000000000000" pitchFamily="65" charset="-122"/>
                <a:cs typeface="方正小标宋简体" panose="03000509000000000000" pitchFamily="65" charset="-122"/>
              </a:rPr>
            </a:br>
            <a:r>
              <a:rPr lang="en-US" altLang="zh-CN" b="1" dirty="0" smtClean="0">
                <a:latin typeface="方正小标宋简体" panose="03000509000000000000" pitchFamily="65" charset="-122"/>
                <a:ea typeface="方正小标宋简体" panose="03000509000000000000" pitchFamily="65" charset="-122"/>
                <a:cs typeface="方正小标宋简体" panose="03000509000000000000" pitchFamily="65" charset="-122"/>
              </a:rPr>
              <a:t>   </a:t>
            </a:r>
            <a:r>
              <a:rPr lang="en-US" altLang="zh-CN" b="1" dirty="0" smtClean="0">
                <a:latin typeface="方正小标宋简体" panose="03000509000000000000" pitchFamily="65" charset="-122"/>
                <a:ea typeface="方正小标宋简体" panose="03000509000000000000" pitchFamily="65" charset="-122"/>
                <a:cs typeface="方正小标宋简体" panose="03000509000000000000" pitchFamily="65" charset="-122"/>
              </a:rPr>
              <a:t>(</a:t>
            </a:r>
            <a:r>
              <a:rPr lang="zh-CN" altLang="en-US" b="1" dirty="0" smtClean="0">
                <a:latin typeface="方正小标宋简体" panose="03000509000000000000" pitchFamily="65" charset="-122"/>
                <a:ea typeface="方正小标宋简体" panose="03000509000000000000" pitchFamily="65" charset="-122"/>
                <a:cs typeface="方正小标宋简体" panose="03000509000000000000" pitchFamily="65" charset="-122"/>
              </a:rPr>
              <a:t>四</a:t>
            </a:r>
            <a:r>
              <a:rPr lang="zh-CN" altLang="en-US" b="1" dirty="0" smtClean="0">
                <a:latin typeface="方正小标宋简体" panose="03000509000000000000" pitchFamily="65" charset="-122"/>
                <a:ea typeface="方正小标宋简体" panose="03000509000000000000" pitchFamily="65" charset="-122"/>
                <a:cs typeface="方正小标宋简体" panose="03000509000000000000" pitchFamily="65" charset="-122"/>
              </a:rPr>
              <a:t>）帮扶之窗</a:t>
            </a:r>
            <a:br>
              <a:rPr lang="zh-CN" altLang="en-US" b="1" dirty="0" smtClean="0">
                <a:latin typeface="方正小标宋简体" panose="03000509000000000000" pitchFamily="65" charset="-122"/>
                <a:ea typeface="方正小标宋简体" panose="03000509000000000000" pitchFamily="65" charset="-122"/>
                <a:cs typeface="方正小标宋简体" panose="03000509000000000000" pitchFamily="65" charset="-122"/>
              </a:rPr>
            </a:br>
            <a:r>
              <a:rPr lang="zh-CN" altLang="en-US" b="1" dirty="0" smtClean="0">
                <a:latin typeface="方正小标宋简体" panose="03000509000000000000" pitchFamily="65" charset="-122"/>
                <a:ea typeface="方正小标宋简体" panose="03000509000000000000" pitchFamily="65" charset="-122"/>
                <a:cs typeface="方正小标宋简体" panose="03000509000000000000" pitchFamily="65" charset="-122"/>
              </a:rPr>
              <a:t>    </a:t>
            </a:r>
            <a:r>
              <a:rPr lang="zh-CN" altLang="en-US" sz="3200" b="1" dirty="0" smtClean="0">
                <a:latin typeface="楷体" panose="02010609060101010101" charset="-122"/>
                <a:ea typeface="楷体" panose="02010609060101010101" charset="-122"/>
                <a:cs typeface="楷体" panose="02010609060101010101" charset="-122"/>
              </a:rPr>
              <a:t>帮扶之窗各项信息准确、帮扶之窗收入与《到户帮扶工作手册》收入一致</a:t>
            </a:r>
            <a:endParaRPr lang="zh-CN" altLang="en-US" sz="3200" b="1" dirty="0" smtClean="0">
              <a:latin typeface="楷体" panose="02010609060101010101" charset="-122"/>
              <a:ea typeface="楷体" panose="02010609060101010101" charset="-122"/>
              <a:cs typeface="楷体" panose="02010609060101010101" charset="-122"/>
            </a:endParaRPr>
          </a:p>
        </p:txBody>
      </p:sp>
      <p:pic>
        <p:nvPicPr>
          <p:cNvPr id="3" name="图片 2" descr="微信图片_20200622200946"/>
          <p:cNvPicPr>
            <a:picLocks noChangeAspect="1"/>
          </p:cNvPicPr>
          <p:nvPr/>
        </p:nvPicPr>
        <p:blipFill>
          <a:blip r:embed="rId2"/>
          <a:stretch>
            <a:fillRect/>
          </a:stretch>
        </p:blipFill>
        <p:spPr>
          <a:xfrm>
            <a:off x="1242695" y="2912110"/>
            <a:ext cx="9855835" cy="3834765"/>
          </a:xfrm>
          <a:prstGeom prst="rect">
            <a:avLst/>
          </a:prstGeom>
        </p:spPr>
      </p:pic>
    </p:spTree>
  </p:cSld>
  <p:clrMapOvr>
    <a:masterClrMapping/>
  </p:clrMapOvr>
  <p:transition>
    <p:push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1" name="内容占位符 3" descr="C:\Users\Administrator\Desktop\背景图片\微信图片_20171106172524.png微信图片_20171106172524"/>
          <p:cNvPicPr>
            <a:picLocks noGrp="1" noChangeAspect="1"/>
          </p:cNvPicPr>
          <p:nvPr>
            <p:ph idx="1"/>
          </p:nvPr>
        </p:nvPicPr>
        <p:blipFill>
          <a:blip r:embed="rId1"/>
          <a:srcRect/>
          <a:stretch>
            <a:fillRect/>
          </a:stretch>
        </p:blipFill>
        <p:spPr>
          <a:xfrm>
            <a:off x="19050" y="-5080"/>
            <a:ext cx="12172950" cy="6878320"/>
          </a:xfrm>
        </p:spPr>
      </p:pic>
      <p:sp>
        <p:nvSpPr>
          <p:cNvPr id="20482" name="标题 1"/>
          <p:cNvSpPr>
            <a:spLocks noGrp="1"/>
          </p:cNvSpPr>
          <p:nvPr>
            <p:ph type="title"/>
          </p:nvPr>
        </p:nvSpPr>
        <p:spPr>
          <a:xfrm>
            <a:off x="1732280" y="290195"/>
            <a:ext cx="10515600" cy="921385"/>
          </a:xfrm>
        </p:spPr>
        <p:txBody>
          <a:bodyPr/>
          <a:lstStyle/>
          <a:p>
            <a:pPr eaLnBrk="1" hangingPunct="1"/>
            <a:r>
              <a:rPr lang="zh-CN" altLang="en-US" b="1" smtClean="0">
                <a:latin typeface="方正小标宋简体" panose="03000509000000000000" pitchFamily="65" charset="-122"/>
                <a:ea typeface="方正小标宋简体" panose="03000509000000000000" pitchFamily="65" charset="-122"/>
                <a:cs typeface="方正小标宋简体" panose="03000509000000000000" pitchFamily="65" charset="-122"/>
              </a:rPr>
              <a:t>（五）帮扶手册</a:t>
            </a:r>
            <a:endParaRPr lang="zh-CN" altLang="en-US" b="1" smtClean="0">
              <a:latin typeface="方正小标宋简体" panose="03000509000000000000" pitchFamily="65" charset="-122"/>
              <a:ea typeface="方正小标宋简体" panose="03000509000000000000" pitchFamily="65" charset="-122"/>
              <a:cs typeface="方正小标宋简体" panose="03000509000000000000" pitchFamily="65" charset="-122"/>
            </a:endParaRPr>
          </a:p>
        </p:txBody>
      </p:sp>
      <p:sp>
        <p:nvSpPr>
          <p:cNvPr id="20483" name="文本框 8"/>
          <p:cNvSpPr txBox="1">
            <a:spLocks noChangeArrowheads="1"/>
          </p:cNvSpPr>
          <p:nvPr/>
        </p:nvSpPr>
        <p:spPr bwMode="auto">
          <a:xfrm>
            <a:off x="1151255" y="1366520"/>
            <a:ext cx="10170160" cy="1076325"/>
          </a:xfrm>
          <a:prstGeom prst="rect">
            <a:avLst/>
          </a:prstGeom>
          <a:noFill/>
          <a:ln w="9525">
            <a:noFill/>
            <a:miter lim="800000"/>
          </a:ln>
        </p:spPr>
        <p:txBody>
          <a:bodyPr wrap="square">
            <a:spAutoFit/>
          </a:bodyPr>
          <a:lstStyle/>
          <a:p>
            <a:pPr algn="l" eaLnBrk="1" latinLnBrk="0" hangingPunct="1">
              <a:lnSpc>
                <a:spcPts val="3840"/>
              </a:lnSpc>
            </a:pPr>
            <a:r>
              <a:rPr lang="en-US" altLang="zh-CN" sz="3200" b="1" dirty="0">
                <a:latin typeface="楷体" panose="02010609060101010101" charset="-122"/>
                <a:ea typeface="楷体" panose="02010609060101010101" charset="-122"/>
                <a:cs typeface="楷体" panose="02010609060101010101" charset="-122"/>
              </a:rPr>
              <a:t>  </a:t>
            </a:r>
            <a:r>
              <a:rPr lang="zh-CN" sz="3200" b="1" dirty="0">
                <a:latin typeface="楷体" panose="02010609060101010101" charset="-122"/>
                <a:ea typeface="楷体" panose="02010609060101010101" charset="-122"/>
                <a:cs typeface="楷体" panose="02010609060101010101" charset="-122"/>
              </a:rPr>
              <a:t>《到户帮扶工作手册》是否更新完善到位，相关人员是否签字摁手印。</a:t>
            </a:r>
            <a:endParaRPr lang="en-US" altLang="zh-CN" sz="3200" b="1" dirty="0">
              <a:latin typeface="楷体" panose="02010609060101010101" charset="-122"/>
              <a:ea typeface="楷体" panose="02010609060101010101" charset="-122"/>
              <a:cs typeface="楷体" panose="02010609060101010101" charset="-122"/>
            </a:endParaRPr>
          </a:p>
        </p:txBody>
      </p:sp>
      <p:pic>
        <p:nvPicPr>
          <p:cNvPr id="8" name="图片 7" descr="微信图片_202003291143171"/>
          <p:cNvPicPr>
            <a:picLocks noChangeAspect="1"/>
          </p:cNvPicPr>
          <p:nvPr/>
        </p:nvPicPr>
        <p:blipFill>
          <a:blip r:embed="rId2"/>
          <a:stretch>
            <a:fillRect/>
          </a:stretch>
        </p:blipFill>
        <p:spPr>
          <a:xfrm rot="16200000">
            <a:off x="1580515" y="2624455"/>
            <a:ext cx="4055745" cy="4211955"/>
          </a:xfrm>
          <a:prstGeom prst="rect">
            <a:avLst/>
          </a:prstGeom>
        </p:spPr>
      </p:pic>
      <p:pic>
        <p:nvPicPr>
          <p:cNvPr id="3" name="图片 2" descr="微信图片_20200515152432"/>
          <p:cNvPicPr>
            <a:picLocks noChangeAspect="1"/>
          </p:cNvPicPr>
          <p:nvPr/>
        </p:nvPicPr>
        <p:blipFill>
          <a:blip r:embed="rId3"/>
          <a:stretch>
            <a:fillRect/>
          </a:stretch>
        </p:blipFill>
        <p:spPr>
          <a:xfrm>
            <a:off x="6859270" y="2701925"/>
            <a:ext cx="3914140" cy="4056380"/>
          </a:xfrm>
          <a:prstGeom prst="rect">
            <a:avLst/>
          </a:prstGeom>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indefinite" fill="hold">
                                          <p:stCondLst>
                                            <p:cond delay="0"/>
                                          </p:stCondLst>
                                        </p:cTn>
                                        <p:tgtEl>
                                          <p:spTgt spid="20482"/>
                                        </p:tgtEl>
                                        <p:attrNameLst>
                                          <p:attrName>style.visibility</p:attrName>
                                        </p:attrNameLst>
                                      </p:cBhvr>
                                      <p:to>
                                        <p:strVal val="visible"/>
                                      </p:to>
                                    </p:set>
                                    <p:animEffect transition="in" filter="fade">
                                      <p:cBhvr>
                                        <p:cTn id="7" dur="799" decel="100000"/>
                                        <p:tgtEl>
                                          <p:spTgt spid="20482"/>
                                        </p:tgtEl>
                                      </p:cBhvr>
                                    </p:animEffect>
                                    <p:anim calcmode="lin" valueType="num">
                                      <p:cBhvr>
                                        <p:cTn id="8" dur="799" decel="100000" fill="hold"/>
                                        <p:tgtEl>
                                          <p:spTgt spid="20482"/>
                                        </p:tgtEl>
                                        <p:attrNameLst>
                                          <p:attrName>style.rotation</p:attrName>
                                        </p:attrNameLst>
                                      </p:cBhvr>
                                      <p:tavLst>
                                        <p:tav tm="0">
                                          <p:val>
                                            <p:fltVal val="-90"/>
                                          </p:val>
                                        </p:tav>
                                        <p:tav tm="100000">
                                          <p:val>
                                            <p:fltVal val="0"/>
                                          </p:val>
                                        </p:tav>
                                      </p:tavLst>
                                    </p:anim>
                                    <p:anim calcmode="lin" valueType="num">
                                      <p:cBhvr>
                                        <p:cTn id="9" dur="799" decel="100000" fill="hold"/>
                                        <p:tgtEl>
                                          <p:spTgt spid="20482"/>
                                        </p:tgtEl>
                                        <p:attrNameLst>
                                          <p:attrName>ppt_x</p:attrName>
                                        </p:attrNameLst>
                                      </p:cBhvr>
                                      <p:tavLst>
                                        <p:tav tm="0">
                                          <p:val>
                                            <p:strVal val="#ppt_x+0.4"/>
                                          </p:val>
                                        </p:tav>
                                        <p:tav tm="100000">
                                          <p:val>
                                            <p:strVal val="#ppt_x-0.05"/>
                                          </p:val>
                                        </p:tav>
                                      </p:tavLst>
                                    </p:anim>
                                    <p:anim calcmode="lin" valueType="num">
                                      <p:cBhvr>
                                        <p:cTn id="10" dur="799" decel="100000" fill="hold"/>
                                        <p:tgtEl>
                                          <p:spTgt spid="20482"/>
                                        </p:tgtEl>
                                        <p:attrNameLst>
                                          <p:attrName>ppt_y</p:attrName>
                                        </p:attrNameLst>
                                      </p:cBhvr>
                                      <p:tavLst>
                                        <p:tav tm="0">
                                          <p:val>
                                            <p:strVal val="#ppt_y-0.4"/>
                                          </p:val>
                                        </p:tav>
                                        <p:tav tm="100000">
                                          <p:val>
                                            <p:strVal val="#ppt_y+0.1"/>
                                          </p:val>
                                        </p:tav>
                                      </p:tavLst>
                                    </p:anim>
                                    <p:anim calcmode="lin" valueType="num">
                                      <p:cBhvr>
                                        <p:cTn id="11" dur="199" accel="100000" fill="hold">
                                          <p:stCondLst>
                                            <p:cond delay="799"/>
                                          </p:stCondLst>
                                        </p:cTn>
                                        <p:tgtEl>
                                          <p:spTgt spid="20482"/>
                                        </p:tgtEl>
                                        <p:attrNameLst>
                                          <p:attrName>ppt_x</p:attrName>
                                        </p:attrNameLst>
                                      </p:cBhvr>
                                      <p:tavLst>
                                        <p:tav tm="0">
                                          <p:val>
                                            <p:strVal val="#ppt_x-0.05"/>
                                          </p:val>
                                        </p:tav>
                                        <p:tav tm="100000">
                                          <p:val>
                                            <p:strVal val="#ppt_x"/>
                                          </p:val>
                                        </p:tav>
                                      </p:tavLst>
                                    </p:anim>
                                    <p:anim calcmode="lin" valueType="num">
                                      <p:cBhvr>
                                        <p:cTn id="12" dur="199" accel="100000" fill="hold">
                                          <p:stCondLst>
                                            <p:cond delay="799"/>
                                          </p:stCondLst>
                                        </p:cTn>
                                        <p:tgtEl>
                                          <p:spTgt spid="2048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15695" y="743585"/>
            <a:ext cx="10515600" cy="1325563"/>
          </a:xfrm>
        </p:spPr>
        <p:txBody>
          <a:bodyPr/>
          <a:p>
            <a:endParaRPr lang="zh-CN" altLang="en-US"/>
          </a:p>
        </p:txBody>
      </p:sp>
      <p:pic>
        <p:nvPicPr>
          <p:cNvPr id="20481" name="内容占位符 3" descr="C:\Users\Administrator\Desktop\背景图片\微信图片_20171106172524.png微信图片_20171106172524"/>
          <p:cNvPicPr>
            <a:picLocks noGrp="1" noChangeAspect="1"/>
          </p:cNvPicPr>
          <p:nvPr>
            <p:ph idx="1"/>
          </p:nvPr>
        </p:nvPicPr>
        <p:blipFill>
          <a:blip r:embed="rId1"/>
          <a:srcRect/>
          <a:stretch>
            <a:fillRect/>
          </a:stretch>
        </p:blipFill>
        <p:spPr>
          <a:xfrm>
            <a:off x="-7620" y="0"/>
            <a:ext cx="12504420" cy="6892925"/>
          </a:xfrm>
          <a:prstGeom prst="rect">
            <a:avLst/>
          </a:prstGeom>
          <a:noFill/>
          <a:ln w="9525">
            <a:noFill/>
            <a:miter lim="800000"/>
            <a:headEnd/>
            <a:tailEnd/>
          </a:ln>
        </p:spPr>
      </p:pic>
      <p:sp>
        <p:nvSpPr>
          <p:cNvPr id="4" name="文本框 3"/>
          <p:cNvSpPr txBox="1"/>
          <p:nvPr/>
        </p:nvSpPr>
        <p:spPr>
          <a:xfrm>
            <a:off x="858520" y="743585"/>
            <a:ext cx="10772775" cy="4461510"/>
          </a:xfrm>
          <a:prstGeom prst="rect">
            <a:avLst/>
          </a:prstGeom>
          <a:noFill/>
        </p:spPr>
        <p:txBody>
          <a:bodyPr wrap="square" rtlCol="0">
            <a:spAutoFit/>
          </a:bodyPr>
          <a:p>
            <a:r>
              <a:rPr lang="en-US" altLang="zh-CN" sz="4400" b="1" dirty="0">
                <a:latin typeface="方正小标宋简体" panose="03000509000000000000" pitchFamily="65" charset="-122"/>
                <a:ea typeface="方正小标宋简体" panose="03000509000000000000" pitchFamily="65" charset="-122"/>
                <a:cs typeface="方正小标宋简体" panose="03000509000000000000" pitchFamily="65" charset="-122"/>
              </a:rPr>
              <a:t>   </a:t>
            </a:r>
            <a:r>
              <a:rPr lang="zh-CN" altLang="en-US" sz="4400" b="1" dirty="0">
                <a:latin typeface="方正小标宋简体" panose="03000509000000000000" pitchFamily="65" charset="-122"/>
                <a:ea typeface="方正小标宋简体" panose="03000509000000000000" pitchFamily="65" charset="-122"/>
                <a:cs typeface="方正小标宋简体" panose="03000509000000000000" pitchFamily="65" charset="-122"/>
              </a:rPr>
              <a:t>（六）档案材料</a:t>
            </a:r>
            <a:endParaRPr lang="zh-CN" altLang="en-US" sz="4400" b="1" dirty="0">
              <a:latin typeface="方正小标宋简体" panose="03000509000000000000" pitchFamily="65" charset="-122"/>
              <a:ea typeface="方正小标宋简体" panose="03000509000000000000" pitchFamily="65" charset="-122"/>
              <a:cs typeface="方正小标宋简体" panose="03000509000000000000" pitchFamily="65" charset="-122"/>
            </a:endParaRPr>
          </a:p>
          <a:p>
            <a:endParaRPr lang="zh-CN" sz="2400" b="1" dirty="0">
              <a:latin typeface="楷体" panose="02010609060101010101" charset="-122"/>
              <a:ea typeface="楷体" panose="02010609060101010101" charset="-122"/>
              <a:cs typeface="楷体" panose="02010609060101010101" charset="-122"/>
            </a:endParaRPr>
          </a:p>
          <a:p>
            <a:r>
              <a:rPr lang="zh-CN" sz="2400" b="1" dirty="0">
                <a:latin typeface="楷体" panose="02010609060101010101" charset="-122"/>
                <a:ea typeface="楷体" panose="02010609060101010101" charset="-122"/>
                <a:cs typeface="楷体" panose="02010609060101010101" charset="-122"/>
              </a:rPr>
              <a:t>   所有户必须有的：①爱心帮扶卡②扶贫特惠保险投保卡③《到户帮扶工作手册》④农村危房鉴定报告⑤家庭医生签约服务手册⑥《淄博市门诊慢性病鉴定结论表》或《淄博市居民基本医疗保险门诊慢性病筛查表》</a:t>
            </a:r>
            <a:endParaRPr lang="zh-CN" sz="2400" b="1" dirty="0">
              <a:latin typeface="楷体" panose="02010609060101010101" charset="-122"/>
              <a:ea typeface="楷体" panose="02010609060101010101" charset="-122"/>
              <a:cs typeface="楷体" panose="02010609060101010101" charset="-122"/>
            </a:endParaRPr>
          </a:p>
          <a:p>
            <a:r>
              <a:rPr lang="zh-CN" sz="2400" b="1" dirty="0">
                <a:latin typeface="楷体" panose="02010609060101010101" charset="-122"/>
                <a:ea typeface="楷体" panose="02010609060101010101" charset="-122"/>
                <a:cs typeface="楷体" panose="02010609060101010101" charset="-122"/>
              </a:rPr>
              <a:t>   部分户有的：①项目分红告知单（享受分红的有）②教育免补政策明白纸（有学生的有）③孝善养老金发放领取卡（60周岁以上交纳养老金的有）④扶贫特惠保理赔告知单（已理赔的有）⑤医疗救助告知单（住院户的有）⑥非转移性收入支撑材料（有种养殖、务工、经营收入、土地流转、租赁等的户有）⑦《沂源县建档立卡重度残疾人家庭无障碍改造及辅助器具基本项目明细表》（重度残疾户有）</a:t>
            </a:r>
            <a:endParaRPr lang="zh-CN" sz="2400" b="1"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15695" y="743585"/>
            <a:ext cx="10515600" cy="1325563"/>
          </a:xfrm>
        </p:spPr>
        <p:txBody>
          <a:bodyPr/>
          <a:p>
            <a:endParaRPr lang="zh-CN" altLang="en-US"/>
          </a:p>
        </p:txBody>
      </p:sp>
      <p:pic>
        <p:nvPicPr>
          <p:cNvPr id="20481" name="内容占位符 3" descr="C:\Users\Administrator\Desktop\背景图片\微信图片_20171106172524.png微信图片_20171106172524"/>
          <p:cNvPicPr>
            <a:picLocks noGrp="1" noChangeAspect="1"/>
          </p:cNvPicPr>
          <p:nvPr>
            <p:ph idx="1"/>
          </p:nvPr>
        </p:nvPicPr>
        <p:blipFill>
          <a:blip r:embed="rId1"/>
          <a:srcRect/>
          <a:stretch>
            <a:fillRect/>
          </a:stretch>
        </p:blipFill>
        <p:spPr>
          <a:xfrm>
            <a:off x="-147320" y="-218440"/>
            <a:ext cx="12837160" cy="7076440"/>
          </a:xfrm>
          <a:prstGeom prst="rect">
            <a:avLst/>
          </a:prstGeom>
          <a:noFill/>
          <a:ln w="9525">
            <a:noFill/>
            <a:miter lim="800000"/>
            <a:headEnd/>
            <a:tailEnd/>
          </a:ln>
        </p:spPr>
      </p:pic>
      <p:pic>
        <p:nvPicPr>
          <p:cNvPr id="3" name="图片 2" descr="1a57fb95df1099623ef41807cd02e9f"/>
          <p:cNvPicPr>
            <a:picLocks noChangeAspect="1"/>
          </p:cNvPicPr>
          <p:nvPr/>
        </p:nvPicPr>
        <p:blipFill>
          <a:blip r:embed="rId2"/>
          <a:stretch>
            <a:fillRect/>
          </a:stretch>
        </p:blipFill>
        <p:spPr>
          <a:xfrm rot="16200000">
            <a:off x="6615430" y="1638300"/>
            <a:ext cx="4369435" cy="5234305"/>
          </a:xfrm>
          <a:prstGeom prst="rect">
            <a:avLst/>
          </a:prstGeom>
        </p:spPr>
      </p:pic>
      <p:sp>
        <p:nvSpPr>
          <p:cNvPr id="9" name="文本框 8"/>
          <p:cNvSpPr txBox="1"/>
          <p:nvPr/>
        </p:nvSpPr>
        <p:spPr>
          <a:xfrm>
            <a:off x="1115695" y="86360"/>
            <a:ext cx="3858260" cy="1383665"/>
          </a:xfrm>
          <a:prstGeom prst="rect">
            <a:avLst/>
          </a:prstGeom>
          <a:noFill/>
        </p:spPr>
        <p:txBody>
          <a:bodyPr wrap="square" rtlCol="0">
            <a:spAutoFit/>
          </a:bodyPr>
          <a:p>
            <a:endParaRPr lang="zh-CN" sz="2800" b="1" dirty="0">
              <a:latin typeface="楷体" panose="02010609060101010101" charset="-122"/>
              <a:ea typeface="楷体" panose="02010609060101010101" charset="-122"/>
              <a:cs typeface="楷体" panose="02010609060101010101" charset="-122"/>
              <a:sym typeface="+mn-ea"/>
            </a:endParaRPr>
          </a:p>
          <a:p>
            <a:endParaRPr lang="zh-CN" sz="2800" b="1" dirty="0">
              <a:latin typeface="楷体" panose="02010609060101010101" charset="-122"/>
              <a:ea typeface="楷体" panose="02010609060101010101" charset="-122"/>
              <a:cs typeface="楷体" panose="02010609060101010101" charset="-122"/>
              <a:sym typeface="+mn-ea"/>
            </a:endParaRPr>
          </a:p>
          <a:p>
            <a:r>
              <a:rPr lang="zh-CN" sz="2800" b="1" dirty="0">
                <a:latin typeface="楷体" panose="02010609060101010101" charset="-122"/>
                <a:ea typeface="楷体" panose="02010609060101010101" charset="-122"/>
                <a:cs typeface="楷体" panose="02010609060101010101" charset="-122"/>
                <a:sym typeface="+mn-ea"/>
              </a:rPr>
              <a:t> 所有户必须有的：</a:t>
            </a:r>
            <a:endParaRPr lang="zh-CN" altLang="en-US" sz="2800" b="1" dirty="0">
              <a:latin typeface="楷体" panose="02010609060101010101" charset="-122"/>
              <a:ea typeface="楷体" panose="02010609060101010101" charset="-122"/>
              <a:cs typeface="楷体" panose="02010609060101010101" charset="-122"/>
              <a:sym typeface="+mn-ea"/>
            </a:endParaRPr>
          </a:p>
        </p:txBody>
      </p:sp>
      <p:pic>
        <p:nvPicPr>
          <p:cNvPr id="7" name="图片 6" descr="微信图片_202006221819339_WPS图片"/>
          <p:cNvPicPr>
            <a:picLocks noChangeAspect="1"/>
          </p:cNvPicPr>
          <p:nvPr/>
        </p:nvPicPr>
        <p:blipFill>
          <a:blip r:embed="rId3"/>
          <a:stretch>
            <a:fillRect/>
          </a:stretch>
        </p:blipFill>
        <p:spPr>
          <a:xfrm>
            <a:off x="662940" y="2071370"/>
            <a:ext cx="5313045" cy="43694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20481" name="内容占位符 3" descr="C:\Users\Administrator\Desktop\背景图片\微信图片_20171106172524.png微信图片_20171106172524"/>
          <p:cNvPicPr>
            <a:picLocks noGrp="1" noChangeAspect="1"/>
          </p:cNvPicPr>
          <p:nvPr>
            <p:ph idx="1"/>
          </p:nvPr>
        </p:nvPicPr>
        <p:blipFill>
          <a:blip r:embed="rId1"/>
          <a:srcRect/>
          <a:stretch>
            <a:fillRect/>
          </a:stretch>
        </p:blipFill>
        <p:spPr>
          <a:xfrm>
            <a:off x="-222885" y="-167640"/>
            <a:ext cx="12637770" cy="6966585"/>
          </a:xfrm>
          <a:prstGeom prst="rect">
            <a:avLst/>
          </a:prstGeom>
          <a:noFill/>
          <a:ln w="9525">
            <a:noFill/>
            <a:miter lim="800000"/>
            <a:headEnd/>
            <a:tailEnd/>
          </a:ln>
        </p:spPr>
      </p:pic>
      <p:pic>
        <p:nvPicPr>
          <p:cNvPr id="10" name="图片 9" descr="微信图片_20200622192202_WPS图片"/>
          <p:cNvPicPr>
            <a:picLocks noChangeAspect="1"/>
          </p:cNvPicPr>
          <p:nvPr/>
        </p:nvPicPr>
        <p:blipFill>
          <a:blip r:embed="rId2"/>
          <a:stretch>
            <a:fillRect/>
          </a:stretch>
        </p:blipFill>
        <p:spPr>
          <a:xfrm>
            <a:off x="1453515" y="869950"/>
            <a:ext cx="4221480" cy="5760720"/>
          </a:xfrm>
          <a:prstGeom prst="rect">
            <a:avLst/>
          </a:prstGeom>
        </p:spPr>
      </p:pic>
      <p:pic>
        <p:nvPicPr>
          <p:cNvPr id="4" name="图片 3" descr="微信图片_202003291143171"/>
          <p:cNvPicPr>
            <a:picLocks noChangeAspect="1"/>
          </p:cNvPicPr>
          <p:nvPr/>
        </p:nvPicPr>
        <p:blipFill>
          <a:blip r:embed="rId3"/>
          <a:stretch>
            <a:fillRect/>
          </a:stretch>
        </p:blipFill>
        <p:spPr>
          <a:xfrm rot="16200000">
            <a:off x="5940425" y="1594485"/>
            <a:ext cx="5661660" cy="4211955"/>
          </a:xfrm>
          <a:prstGeom prst="rect">
            <a:avLst/>
          </a:prstGeom>
        </p:spPr>
      </p:pic>
    </p:spTree>
  </p:cSld>
  <p:clrMapOvr>
    <a:masterClrMapping/>
  </p:clrMapOvr>
</p:sld>
</file>

<file path=ppt/tags/tag1.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551</Words>
  <Application>WPS 演示</Application>
  <PresentationFormat>自定义</PresentationFormat>
  <Paragraphs>31</Paragraphs>
  <Slides>13</Slides>
  <Notes>3</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13</vt:i4>
      </vt:variant>
    </vt:vector>
  </HeadingPairs>
  <TitlesOfParts>
    <vt:vector size="25" baseType="lpstr">
      <vt:lpstr>Arial</vt:lpstr>
      <vt:lpstr>宋体</vt:lpstr>
      <vt:lpstr>Wingdings</vt:lpstr>
      <vt:lpstr>Calibri Light</vt:lpstr>
      <vt:lpstr>方正小标宋简体</vt:lpstr>
      <vt:lpstr>楷体_GB2312</vt:lpstr>
      <vt:lpstr>楷体</vt:lpstr>
      <vt:lpstr>仿宋</vt:lpstr>
      <vt:lpstr>微软雅黑</vt:lpstr>
      <vt:lpstr>Arial Unicode MS</vt:lpstr>
      <vt:lpstr>Calibri</vt:lpstr>
      <vt:lpstr>Office 主题</vt:lpstr>
      <vt:lpstr>贫困户内各项设施及档案材料</vt:lpstr>
      <vt:lpstr>                      （一）住房               户档案袋内危房鉴定报告</vt:lpstr>
      <vt:lpstr>PowerPoint 演示文稿</vt:lpstr>
      <vt:lpstr>（三）残疾</vt:lpstr>
      <vt:lpstr>      (四）帮扶之窗     帮扶之窗信息是否有错误；帮扶之窗收入是否认可；帮扶之窗收入与《到户帮扶工作手册》收入是否一致；如果缴纳了孝善养老金，是否完全由孩子缴纳；如果缴纳了孝善养老金，孝善养老金是否由贫困户本人领取。</vt:lpstr>
      <vt:lpstr>（五）帮扶手册</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淡然</cp:lastModifiedBy>
  <cp:revision>173</cp:revision>
  <dcterms:created xsi:type="dcterms:W3CDTF">2017-11-06T08:25:00Z</dcterms:created>
  <dcterms:modified xsi:type="dcterms:W3CDTF">2020-06-22T12:20:24Z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y fmtid="{D5CDD505-2E9C-101B-9397-08002B2CF9AE}" pid="3" name="KSORubyTemplateID">
    <vt:lpwstr>2</vt:lpwstr>
  </property>
</Properties>
</file>