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5" r:id="rId4"/>
  </p:sldMasterIdLst>
  <p:notesMasterIdLst>
    <p:notesMasterId r:id="rId7"/>
  </p:notesMasterIdLst>
  <p:sldIdLst>
    <p:sldId id="6636" r:id="rId5"/>
    <p:sldId id="3402" r:id="rId6"/>
    <p:sldId id="6638" r:id="rId8"/>
    <p:sldId id="6639" r:id="rId9"/>
    <p:sldId id="6640" r:id="rId10"/>
    <p:sldId id="6641" r:id="rId11"/>
    <p:sldId id="6642" r:id="rId12"/>
    <p:sldId id="6643" r:id="rId13"/>
    <p:sldId id="6645" r:id="rId14"/>
    <p:sldId id="6648" r:id="rId15"/>
    <p:sldId id="6646" r:id="rId16"/>
    <p:sldId id="664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8C3"/>
    <a:srgbClr val="1A78C2"/>
    <a:srgbClr val="1B6299"/>
    <a:srgbClr val="8609AD"/>
    <a:srgbClr val="1C6299"/>
    <a:srgbClr val="1B6298"/>
    <a:srgbClr val="96C4D1"/>
    <a:srgbClr val="6F3A97"/>
    <a:srgbClr val="D7E0E6"/>
    <a:srgbClr val="286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0" autoAdjust="0"/>
    <p:restoredTop sz="95837" autoAdjust="0"/>
  </p:normalViewPr>
  <p:slideViewPr>
    <p:cSldViewPr snapToGrid="0" showGuides="1">
      <p:cViewPr varScale="1">
        <p:scale>
          <a:sx n="89" d="100"/>
          <a:sy n="89" d="100"/>
        </p:scale>
        <p:origin x="72" y="268"/>
      </p:cViewPr>
      <p:guideLst>
        <p:guide orient="horz" pos="2192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4D2A-B54C-47ED-82C0-A2930B9B1E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8E81B8-D411-4D5A-AECD-E047B2F8D561}">
      <dgm:prSet phldrT="[文本]"/>
      <dgm:spPr/>
      <dgm:t>
        <a:bodyPr/>
        <a:lstStyle/>
        <a:p>
          <a:r>
            <a:rPr lang="zh-CN" b="1" dirty="0"/>
            <a:t>总体情况</a:t>
          </a:r>
          <a:endParaRPr lang="zh-CN" altLang="en-US" dirty="0"/>
        </a:p>
      </dgm:t>
    </dgm:pt>
    <dgm:pt modelId="{755CBCE7-535D-4827-9268-78980301CB7B}" cxnId="{D7D34F79-9441-436F-B0E3-1100006A5034}" type="parTrans">
      <dgm:prSet/>
      <dgm:spPr/>
      <dgm:t>
        <a:bodyPr/>
        <a:lstStyle/>
        <a:p>
          <a:endParaRPr lang="zh-CN" altLang="en-US"/>
        </a:p>
      </dgm:t>
    </dgm:pt>
    <dgm:pt modelId="{042C2027-0D03-4D80-9263-AB215B0DEE9E}" cxnId="{D7D34F79-9441-436F-B0E3-1100006A5034}" type="sibTrans">
      <dgm:prSet/>
      <dgm:spPr/>
      <dgm:t>
        <a:bodyPr/>
        <a:lstStyle/>
        <a:p>
          <a:endParaRPr lang="zh-CN" altLang="en-US"/>
        </a:p>
      </dgm:t>
    </dgm:pt>
    <dgm:pt modelId="{7D3DAFE3-BC52-4A36-834C-2234C2D07990}">
      <dgm:prSet phldrT="[文本]"/>
      <dgm:spPr/>
      <dgm:t>
        <a:bodyPr/>
        <a:lstStyle/>
        <a:p>
          <a:r>
            <a:rPr lang="zh-CN" b="1" dirty="0"/>
            <a:t>主动公开政府信息情况</a:t>
          </a:r>
          <a:endParaRPr lang="zh-CN" altLang="en-US" dirty="0"/>
        </a:p>
      </dgm:t>
    </dgm:pt>
    <dgm:pt modelId="{C493506D-7E54-4792-AC3B-52B9B0614545}" cxnId="{86CF5EB3-94CE-44DC-9473-0AD4DB29E321}" type="parTrans">
      <dgm:prSet/>
      <dgm:spPr/>
      <dgm:t>
        <a:bodyPr/>
        <a:lstStyle/>
        <a:p>
          <a:endParaRPr lang="zh-CN" altLang="en-US"/>
        </a:p>
      </dgm:t>
    </dgm:pt>
    <dgm:pt modelId="{5BD693E4-EAC0-4ED6-B782-E83006CD1B1F}" cxnId="{86CF5EB3-94CE-44DC-9473-0AD4DB29E321}" type="sibTrans">
      <dgm:prSet/>
      <dgm:spPr/>
      <dgm:t>
        <a:bodyPr/>
        <a:lstStyle/>
        <a:p>
          <a:endParaRPr lang="zh-CN" altLang="en-US"/>
        </a:p>
      </dgm:t>
    </dgm:pt>
    <dgm:pt modelId="{F9951963-6263-4F91-9432-A644F13727CF}">
      <dgm:prSet phldrT="[文本]"/>
      <dgm:spPr/>
      <dgm:t>
        <a:bodyPr/>
        <a:lstStyle/>
        <a:p>
          <a:r>
            <a:rPr lang="zh-CN" b="1" dirty="0"/>
            <a:t>收到和处理政府信息公开申请情况</a:t>
          </a:r>
          <a:endParaRPr lang="zh-CN" altLang="en-US" dirty="0"/>
        </a:p>
      </dgm:t>
    </dgm:pt>
    <dgm:pt modelId="{D0209197-1972-449F-B5DE-9E18AC63FBF0}" cxnId="{7AA8BBA2-7C21-4C57-98E2-43CEEB1F70C0}" type="parTrans">
      <dgm:prSet/>
      <dgm:spPr/>
      <dgm:t>
        <a:bodyPr/>
        <a:lstStyle/>
        <a:p>
          <a:endParaRPr lang="zh-CN" altLang="en-US"/>
        </a:p>
      </dgm:t>
    </dgm:pt>
    <dgm:pt modelId="{819574E4-76E2-470B-848E-CAACF8AF212E}" cxnId="{7AA8BBA2-7C21-4C57-98E2-43CEEB1F70C0}" type="sibTrans">
      <dgm:prSet/>
      <dgm:spPr/>
      <dgm:t>
        <a:bodyPr/>
        <a:lstStyle/>
        <a:p>
          <a:endParaRPr lang="zh-CN" altLang="en-US"/>
        </a:p>
      </dgm:t>
    </dgm:pt>
    <dgm:pt modelId="{183D6C19-5452-4C82-A3EC-8D2CC23A3BCA}">
      <dgm:prSet phldrT="[文本]"/>
      <dgm:spPr/>
      <dgm:t>
        <a:bodyPr/>
        <a:lstStyle/>
        <a:p>
          <a:r>
            <a:rPr lang="zh-CN" b="1"/>
            <a:t>政府信息公开行政复议行政诉讼情况</a:t>
          </a:r>
          <a:endParaRPr lang="zh-CN" altLang="en-US" dirty="0"/>
        </a:p>
      </dgm:t>
    </dgm:pt>
    <dgm:pt modelId="{543DE91B-0CED-4CFC-82DF-EE1313C5A40B}" cxnId="{9F960770-1F85-4063-8A9D-A02657BF0080}" type="parTrans">
      <dgm:prSet/>
      <dgm:spPr/>
      <dgm:t>
        <a:bodyPr/>
        <a:lstStyle/>
        <a:p>
          <a:endParaRPr lang="zh-CN" altLang="en-US"/>
        </a:p>
      </dgm:t>
    </dgm:pt>
    <dgm:pt modelId="{0A0C1018-2FA0-4D83-8BE6-7954C30C1B16}" cxnId="{9F960770-1F85-4063-8A9D-A02657BF0080}" type="sibTrans">
      <dgm:prSet/>
      <dgm:spPr/>
      <dgm:t>
        <a:bodyPr/>
        <a:lstStyle/>
        <a:p>
          <a:endParaRPr lang="zh-CN" altLang="en-US"/>
        </a:p>
      </dgm:t>
    </dgm:pt>
    <dgm:pt modelId="{0D50252D-D83A-4E93-AC98-0D45FD948798}">
      <dgm:prSet phldrT="[文本]"/>
      <dgm:spPr/>
      <dgm:t>
        <a:bodyPr/>
        <a:lstStyle/>
        <a:p>
          <a:r>
            <a:rPr lang="zh-CN" b="1"/>
            <a:t>存在的主要问题及改进情况</a:t>
          </a:r>
          <a:endParaRPr lang="zh-CN" altLang="en-US" dirty="0"/>
        </a:p>
      </dgm:t>
    </dgm:pt>
    <dgm:pt modelId="{63374AE3-71A5-4AE5-82CD-496F144DA73B}" cxnId="{13D2EBB0-5A64-419C-9727-E0E3F3F7E103}" type="parTrans">
      <dgm:prSet/>
      <dgm:spPr/>
      <dgm:t>
        <a:bodyPr/>
        <a:lstStyle/>
        <a:p>
          <a:endParaRPr lang="zh-CN" altLang="en-US"/>
        </a:p>
      </dgm:t>
    </dgm:pt>
    <dgm:pt modelId="{308D6CB6-EB83-4C03-8607-7F9BD43CC9A9}" cxnId="{13D2EBB0-5A64-419C-9727-E0E3F3F7E103}" type="sibTrans">
      <dgm:prSet/>
      <dgm:spPr/>
      <dgm:t>
        <a:bodyPr/>
        <a:lstStyle/>
        <a:p>
          <a:endParaRPr lang="zh-CN" altLang="en-US"/>
        </a:p>
      </dgm:t>
    </dgm:pt>
    <dgm:pt modelId="{F44C6E47-B5E7-44B1-92F4-156CDC10E692}">
      <dgm:prSet phldrT="[文本]"/>
      <dgm:spPr/>
      <dgm:t>
        <a:bodyPr/>
        <a:lstStyle/>
        <a:p>
          <a:r>
            <a:rPr lang="zh-CN" b="1"/>
            <a:t>其他需要报告的事项</a:t>
          </a:r>
          <a:endParaRPr lang="zh-CN" altLang="en-US" dirty="0"/>
        </a:p>
      </dgm:t>
    </dgm:pt>
    <dgm:pt modelId="{A84368A2-A76B-4E75-801F-DA7DB731C461}" cxnId="{6DCEF1A0-829E-42B1-8E95-DC0B0DA11F87}" type="parTrans">
      <dgm:prSet/>
      <dgm:spPr/>
      <dgm:t>
        <a:bodyPr/>
        <a:lstStyle/>
        <a:p>
          <a:endParaRPr lang="zh-CN" altLang="en-US"/>
        </a:p>
      </dgm:t>
    </dgm:pt>
    <dgm:pt modelId="{6F840775-838A-4FC3-ACB4-FA0E3983B8FD}" cxnId="{6DCEF1A0-829E-42B1-8E95-DC0B0DA11F87}" type="sibTrans">
      <dgm:prSet/>
      <dgm:spPr/>
      <dgm:t>
        <a:bodyPr/>
        <a:lstStyle/>
        <a:p>
          <a:endParaRPr lang="zh-CN" altLang="en-US"/>
        </a:p>
      </dgm:t>
    </dgm:pt>
    <dgm:pt modelId="{4BD95E7D-B75D-43B5-B427-5A2577641F4A}" type="pres">
      <dgm:prSet presAssocID="{1D494D2A-B54C-47ED-82C0-A2930B9B1EFD}" presName="Name0" presStyleCnt="0">
        <dgm:presLayoutVars>
          <dgm:dir/>
          <dgm:resizeHandles val="exact"/>
        </dgm:presLayoutVars>
      </dgm:prSet>
      <dgm:spPr/>
    </dgm:pt>
    <dgm:pt modelId="{4705D5C1-E583-4440-853A-EA1B08C1D683}" type="pres">
      <dgm:prSet presAssocID="{6E8E81B8-D411-4D5A-AECD-E047B2F8D561}" presName="node" presStyleLbl="node1" presStyleIdx="0" presStyleCnt="6">
        <dgm:presLayoutVars>
          <dgm:bulletEnabled val="1"/>
        </dgm:presLayoutVars>
      </dgm:prSet>
      <dgm:spPr/>
    </dgm:pt>
    <dgm:pt modelId="{3C9A816E-EBF8-46F8-9F12-F447EB50AF73}" type="pres">
      <dgm:prSet presAssocID="{042C2027-0D03-4D80-9263-AB215B0DEE9E}" presName="sibTrans" presStyleLbl="sibTrans2D1" presStyleIdx="0" presStyleCnt="5"/>
      <dgm:spPr/>
    </dgm:pt>
    <dgm:pt modelId="{C5F18CBB-8F79-46FC-8017-9A3415E11500}" type="pres">
      <dgm:prSet presAssocID="{042C2027-0D03-4D80-9263-AB215B0DEE9E}" presName="connectorText" presStyleLbl="sibTrans2D1" presStyleIdx="0" presStyleCnt="5"/>
      <dgm:spPr/>
    </dgm:pt>
    <dgm:pt modelId="{EE87BCC3-7EC5-4841-A66E-17113AB0210A}" type="pres">
      <dgm:prSet presAssocID="{7D3DAFE3-BC52-4A36-834C-2234C2D07990}" presName="node" presStyleLbl="node1" presStyleIdx="1" presStyleCnt="6">
        <dgm:presLayoutVars>
          <dgm:bulletEnabled val="1"/>
        </dgm:presLayoutVars>
      </dgm:prSet>
      <dgm:spPr/>
    </dgm:pt>
    <dgm:pt modelId="{3984BE91-8252-46C1-A607-5D1861F2041E}" type="pres">
      <dgm:prSet presAssocID="{5BD693E4-EAC0-4ED6-B782-E83006CD1B1F}" presName="sibTrans" presStyleLbl="sibTrans2D1" presStyleIdx="1" presStyleCnt="5"/>
      <dgm:spPr/>
    </dgm:pt>
    <dgm:pt modelId="{84E57C52-D54A-46C8-9449-4CEA36CE1F5B}" type="pres">
      <dgm:prSet presAssocID="{5BD693E4-EAC0-4ED6-B782-E83006CD1B1F}" presName="connectorText" presStyleLbl="sibTrans2D1" presStyleIdx="1" presStyleCnt="5"/>
      <dgm:spPr/>
    </dgm:pt>
    <dgm:pt modelId="{51F6713A-21E2-4EF3-AD6D-9E3AD4ECC903}" type="pres">
      <dgm:prSet presAssocID="{F9951963-6263-4F91-9432-A644F13727CF}" presName="node" presStyleLbl="node1" presStyleIdx="2" presStyleCnt="6">
        <dgm:presLayoutVars>
          <dgm:bulletEnabled val="1"/>
        </dgm:presLayoutVars>
      </dgm:prSet>
      <dgm:spPr/>
    </dgm:pt>
    <dgm:pt modelId="{D4BE31CF-79FA-4029-B95C-4E914D9A6F2E}" type="pres">
      <dgm:prSet presAssocID="{819574E4-76E2-470B-848E-CAACF8AF212E}" presName="sibTrans" presStyleLbl="sibTrans2D1" presStyleIdx="2" presStyleCnt="5"/>
      <dgm:spPr/>
    </dgm:pt>
    <dgm:pt modelId="{B263DA4B-A7F6-4DF8-B11C-3BAD15D48144}" type="pres">
      <dgm:prSet presAssocID="{819574E4-76E2-470B-848E-CAACF8AF212E}" presName="connectorText" presStyleLbl="sibTrans2D1" presStyleIdx="2" presStyleCnt="5"/>
      <dgm:spPr/>
    </dgm:pt>
    <dgm:pt modelId="{BE47778A-637F-46E1-9B28-09E282E8934E}" type="pres">
      <dgm:prSet presAssocID="{183D6C19-5452-4C82-A3EC-8D2CC23A3BCA}" presName="node" presStyleLbl="node1" presStyleIdx="3" presStyleCnt="6">
        <dgm:presLayoutVars>
          <dgm:bulletEnabled val="1"/>
        </dgm:presLayoutVars>
      </dgm:prSet>
      <dgm:spPr/>
    </dgm:pt>
    <dgm:pt modelId="{A9801CA8-DD44-4F42-AE9F-7F41CF5507AA}" type="pres">
      <dgm:prSet presAssocID="{0A0C1018-2FA0-4D83-8BE6-7954C30C1B16}" presName="sibTrans" presStyleLbl="sibTrans2D1" presStyleIdx="3" presStyleCnt="5"/>
      <dgm:spPr/>
    </dgm:pt>
    <dgm:pt modelId="{DA50C667-F0A7-450B-9AC6-1E8D376BE968}" type="pres">
      <dgm:prSet presAssocID="{0A0C1018-2FA0-4D83-8BE6-7954C30C1B16}" presName="connectorText" presStyleLbl="sibTrans2D1" presStyleIdx="3" presStyleCnt="5"/>
      <dgm:spPr/>
    </dgm:pt>
    <dgm:pt modelId="{8AAE42F9-6AE8-4EB6-913D-3C1A2BBFA111}" type="pres">
      <dgm:prSet presAssocID="{0D50252D-D83A-4E93-AC98-0D45FD948798}" presName="node" presStyleLbl="node1" presStyleIdx="4" presStyleCnt="6">
        <dgm:presLayoutVars>
          <dgm:bulletEnabled val="1"/>
        </dgm:presLayoutVars>
      </dgm:prSet>
      <dgm:spPr/>
    </dgm:pt>
    <dgm:pt modelId="{47635BA3-7BE9-448E-9823-CF2EE095BF0C}" type="pres">
      <dgm:prSet presAssocID="{308D6CB6-EB83-4C03-8607-7F9BD43CC9A9}" presName="sibTrans" presStyleLbl="sibTrans2D1" presStyleIdx="4" presStyleCnt="5"/>
      <dgm:spPr/>
    </dgm:pt>
    <dgm:pt modelId="{0E7EB38C-969B-43B8-B521-E0C0B910F703}" type="pres">
      <dgm:prSet presAssocID="{308D6CB6-EB83-4C03-8607-7F9BD43CC9A9}" presName="connectorText" presStyleLbl="sibTrans2D1" presStyleIdx="4" presStyleCnt="5"/>
      <dgm:spPr/>
    </dgm:pt>
    <dgm:pt modelId="{14BAA466-E537-4902-8C4B-BD8255C908F7}" type="pres">
      <dgm:prSet presAssocID="{F44C6E47-B5E7-44B1-92F4-156CDC10E692}" presName="node" presStyleLbl="node1" presStyleIdx="5" presStyleCnt="6">
        <dgm:presLayoutVars>
          <dgm:bulletEnabled val="1"/>
        </dgm:presLayoutVars>
      </dgm:prSet>
      <dgm:spPr/>
    </dgm:pt>
  </dgm:ptLst>
  <dgm:cxnLst>
    <dgm:cxn modelId="{45A66F05-AFCA-48CF-8873-CDF802D444D0}" type="presOf" srcId="{F44C6E47-B5E7-44B1-92F4-156CDC10E692}" destId="{14BAA466-E537-4902-8C4B-BD8255C908F7}" srcOrd="0" destOrd="0" presId="urn:microsoft.com/office/officeart/2005/8/layout/process1"/>
    <dgm:cxn modelId="{7954BC08-5FBB-4235-B2F8-880472527B3B}" type="presOf" srcId="{308D6CB6-EB83-4C03-8607-7F9BD43CC9A9}" destId="{47635BA3-7BE9-448E-9823-CF2EE095BF0C}" srcOrd="0" destOrd="0" presId="urn:microsoft.com/office/officeart/2005/8/layout/process1"/>
    <dgm:cxn modelId="{DAA81E0D-FDBA-4D26-91EF-D7D7DB0CCAFB}" type="presOf" srcId="{308D6CB6-EB83-4C03-8607-7F9BD43CC9A9}" destId="{0E7EB38C-969B-43B8-B521-E0C0B910F703}" srcOrd="1" destOrd="0" presId="urn:microsoft.com/office/officeart/2005/8/layout/process1"/>
    <dgm:cxn modelId="{0955611B-FF12-4ABE-898E-7B82D0B8CB0F}" type="presOf" srcId="{F9951963-6263-4F91-9432-A644F13727CF}" destId="{51F6713A-21E2-4EF3-AD6D-9E3AD4ECC903}" srcOrd="0" destOrd="0" presId="urn:microsoft.com/office/officeart/2005/8/layout/process1"/>
    <dgm:cxn modelId="{24773C1E-D8DF-4A3A-8BD5-A49AE5F84A49}" type="presOf" srcId="{0A0C1018-2FA0-4D83-8BE6-7954C30C1B16}" destId="{A9801CA8-DD44-4F42-AE9F-7F41CF5507AA}" srcOrd="0" destOrd="0" presId="urn:microsoft.com/office/officeart/2005/8/layout/process1"/>
    <dgm:cxn modelId="{03E49E24-A606-4C8A-92C9-EFF919A6183D}" type="presOf" srcId="{042C2027-0D03-4D80-9263-AB215B0DEE9E}" destId="{C5F18CBB-8F79-46FC-8017-9A3415E11500}" srcOrd="1" destOrd="0" presId="urn:microsoft.com/office/officeart/2005/8/layout/process1"/>
    <dgm:cxn modelId="{566B842A-5EA4-4FFD-BB3F-9D663B38F8AF}" type="presOf" srcId="{183D6C19-5452-4C82-A3EC-8D2CC23A3BCA}" destId="{BE47778A-637F-46E1-9B28-09E282E8934E}" srcOrd="0" destOrd="0" presId="urn:microsoft.com/office/officeart/2005/8/layout/process1"/>
    <dgm:cxn modelId="{9F960770-1F85-4063-8A9D-A02657BF0080}" srcId="{1D494D2A-B54C-47ED-82C0-A2930B9B1EFD}" destId="{183D6C19-5452-4C82-A3EC-8D2CC23A3BCA}" srcOrd="3" destOrd="0" parTransId="{543DE91B-0CED-4CFC-82DF-EE1313C5A40B}" sibTransId="{0A0C1018-2FA0-4D83-8BE6-7954C30C1B16}"/>
    <dgm:cxn modelId="{54F28A70-8FE5-4181-A846-6A1C31864EB3}" type="presOf" srcId="{6E8E81B8-D411-4D5A-AECD-E047B2F8D561}" destId="{4705D5C1-E583-4440-853A-EA1B08C1D683}" srcOrd="0" destOrd="0" presId="urn:microsoft.com/office/officeart/2005/8/layout/process1"/>
    <dgm:cxn modelId="{9F211D74-2BCF-435B-8A30-21F90BDA0B69}" type="presOf" srcId="{0D50252D-D83A-4E93-AC98-0D45FD948798}" destId="{8AAE42F9-6AE8-4EB6-913D-3C1A2BBFA111}" srcOrd="0" destOrd="0" presId="urn:microsoft.com/office/officeart/2005/8/layout/process1"/>
    <dgm:cxn modelId="{D7D34F79-9441-436F-B0E3-1100006A5034}" srcId="{1D494D2A-B54C-47ED-82C0-A2930B9B1EFD}" destId="{6E8E81B8-D411-4D5A-AECD-E047B2F8D561}" srcOrd="0" destOrd="0" parTransId="{755CBCE7-535D-4827-9268-78980301CB7B}" sibTransId="{042C2027-0D03-4D80-9263-AB215B0DEE9E}"/>
    <dgm:cxn modelId="{47DB0B8C-3AEA-4745-9C00-9BE3897109C5}" type="presOf" srcId="{0A0C1018-2FA0-4D83-8BE6-7954C30C1B16}" destId="{DA50C667-F0A7-450B-9AC6-1E8D376BE968}" srcOrd="1" destOrd="0" presId="urn:microsoft.com/office/officeart/2005/8/layout/process1"/>
    <dgm:cxn modelId="{4AB7909E-DF30-4741-89C3-8B99E4FF5184}" type="presOf" srcId="{819574E4-76E2-470B-848E-CAACF8AF212E}" destId="{D4BE31CF-79FA-4029-B95C-4E914D9A6F2E}" srcOrd="0" destOrd="0" presId="urn:microsoft.com/office/officeart/2005/8/layout/process1"/>
    <dgm:cxn modelId="{3002279F-5444-4A4C-8EEA-C892AEAB736A}" type="presOf" srcId="{1D494D2A-B54C-47ED-82C0-A2930B9B1EFD}" destId="{4BD95E7D-B75D-43B5-B427-5A2577641F4A}" srcOrd="0" destOrd="0" presId="urn:microsoft.com/office/officeart/2005/8/layout/process1"/>
    <dgm:cxn modelId="{6DCEF1A0-829E-42B1-8E95-DC0B0DA11F87}" srcId="{1D494D2A-B54C-47ED-82C0-A2930B9B1EFD}" destId="{F44C6E47-B5E7-44B1-92F4-156CDC10E692}" srcOrd="5" destOrd="0" parTransId="{A84368A2-A76B-4E75-801F-DA7DB731C461}" sibTransId="{6F840775-838A-4FC3-ACB4-FA0E3983B8FD}"/>
    <dgm:cxn modelId="{7AA8BBA2-7C21-4C57-98E2-43CEEB1F70C0}" srcId="{1D494D2A-B54C-47ED-82C0-A2930B9B1EFD}" destId="{F9951963-6263-4F91-9432-A644F13727CF}" srcOrd="2" destOrd="0" parTransId="{D0209197-1972-449F-B5DE-9E18AC63FBF0}" sibTransId="{819574E4-76E2-470B-848E-CAACF8AF212E}"/>
    <dgm:cxn modelId="{C1C713B0-5DAA-4697-8829-CDB57E697D2B}" type="presOf" srcId="{5BD693E4-EAC0-4ED6-B782-E83006CD1B1F}" destId="{84E57C52-D54A-46C8-9449-4CEA36CE1F5B}" srcOrd="1" destOrd="0" presId="urn:microsoft.com/office/officeart/2005/8/layout/process1"/>
    <dgm:cxn modelId="{1A80E1B0-FA67-4803-97E7-F50056F08D82}" type="presOf" srcId="{042C2027-0D03-4D80-9263-AB215B0DEE9E}" destId="{3C9A816E-EBF8-46F8-9F12-F447EB50AF73}" srcOrd="0" destOrd="0" presId="urn:microsoft.com/office/officeart/2005/8/layout/process1"/>
    <dgm:cxn modelId="{13D2EBB0-5A64-419C-9727-E0E3F3F7E103}" srcId="{1D494D2A-B54C-47ED-82C0-A2930B9B1EFD}" destId="{0D50252D-D83A-4E93-AC98-0D45FD948798}" srcOrd="4" destOrd="0" parTransId="{63374AE3-71A5-4AE5-82CD-496F144DA73B}" sibTransId="{308D6CB6-EB83-4C03-8607-7F9BD43CC9A9}"/>
    <dgm:cxn modelId="{86CF5EB3-94CE-44DC-9473-0AD4DB29E321}" srcId="{1D494D2A-B54C-47ED-82C0-A2930B9B1EFD}" destId="{7D3DAFE3-BC52-4A36-834C-2234C2D07990}" srcOrd="1" destOrd="0" parTransId="{C493506D-7E54-4792-AC3B-52B9B0614545}" sibTransId="{5BD693E4-EAC0-4ED6-B782-E83006CD1B1F}"/>
    <dgm:cxn modelId="{CDE87CBD-5739-40F6-8837-7F377D665ECB}" type="presOf" srcId="{819574E4-76E2-470B-848E-CAACF8AF212E}" destId="{B263DA4B-A7F6-4DF8-B11C-3BAD15D48144}" srcOrd="1" destOrd="0" presId="urn:microsoft.com/office/officeart/2005/8/layout/process1"/>
    <dgm:cxn modelId="{9CB441D3-D916-4894-860B-F4239491ADD9}" type="presOf" srcId="{7D3DAFE3-BC52-4A36-834C-2234C2D07990}" destId="{EE87BCC3-7EC5-4841-A66E-17113AB0210A}" srcOrd="0" destOrd="0" presId="urn:microsoft.com/office/officeart/2005/8/layout/process1"/>
    <dgm:cxn modelId="{BD2151F9-5C75-4620-86B1-E3A977B2DC6F}" type="presOf" srcId="{5BD693E4-EAC0-4ED6-B782-E83006CD1B1F}" destId="{3984BE91-8252-46C1-A607-5D1861F2041E}" srcOrd="0" destOrd="0" presId="urn:microsoft.com/office/officeart/2005/8/layout/process1"/>
    <dgm:cxn modelId="{678AB1D4-A093-4CC3-A9A2-84A6AADF34C5}" type="presParOf" srcId="{4BD95E7D-B75D-43B5-B427-5A2577641F4A}" destId="{4705D5C1-E583-4440-853A-EA1B08C1D683}" srcOrd="0" destOrd="0" presId="urn:microsoft.com/office/officeart/2005/8/layout/process1"/>
    <dgm:cxn modelId="{28C9DD7B-13FA-4739-9408-9C3D8C995086}" type="presParOf" srcId="{4BD95E7D-B75D-43B5-B427-5A2577641F4A}" destId="{3C9A816E-EBF8-46F8-9F12-F447EB50AF73}" srcOrd="1" destOrd="0" presId="urn:microsoft.com/office/officeart/2005/8/layout/process1"/>
    <dgm:cxn modelId="{F764BE3B-BF71-4CED-87B5-95A4A72CE71A}" type="presParOf" srcId="{3C9A816E-EBF8-46F8-9F12-F447EB50AF73}" destId="{C5F18CBB-8F79-46FC-8017-9A3415E11500}" srcOrd="0" destOrd="0" presId="urn:microsoft.com/office/officeart/2005/8/layout/process1"/>
    <dgm:cxn modelId="{6FB0B0A9-B187-4C2F-9D43-9ED9DC721C35}" type="presParOf" srcId="{4BD95E7D-B75D-43B5-B427-5A2577641F4A}" destId="{EE87BCC3-7EC5-4841-A66E-17113AB0210A}" srcOrd="2" destOrd="0" presId="urn:microsoft.com/office/officeart/2005/8/layout/process1"/>
    <dgm:cxn modelId="{446E023E-9AC8-4BAA-A260-62894A94F465}" type="presParOf" srcId="{4BD95E7D-B75D-43B5-B427-5A2577641F4A}" destId="{3984BE91-8252-46C1-A607-5D1861F2041E}" srcOrd="3" destOrd="0" presId="urn:microsoft.com/office/officeart/2005/8/layout/process1"/>
    <dgm:cxn modelId="{C196DF12-802E-473A-BF25-9D35FCAE9D4D}" type="presParOf" srcId="{3984BE91-8252-46C1-A607-5D1861F2041E}" destId="{84E57C52-D54A-46C8-9449-4CEA36CE1F5B}" srcOrd="0" destOrd="0" presId="urn:microsoft.com/office/officeart/2005/8/layout/process1"/>
    <dgm:cxn modelId="{FA544492-ACD9-471F-A65B-9BBB1A9DC167}" type="presParOf" srcId="{4BD95E7D-B75D-43B5-B427-5A2577641F4A}" destId="{51F6713A-21E2-4EF3-AD6D-9E3AD4ECC903}" srcOrd="4" destOrd="0" presId="urn:microsoft.com/office/officeart/2005/8/layout/process1"/>
    <dgm:cxn modelId="{E49F1ADC-E62D-4A35-B1EB-DAAE8043267B}" type="presParOf" srcId="{4BD95E7D-B75D-43B5-B427-5A2577641F4A}" destId="{D4BE31CF-79FA-4029-B95C-4E914D9A6F2E}" srcOrd="5" destOrd="0" presId="urn:microsoft.com/office/officeart/2005/8/layout/process1"/>
    <dgm:cxn modelId="{37FF3B12-7C9B-456D-85DD-5DA5BEBF73F1}" type="presParOf" srcId="{D4BE31CF-79FA-4029-B95C-4E914D9A6F2E}" destId="{B263DA4B-A7F6-4DF8-B11C-3BAD15D48144}" srcOrd="0" destOrd="0" presId="urn:microsoft.com/office/officeart/2005/8/layout/process1"/>
    <dgm:cxn modelId="{D50CB015-EF65-4D52-BD71-E2A8BDA7FB28}" type="presParOf" srcId="{4BD95E7D-B75D-43B5-B427-5A2577641F4A}" destId="{BE47778A-637F-46E1-9B28-09E282E8934E}" srcOrd="6" destOrd="0" presId="urn:microsoft.com/office/officeart/2005/8/layout/process1"/>
    <dgm:cxn modelId="{C4922731-F7A7-4ADB-9164-81633434CB1A}" type="presParOf" srcId="{4BD95E7D-B75D-43B5-B427-5A2577641F4A}" destId="{A9801CA8-DD44-4F42-AE9F-7F41CF5507AA}" srcOrd="7" destOrd="0" presId="urn:microsoft.com/office/officeart/2005/8/layout/process1"/>
    <dgm:cxn modelId="{FAA135A9-76FD-4A73-B178-EE868FADF546}" type="presParOf" srcId="{A9801CA8-DD44-4F42-AE9F-7F41CF5507AA}" destId="{DA50C667-F0A7-450B-9AC6-1E8D376BE968}" srcOrd="0" destOrd="0" presId="urn:microsoft.com/office/officeart/2005/8/layout/process1"/>
    <dgm:cxn modelId="{71C47096-995C-4AF9-9892-5536F85602B1}" type="presParOf" srcId="{4BD95E7D-B75D-43B5-B427-5A2577641F4A}" destId="{8AAE42F9-6AE8-4EB6-913D-3C1A2BBFA111}" srcOrd="8" destOrd="0" presId="urn:microsoft.com/office/officeart/2005/8/layout/process1"/>
    <dgm:cxn modelId="{64D7B99E-3BE5-4D89-AC48-170243BFE123}" type="presParOf" srcId="{4BD95E7D-B75D-43B5-B427-5A2577641F4A}" destId="{47635BA3-7BE9-448E-9823-CF2EE095BF0C}" srcOrd="9" destOrd="0" presId="urn:microsoft.com/office/officeart/2005/8/layout/process1"/>
    <dgm:cxn modelId="{8B6EE47B-F3DF-4A32-8EFC-15D7B1338DE4}" type="presParOf" srcId="{47635BA3-7BE9-448E-9823-CF2EE095BF0C}" destId="{0E7EB38C-969B-43B8-B521-E0C0B910F703}" srcOrd="0" destOrd="0" presId="urn:microsoft.com/office/officeart/2005/8/layout/process1"/>
    <dgm:cxn modelId="{8ABFF98E-1FB8-40D9-B361-E78AB8F47381}" type="presParOf" srcId="{4BD95E7D-B75D-43B5-B427-5A2577641F4A}" destId="{14BAA466-E537-4902-8C4B-BD8255C908F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151627" cy="3578599"/>
        <a:chOff x="0" y="0"/>
        <a:chExt cx="11151627" cy="3578599"/>
      </a:xfrm>
    </dsp:grpSpPr>
    <dsp:sp modelId="{4705D5C1-E583-4440-853A-EA1B08C1D683}">
      <dsp:nvSpPr>
        <dsp:cNvPr id="3" name="圆角矩形 2"/>
        <dsp:cNvSpPr/>
      </dsp:nvSpPr>
      <dsp:spPr bwMode="white">
        <a:xfrm>
          <a:off x="0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/>
            <a:t>总体情况</a:t>
          </a:r>
          <a:endParaRPr lang="zh-CN" altLang="en-US" dirty="0"/>
        </a:p>
      </dsp:txBody>
      <dsp:txXfrm>
        <a:off x="0" y="1133344"/>
        <a:ext cx="1393953" cy="1311910"/>
      </dsp:txXfrm>
    </dsp:sp>
    <dsp:sp modelId="{3C9A816E-EBF8-46F8-9F12-F447EB50AF73}">
      <dsp:nvSpPr>
        <dsp:cNvPr id="4" name="右箭头 3"/>
        <dsp:cNvSpPr/>
      </dsp:nvSpPr>
      <dsp:spPr bwMode="white">
        <a:xfrm>
          <a:off x="1524985" y="1616449"/>
          <a:ext cx="295518" cy="34570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524985" y="1616449"/>
        <a:ext cx="295518" cy="345700"/>
      </dsp:txXfrm>
    </dsp:sp>
    <dsp:sp modelId="{EE87BCC3-7EC5-4841-A66E-17113AB0210A}">
      <dsp:nvSpPr>
        <dsp:cNvPr id="5" name="圆角矩形 4"/>
        <dsp:cNvSpPr/>
      </dsp:nvSpPr>
      <dsp:spPr bwMode="white">
        <a:xfrm>
          <a:off x="1951535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/>
            <a:t>主动公开政府信息情况</a:t>
          </a:r>
          <a:endParaRPr lang="zh-CN" altLang="en-US" dirty="0"/>
        </a:p>
      </dsp:txBody>
      <dsp:txXfrm>
        <a:off x="1951535" y="1133344"/>
        <a:ext cx="1393953" cy="1311910"/>
      </dsp:txXfrm>
    </dsp:sp>
    <dsp:sp modelId="{3984BE91-8252-46C1-A607-5D1861F2041E}">
      <dsp:nvSpPr>
        <dsp:cNvPr id="6" name="右箭头 5"/>
        <dsp:cNvSpPr/>
      </dsp:nvSpPr>
      <dsp:spPr bwMode="white">
        <a:xfrm>
          <a:off x="3476520" y="1616449"/>
          <a:ext cx="295518" cy="34570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476520" y="1616449"/>
        <a:ext cx="295518" cy="345700"/>
      </dsp:txXfrm>
    </dsp:sp>
    <dsp:sp modelId="{51F6713A-21E2-4EF3-AD6D-9E3AD4ECC903}">
      <dsp:nvSpPr>
        <dsp:cNvPr id="7" name="圆角矩形 6"/>
        <dsp:cNvSpPr/>
      </dsp:nvSpPr>
      <dsp:spPr bwMode="white">
        <a:xfrm>
          <a:off x="3903069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/>
            <a:t>收到和处理政府信息公开申请情况</a:t>
          </a:r>
          <a:endParaRPr lang="zh-CN" altLang="en-US" dirty="0"/>
        </a:p>
      </dsp:txBody>
      <dsp:txXfrm>
        <a:off x="3903069" y="1133344"/>
        <a:ext cx="1393953" cy="1311910"/>
      </dsp:txXfrm>
    </dsp:sp>
    <dsp:sp modelId="{D4BE31CF-79FA-4029-B95C-4E914D9A6F2E}">
      <dsp:nvSpPr>
        <dsp:cNvPr id="8" name="右箭头 7"/>
        <dsp:cNvSpPr/>
      </dsp:nvSpPr>
      <dsp:spPr bwMode="white">
        <a:xfrm>
          <a:off x="5428054" y="1616449"/>
          <a:ext cx="295518" cy="34570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428054" y="1616449"/>
        <a:ext cx="295518" cy="345700"/>
      </dsp:txXfrm>
    </dsp:sp>
    <dsp:sp modelId="{BE47778A-637F-46E1-9B28-09E282E8934E}">
      <dsp:nvSpPr>
        <dsp:cNvPr id="9" name="圆角矩形 8"/>
        <dsp:cNvSpPr/>
      </dsp:nvSpPr>
      <dsp:spPr bwMode="white">
        <a:xfrm>
          <a:off x="5854604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政府信息公开行政复议行政诉讼情况</a:t>
          </a:r>
          <a:endParaRPr lang="zh-CN" altLang="en-US" dirty="0"/>
        </a:p>
      </dsp:txBody>
      <dsp:txXfrm>
        <a:off x="5854604" y="1133344"/>
        <a:ext cx="1393953" cy="1311910"/>
      </dsp:txXfrm>
    </dsp:sp>
    <dsp:sp modelId="{A9801CA8-DD44-4F42-AE9F-7F41CF5507AA}">
      <dsp:nvSpPr>
        <dsp:cNvPr id="10" name="右箭头 9"/>
        <dsp:cNvSpPr/>
      </dsp:nvSpPr>
      <dsp:spPr bwMode="white">
        <a:xfrm>
          <a:off x="7379589" y="1616449"/>
          <a:ext cx="295518" cy="34570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7379589" y="1616449"/>
        <a:ext cx="295518" cy="345700"/>
      </dsp:txXfrm>
    </dsp:sp>
    <dsp:sp modelId="{8AAE42F9-6AE8-4EB6-913D-3C1A2BBFA111}">
      <dsp:nvSpPr>
        <dsp:cNvPr id="11" name="圆角矩形 10"/>
        <dsp:cNvSpPr/>
      </dsp:nvSpPr>
      <dsp:spPr bwMode="white">
        <a:xfrm>
          <a:off x="7806139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存在的主要问题及改进情况</a:t>
          </a:r>
          <a:endParaRPr lang="zh-CN" altLang="en-US" dirty="0"/>
        </a:p>
      </dsp:txBody>
      <dsp:txXfrm>
        <a:off x="7806139" y="1133344"/>
        <a:ext cx="1393953" cy="1311910"/>
      </dsp:txXfrm>
    </dsp:sp>
    <dsp:sp modelId="{47635BA3-7BE9-448E-9823-CF2EE095BF0C}">
      <dsp:nvSpPr>
        <dsp:cNvPr id="12" name="右箭头 11"/>
        <dsp:cNvSpPr/>
      </dsp:nvSpPr>
      <dsp:spPr bwMode="white">
        <a:xfrm>
          <a:off x="9331124" y="1616449"/>
          <a:ext cx="295518" cy="34570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331124" y="1616449"/>
        <a:ext cx="295518" cy="345700"/>
      </dsp:txXfrm>
    </dsp:sp>
    <dsp:sp modelId="{14BAA466-E537-4902-8C4B-BD8255C908F7}">
      <dsp:nvSpPr>
        <dsp:cNvPr id="13" name="圆角矩形 12"/>
        <dsp:cNvSpPr/>
      </dsp:nvSpPr>
      <dsp:spPr bwMode="white">
        <a:xfrm>
          <a:off x="9757674" y="1133344"/>
          <a:ext cx="1393953" cy="131191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其他需要报告的事项</a:t>
          </a:r>
          <a:endParaRPr lang="zh-CN" altLang="en-US" dirty="0"/>
        </a:p>
      </dsp:txBody>
      <dsp:txXfrm>
        <a:off x="9757674" y="1133344"/>
        <a:ext cx="1393953" cy="131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3C12-D317-442F-945E-D6517EECB5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90" y="987428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8"/>
            <a:ext cx="61721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8"/>
            <a:ext cx="7734301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730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0" y="2505076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6"/>
            <a:ext cx="518318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2DE3-FE0A-428A-AB10-325226F2F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7F20-4EEE-4847-AC76-B538472E8A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slow" advClick="0" advTm="1000">
    <p:randomBar dir="vert"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82370" y="1569720"/>
            <a:ext cx="10030460" cy="37344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方正小标宋简体" panose="02010601030101010101" charset="-122"/>
                <a:ea typeface="方正小标宋简体" panose="02010601030101010101" charset="-122"/>
                <a:cs typeface="Times New Roman" panose="02020603050405020304" pitchFamily="18" charset="0"/>
              </a:rPr>
              <a:t>沂源县应急管理局</a:t>
            </a:r>
            <a:endParaRPr lang="zh-CN" altLang="en-US" sz="4000" b="1" kern="100" dirty="0">
              <a:solidFill>
                <a:schemeClr val="accent1">
                  <a:lumMod val="50000"/>
                </a:schemeClr>
              </a:solidFill>
              <a:effectLst/>
              <a:latin typeface="方正小标宋简体" panose="02010601030101010101" charset="-122"/>
              <a:ea typeface="方正小标宋简体" panose="02010601030101010101" charset="-122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关于</a:t>
            </a:r>
            <a:r>
              <a:rPr lang="en-US" altLang="zh-CN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2023</a:t>
            </a:r>
            <a:r>
              <a:rPr lang="zh-CN" altLang="en-U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年政府信息公开工作年度报告的</a:t>
            </a:r>
            <a:endParaRPr lang="zh-CN" altLang="en-US" sz="4000" b="1" kern="100" dirty="0">
              <a:solidFill>
                <a:schemeClr val="accent1">
                  <a:lumMod val="50000"/>
                </a:schemeClr>
              </a:solidFill>
              <a:effectLst/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4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政策解读</a:t>
            </a:r>
            <a:endParaRPr lang="zh-CN" altLang="en-US" sz="4000" b="1" kern="100" dirty="0">
              <a:solidFill>
                <a:schemeClr val="accent1">
                  <a:lumMod val="50000"/>
                </a:schemeClr>
              </a:solidFill>
              <a:effectLst/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2766025" y="2868693"/>
            <a:ext cx="6459924" cy="4571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rgbClr val="FFFFFF"/>
              </a:solidFill>
              <a:latin typeface="Lato Light"/>
              <a:ea typeface="微软雅黑" panose="020B0503020204020204" charset="-122"/>
            </a:endParaRPr>
          </a:p>
        </p:txBody>
      </p:sp>
      <p:sp>
        <p:nvSpPr>
          <p:cNvPr id="16" name="半闭框 15"/>
          <p:cNvSpPr/>
          <p:nvPr/>
        </p:nvSpPr>
        <p:spPr>
          <a:xfrm>
            <a:off x="962969" y="1101018"/>
            <a:ext cx="438987" cy="476885"/>
          </a:xfrm>
          <a:prstGeom prst="halfFrame">
            <a:avLst>
              <a:gd name="adj1" fmla="val 19820"/>
              <a:gd name="adj2" fmla="val 20096"/>
            </a:avLst>
          </a:prstGeom>
          <a:solidFill>
            <a:srgbClr val="1C62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小麦体简"/>
              <a:ea typeface="微软雅黑" panose="020B0503020204020204" charset="-122"/>
              <a:cs typeface="+mn-ea"/>
            </a:endParaRPr>
          </a:p>
        </p:txBody>
      </p:sp>
      <p:sp>
        <p:nvSpPr>
          <p:cNvPr id="17" name="半闭框 16"/>
          <p:cNvSpPr/>
          <p:nvPr/>
        </p:nvSpPr>
        <p:spPr>
          <a:xfrm rot="10800000">
            <a:off x="11091122" y="4684951"/>
            <a:ext cx="438987" cy="476885"/>
          </a:xfrm>
          <a:prstGeom prst="halfFrame">
            <a:avLst>
              <a:gd name="adj1" fmla="val 19820"/>
              <a:gd name="adj2" fmla="val 20096"/>
            </a:avLst>
          </a:prstGeom>
          <a:solidFill>
            <a:srgbClr val="1C62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小麦体简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p:transition spd="med" advClick="0" advTm="1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0570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收到和处理政府信息公开申请情况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 descr="7e3c6c2ebe7569facba5d906381a6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4780" y="977900"/>
            <a:ext cx="4282440" cy="537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47880" y="2388489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政府信息公开行政复议、行政诉讼情况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92554" y="1547278"/>
          <a:ext cx="10730295" cy="3995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  <a:gridCol w="715353"/>
              </a:tblGrid>
              <a:tr h="999502">
                <a:tc gridSpan="5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行政复议</a:t>
                      </a:r>
                      <a:endParaRPr lang="zh-CN" sz="1100" dirty="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10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行政诉讼</a:t>
                      </a:r>
                      <a:endParaRPr lang="zh-CN" sz="1100" dirty="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92202"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结果维持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结果纠正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其他结果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尚未审结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 dirty="0">
                          <a:effectLst/>
                        </a:rPr>
                        <a:t>未经复议直接起诉</a:t>
                      </a:r>
                      <a:endParaRPr lang="zh-CN" sz="1100" dirty="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复议后起诉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86148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结果维持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结果纠正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其他结果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尚未审结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结果维持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结果纠正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其他结果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尚未审结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050">
                          <a:effectLst/>
                        </a:rPr>
                        <a:t>总计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</a:tr>
              <a:tr h="1217613"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zh-CN" sz="110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zh-CN" sz="1100" dirty="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</a:t>
                      </a:r>
                      <a:endParaRPr lang="zh-CN" sz="1100" dirty="0">
                        <a:effectLst/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56004" y="88601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r>
              <a:rPr sz="24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打造“有温度”的政府开放日活动。一是举办“安全文化快闪秀”活动。在历山街道美然四季烧烤广场、南麻街道埠下村文化广场开展“安全文化快闪秀”活动，采用“游戏、教育、互动”为一体的宣传教育模式，将应急、安全文化以“短平快”的方式融入群众生活，传递安全文化知识。二是重点聚焦“网红打卡地”开展安全宣传。2023年悦庄镇下龙巷村成为沂源县新的网红打卡地，客流量大也存在安全隐患。我县聘请专家对烧烤场地，沿河路段，桥梁等处进行安全检查，组织人员现场宣传，发放明白纸3000余份，与烧烤业主签订安全责任书8份，同时用小喇叭循环播放安全知识。</a:t>
            </a:r>
            <a:endParaRPr sz="2400" kern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06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政务公开工作创新情况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 flipH="1">
            <a:off x="0" y="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38537" y="1259064"/>
            <a:ext cx="4072771" cy="960541"/>
            <a:chOff x="8704421" y="540040"/>
            <a:chExt cx="4072771" cy="960541"/>
          </a:xfrm>
        </p:grpSpPr>
        <p:sp>
          <p:nvSpPr>
            <p:cNvPr id="22" name="文本框 21"/>
            <p:cNvSpPr txBox="1"/>
            <p:nvPr/>
          </p:nvSpPr>
          <p:spPr>
            <a:xfrm>
              <a:off x="8704421" y="540040"/>
              <a:ext cx="848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400" spc="300">
                  <a:gradFill>
                    <a:gsLst>
                      <a:gs pos="0">
                        <a:srgbClr val="5C307D"/>
                      </a:gs>
                      <a:gs pos="90000">
                        <a:srgbClr val="5C307D">
                          <a:alpha val="0"/>
                        </a:srgbClr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1C6299"/>
                      </a:gs>
                      <a:gs pos="97403">
                        <a:srgbClr val="5C307D">
                          <a:alpha val="0"/>
                        </a:srgbClr>
                      </a:gs>
                      <a:gs pos="97000">
                        <a:schemeClr val="bg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C6299"/>
                    </a:gs>
                    <a:gs pos="97403">
                      <a:srgbClr val="5C307D">
                        <a:alpha val="0"/>
                      </a:srgbClr>
                    </a:gs>
                    <a:gs pos="97000">
                      <a:schemeClr val="bg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704422" y="977361"/>
              <a:ext cx="4072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总体情况</a:t>
              </a:r>
              <a:endParaRPr kumimoji="0" lang="zh-CN" altLang="en-US" sz="2800" b="1" i="1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83079" y="2753891"/>
            <a:ext cx="4633651" cy="1350218"/>
            <a:chOff x="8663505" y="1963108"/>
            <a:chExt cx="4633651" cy="1350218"/>
          </a:xfrm>
        </p:grpSpPr>
        <p:sp>
          <p:nvSpPr>
            <p:cNvPr id="30" name="文本框 29"/>
            <p:cNvSpPr txBox="1"/>
            <p:nvPr/>
          </p:nvSpPr>
          <p:spPr>
            <a:xfrm>
              <a:off x="8751240" y="1963108"/>
              <a:ext cx="8467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400" spc="300">
                  <a:gradFill>
                    <a:gsLst>
                      <a:gs pos="0">
                        <a:srgbClr val="5C307D"/>
                      </a:gs>
                      <a:gs pos="90000">
                        <a:srgbClr val="5C307D">
                          <a:alpha val="0"/>
                        </a:srgbClr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1C6299"/>
                      </a:gs>
                      <a:gs pos="10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1C6299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63505" y="2359219"/>
              <a:ext cx="4633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收到和处理政府信息公开申请情况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933" y="2365728"/>
            <a:ext cx="1601400" cy="2844474"/>
            <a:chOff x="457933" y="2365728"/>
            <a:chExt cx="1601400" cy="2844474"/>
          </a:xfrm>
        </p:grpSpPr>
        <p:sp>
          <p:nvSpPr>
            <p:cNvPr id="37" name="文本框 36"/>
            <p:cNvSpPr txBox="1"/>
            <p:nvPr/>
          </p:nvSpPr>
          <p:spPr>
            <a:xfrm rot="16200000">
              <a:off x="-46051" y="2869712"/>
              <a:ext cx="245451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目录</a:t>
              </a:r>
              <a:endParaRPr kumimoji="0" lang="zh-CN" altLang="en-US" sz="8800" b="1" i="0" u="none" strike="noStrike" kern="1200" cap="none" spc="50" normalizeH="0" baseline="0" noProof="0" dirty="0">
                <a:ln>
                  <a:noFill/>
                </a:ln>
                <a:solidFill>
                  <a:srgbClr val="1C629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20669" y="5117804"/>
              <a:ext cx="738664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srgbClr val="1C629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58731" y="4420343"/>
            <a:ext cx="4633651" cy="904235"/>
            <a:chOff x="8663505" y="1676917"/>
            <a:chExt cx="4633651" cy="904235"/>
          </a:xfrm>
        </p:grpSpPr>
        <p:sp>
          <p:nvSpPr>
            <p:cNvPr id="48" name="文本框 47"/>
            <p:cNvSpPr txBox="1"/>
            <p:nvPr/>
          </p:nvSpPr>
          <p:spPr>
            <a:xfrm>
              <a:off x="8726863" y="1676917"/>
              <a:ext cx="8258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400" spc="300">
                  <a:gradFill>
                    <a:gsLst>
                      <a:gs pos="0">
                        <a:srgbClr val="5C307D"/>
                      </a:gs>
                      <a:gs pos="90000">
                        <a:srgbClr val="5C307D">
                          <a:alpha val="0"/>
                        </a:srgbClr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1C6299"/>
                      </a:gs>
                      <a:gs pos="10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06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1C6299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663505" y="2057932"/>
              <a:ext cx="4633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政务公开工作创新情况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33734" y="1301548"/>
            <a:ext cx="1774845" cy="960541"/>
            <a:chOff x="5576876" y="540040"/>
            <a:chExt cx="1774845" cy="960541"/>
          </a:xfrm>
        </p:grpSpPr>
        <p:sp>
          <p:nvSpPr>
            <p:cNvPr id="46" name="文本框 45"/>
            <p:cNvSpPr txBox="1"/>
            <p:nvPr/>
          </p:nvSpPr>
          <p:spPr>
            <a:xfrm>
              <a:off x="5576876" y="540040"/>
              <a:ext cx="8258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1C6299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C629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76876" y="977361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起草背景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33734" y="2740627"/>
            <a:ext cx="4023628" cy="1391011"/>
            <a:chOff x="5576876" y="1928470"/>
            <a:chExt cx="4023628" cy="1391011"/>
          </a:xfrm>
        </p:grpSpPr>
        <p:sp>
          <p:nvSpPr>
            <p:cNvPr id="52" name="文本框 51"/>
            <p:cNvSpPr txBox="1"/>
            <p:nvPr/>
          </p:nvSpPr>
          <p:spPr>
            <a:xfrm>
              <a:off x="5576876" y="1928470"/>
              <a:ext cx="8258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400" spc="300">
                  <a:gradFill>
                    <a:gsLst>
                      <a:gs pos="0">
                        <a:srgbClr val="5C307D"/>
                      </a:gs>
                      <a:gs pos="90000">
                        <a:srgbClr val="5C307D">
                          <a:alpha val="0"/>
                        </a:srgbClr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1C6299"/>
                      </a:gs>
                      <a:gs pos="90000">
                        <a:schemeClr val="bg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1C6299"/>
                    </a:gs>
                    <a:gs pos="90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96662" y="2365374"/>
              <a:ext cx="40038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主动公开政府信息情况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922070" y="4304854"/>
            <a:ext cx="4236661" cy="1397790"/>
            <a:chOff x="8704421" y="1713380"/>
            <a:chExt cx="4236661" cy="1397790"/>
          </a:xfrm>
        </p:grpSpPr>
        <p:sp>
          <p:nvSpPr>
            <p:cNvPr id="55" name="文本框 54"/>
            <p:cNvSpPr txBox="1"/>
            <p:nvPr/>
          </p:nvSpPr>
          <p:spPr>
            <a:xfrm>
              <a:off x="8704421" y="1713380"/>
              <a:ext cx="8258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400" spc="300">
                  <a:gradFill>
                    <a:gsLst>
                      <a:gs pos="0">
                        <a:srgbClr val="5C307D"/>
                      </a:gs>
                      <a:gs pos="90000">
                        <a:srgbClr val="5C307D">
                          <a:alpha val="0"/>
                        </a:srgbClr>
                      </a:gs>
                    </a:gsLst>
                    <a:lin ang="5400000" scaled="1"/>
                  </a:gradFill>
                  <a:latin typeface="Impact" panose="020B080603090205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1C6299"/>
                      </a:gs>
                      <a:gs pos="10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05</a:t>
              </a:r>
              <a:endParaRPr kumimoji="0" lang="zh-CN" altLang="en-US" sz="44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1C6299"/>
                    </a:gs>
                    <a:gs pos="100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04421" y="2157063"/>
              <a:ext cx="42366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政府信息公开行政复议、行政诉讼情况</a:t>
              </a:r>
              <a:endPara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340257" y="2453577"/>
            <a:ext cx="3304540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起草背景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79730" y="1192530"/>
            <a:ext cx="11729720" cy="20891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457200" fontAlgn="auto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本报告</a:t>
            </a:r>
            <a:r>
              <a:rPr sz="2400" b="1" dirty="0">
                <a:solidFill>
                  <a:schemeClr val="accent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根据《中华人民共和国政府信息公开条例》和《国务院办公厅政府信息与政务公开办公室关于印发&lt;中华人民共和国政府信息公开工作年度报告格式&gt;的通知》（国办公开办函〔2021〕30号）规定和有关文件要求</a:t>
            </a:r>
            <a:r>
              <a:rPr lang="zh-CN" altLang="en-US" sz="2400" b="1" dirty="0">
                <a:solidFill>
                  <a:schemeClr val="accent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编制。</a:t>
            </a:r>
            <a:endParaRPr lang="en-US" altLang="zh-CN" sz="2400" b="1" dirty="0">
              <a:solidFill>
                <a:schemeClr val="accent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513836" y="2930145"/>
          <a:ext cx="11151627" cy="357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1967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0063" y="751523"/>
            <a:ext cx="1122997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（一）主动公开内容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kumimoji="0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发布政务动态、民生实事、宣传文化、服务信息等内容，主动公开政府信息251条。</a:t>
            </a:r>
            <a:endParaRPr kumimoji="0" sz="24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985" y="2301240"/>
            <a:ext cx="7503795" cy="4269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0570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4745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0063" y="751523"/>
            <a:ext cx="1122997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（二）依申请公开情况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00000"/>
              </a:lnSpc>
              <a:defRPr/>
            </a:pPr>
            <a:r>
              <a:rPr kumimoji="0" lang="en-US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r>
              <a:rPr kumimoji="0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2023年度，收到政府信息公开申请1件，已在规定时限内进行答复，申请内容主要涉及洪水灾害应急措施领域。</a:t>
            </a:r>
            <a:endParaRPr kumimoji="0" sz="24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9985" y="2430145"/>
            <a:ext cx="7245350" cy="412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680" y="2406015"/>
            <a:ext cx="9221470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0063" y="751523"/>
            <a:ext cx="11229975" cy="58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（三）政府信息管理情况。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41450" y="1838325"/>
            <a:ext cx="7667625" cy="3079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进一步完善政府信息常态化管理机制，更新完善主动公开标准目录，安排专人负责信息公开维护和更新。对政务公开信息内容严格把关，建立政府信息公开发布审核机制，落实</a:t>
            </a:r>
            <a:r>
              <a:rPr lang="en-US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三审三校</a:t>
            </a:r>
            <a:r>
              <a:rPr lang="en-US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”</a:t>
            </a:r>
            <a:r>
              <a:rPr lang="zh-CN" sz="2400"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制度，对拟公开的信息均进行逐级审核，把好政治关、政策关、文字关。</a:t>
            </a:r>
            <a:endParaRPr lang="zh-CN" altLang="en-US" sz="2400"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0570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0063" y="751523"/>
            <a:ext cx="11229975" cy="58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（四）政府信息公开平台情况。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170" y="1645285"/>
            <a:ext cx="10074275" cy="4054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457200" fontAlgn="auto">
              <a:lnSpc>
                <a:spcPts val="3280"/>
              </a:lnSpc>
              <a:defRPr/>
            </a:pPr>
            <a:r>
              <a:rPr kumimoji="0" lang="en-US" altLang="zh-CN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充分利用“沂源应急管理”公众号发布安全生产、应急管理、防灾减灾救灾等工作信息和科普信息，转载重大政策，发布政策解读，及时回复群众留言。2023年，依托“沂源应急管理”微信公众号公开信息900余条</a:t>
            </a:r>
            <a:r>
              <a:rPr kumimoji="0" lang="zh-CN" altLang="en-US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；</a:t>
            </a:r>
            <a:r>
              <a:rPr kumimoji="0" lang="en-US" altLang="zh-CN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开展安全生产政府开放日活动。依托重要活动、重要节点，加强安全文化建设。2023年6月是我国第22个“安全生产月”，县应急局于6月16日组织开展了安全生产月“咨询日”活动；2023年12月份的第一周是全国第七个《安全生产法》宣传周，县应急局于12月7组织开展了“安全生产法宣传周”“宪法宣传周”进企业活动暨沂源县安全生产政府开放日活动。</a:t>
            </a:r>
            <a:endParaRPr kumimoji="0" lang="en-US" altLang="zh-CN" sz="24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0570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0380" y="751840"/>
            <a:ext cx="11229975" cy="41725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（五）监督保障情况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457200" algn="just" fontAlgn="auto">
              <a:lnSpc>
                <a:spcPct val="150000"/>
              </a:lnSpc>
              <a:defRPr/>
            </a:pPr>
            <a:endParaRPr kumimoji="0" lang="en-US" altLang="zh-CN" sz="24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indent="457200" algn="just" fontAlgn="auto">
              <a:lnSpc>
                <a:spcPct val="150000"/>
              </a:lnSpc>
              <a:defRPr/>
            </a:pPr>
            <a:r>
              <a:rPr kumimoji="0" lang="en-US" altLang="zh-CN" sz="240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明确责任领导和责任科室，形成主要领导亲自抓、分管领导牵头抓、责任科室具体抓、相关科室配合抓的工作机制，做到年初有计划、年底有汇报。强化培训指导。2023年，我局组织召开政务公开工作培训会1次，学习《中华人民共和国政府信息公开条例》《山东省政务公开工作要点》和省市区关于加强政务公开工作的有关规定，提升业务能力和素质水平。</a:t>
            </a:r>
            <a:endParaRPr kumimoji="0" lang="en-US" altLang="zh-CN" sz="240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05"/>
          <p:cNvSpPr txBox="1"/>
          <p:nvPr/>
        </p:nvSpPr>
        <p:spPr>
          <a:xfrm>
            <a:off x="233722" y="2405703"/>
            <a:ext cx="11178643" cy="1758315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304800" algn="just"/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205"/>
          <p:cNvSpPr txBox="1"/>
          <p:nvPr/>
        </p:nvSpPr>
        <p:spPr>
          <a:xfrm>
            <a:off x="9108172" y="5107134"/>
            <a:ext cx="308356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TextBox 205"/>
          <p:cNvSpPr txBox="1"/>
          <p:nvPr/>
        </p:nvSpPr>
        <p:spPr>
          <a:xfrm>
            <a:off x="7196396" y="2443417"/>
            <a:ext cx="3603625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TextBox 205"/>
          <p:cNvSpPr txBox="1"/>
          <p:nvPr/>
        </p:nvSpPr>
        <p:spPr>
          <a:xfrm>
            <a:off x="1841628" y="4718514"/>
            <a:ext cx="3636010" cy="82423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spcBef>
                <a:spcPct val="0"/>
              </a:spcBef>
              <a:defRPr sz="1100">
                <a:solidFill>
                  <a:schemeClr val="dk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2" name="标题占位符 1"/>
          <p:cNvSpPr txBox="1"/>
          <p:nvPr/>
        </p:nvSpPr>
        <p:spPr>
          <a:xfrm>
            <a:off x="660400" y="1031234"/>
            <a:ext cx="9064513" cy="99591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3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55" name="椭圆 5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自强不息 厚德载物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9103" y="233483"/>
            <a:ext cx="879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主动公开政府信息情况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69714" y="6583649"/>
            <a:ext cx="2953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YiYuan</a:t>
            </a:r>
            <a:r>
              <a:rPr lang="en-US" altLang="zh-CN" sz="1000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Emergency Management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234" y="6583649"/>
            <a:ext cx="1850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沂源县应急管理局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754630" y="886460"/>
          <a:ext cx="6668135" cy="5698490"/>
        </p:xfrm>
        <a:graphic>
          <a:graphicData uri="http://schemas.openxmlformats.org/drawingml/2006/table">
            <a:tbl>
              <a:tblPr/>
              <a:tblGrid>
                <a:gridCol w="1638935"/>
                <a:gridCol w="1515745"/>
                <a:gridCol w="1639570"/>
                <a:gridCol w="1873885"/>
              </a:tblGrid>
              <a:tr h="4070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第二十条第（一）项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信息内容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本年制发件数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本年废止件数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现行有效件数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规章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行政规范性文件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仿宋_GB2312" panose="02010609030101010101" pitchFamily="3" charset="-122"/>
                          <a:ea typeface="仿宋_GB2312" panose="02010609030101010101" pitchFamily="3" charset="-122"/>
                          <a:cs typeface="仿宋_GB2312" panose="02010609030101010101" pitchFamily="3" charset="-122"/>
                        </a:rPr>
                        <a:t>0</a:t>
                      </a:r>
                      <a:endParaRPr lang="en-US" altLang="en-US" sz="900" b="0"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仿宋_GB2312" panose="02010609030101010101" pitchFamily="3" charset="-122"/>
                          <a:ea typeface="仿宋_GB2312" panose="02010609030101010101" pitchFamily="3" charset="-122"/>
                          <a:cs typeface="仿宋_GB2312" panose="02010609030101010101" pitchFamily="3" charset="-122"/>
                        </a:rPr>
                        <a:t>0</a:t>
                      </a:r>
                      <a:endParaRPr lang="en-US" altLang="en-US" sz="900" b="0"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第二十条第（五）项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信息内容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本年处理决定数量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行政许可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仿宋_GB2312" panose="02010609030101010101" pitchFamily="3" charset="-122"/>
                          <a:ea typeface="仿宋_GB2312" panose="02010609030101010101" pitchFamily="3" charset="-122"/>
                          <a:cs typeface="仿宋_GB2312" panose="02010609030101010101" pitchFamily="3" charset="-122"/>
                        </a:rPr>
                        <a:t>105</a:t>
                      </a:r>
                      <a:endParaRPr lang="en-US" altLang="en-US" sz="900" b="0"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第二十条第（六）项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信息内容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本年处理决定数量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行政处罚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仿宋_GB2312" panose="02010609030101010101" pitchFamily="3" charset="-122"/>
                          <a:ea typeface="仿宋_GB2312" panose="02010609030101010101" pitchFamily="3" charset="-122"/>
                          <a:cs typeface="仿宋_GB2312" panose="02010609030101010101" pitchFamily="3" charset="-122"/>
                        </a:rPr>
                        <a:t>101</a:t>
                      </a:r>
                      <a:endParaRPr lang="en-US" altLang="en-US" sz="900" b="0">
                        <a:latin typeface="仿宋_GB2312" panose="02010609030101010101" pitchFamily="3" charset="-122"/>
                        <a:ea typeface="仿宋_GB2312" panose="02010609030101010101" pitchFamily="3" charset="-122"/>
                        <a:cs typeface="仿宋_GB2312" panose="02010609030101010101" pitchFamily="3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行政强制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第二十条第（八）项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信息内容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本年收费金额（单位：万元）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行政事业性收费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9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536*453"/>
  <p:tag name="TABLE_ENDDRAG_RECT" val="216*64*536*453"/>
</p:tagLst>
</file>

<file path=ppt/tags/tag2.xml><?xml version="1.0" encoding="utf-8"?>
<p:tagLst xmlns:p="http://schemas.openxmlformats.org/presentationml/2006/main">
  <p:tag name="KSO_WPP_MARK_KEY" val="8e846274-50ff-41c3-ad5d-e267e4ecb57b"/>
  <p:tag name="COMMONDATA" val="eyJoZGlkIjoiODI2MmU5MWNmZWE3OTg1YTgyODYwYmFmOTFkYjQ1NTkifQ=="/>
  <p:tag name="commondata" val="eyJoZGlkIjoiMjY2ODVjMjk5YmJhYWFlN2VmNWZmZGNmYjgzNjZjNWMifQ==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WPS 演示</Application>
  <PresentationFormat>宽屏</PresentationFormat>
  <Paragraphs>406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黑体</vt:lpstr>
      <vt:lpstr>Lato Light</vt:lpstr>
      <vt:lpstr>微软雅黑</vt:lpstr>
      <vt:lpstr>汉仪小麦体简</vt:lpstr>
      <vt:lpstr>Impact</vt:lpstr>
      <vt:lpstr>Arial</vt:lpstr>
      <vt:lpstr>楷体_GB2312</vt:lpstr>
      <vt:lpstr>等线</vt:lpstr>
      <vt:lpstr>仿宋_GB2312</vt:lpstr>
      <vt:lpstr>Segoe Print</vt:lpstr>
      <vt:lpstr>Arial Unicode MS</vt:lpstr>
      <vt:lpstr>等线 Light</vt:lpstr>
      <vt:lpstr>Calibri Light</vt:lpstr>
      <vt:lpstr>Calibri</vt:lpstr>
      <vt:lpstr>方正小标宋简体</vt:lpstr>
      <vt:lpstr>方正灵飞经小楷 简</vt:lpstr>
      <vt:lpstr>1_Office 主题​​</vt:lpstr>
      <vt:lpstr>2_Office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紫色沉稳简约毕业答辩毕业论文答辩PPT</dc:title>
  <dc:creator>lenovo</dc:creator>
  <cp:lastModifiedBy>Gen.G</cp:lastModifiedBy>
  <cp:revision>113</cp:revision>
  <dcterms:created xsi:type="dcterms:W3CDTF">2019-03-09T08:01:00Z</dcterms:created>
  <dcterms:modified xsi:type="dcterms:W3CDTF">2024-03-05T01:06:04Z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51E4C690FA9941FD9F56F49C6AAE5FEF</vt:lpwstr>
  </property>
</Properties>
</file>