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409" r:id="rId3"/>
    <p:sldId id="410" r:id="rId4"/>
    <p:sldId id="411" r:id="rId5"/>
    <p:sldId id="412" r:id="rId6"/>
    <p:sldId id="415" r:id="rId7"/>
    <p:sldId id="416" r:id="rId8"/>
    <p:sldId id="417" r:id="rId9"/>
    <p:sldId id="418" r:id="rId10"/>
    <p:sldId id="421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1598a30f-71ee-44c9-8e75-4bf4c207cb20}">
          <p14:sldIdLst>
            <p14:sldId id="409"/>
            <p14:sldId id="410"/>
            <p14:sldId id="411"/>
            <p14:sldId id="412"/>
            <p14:sldId id="415"/>
            <p14:sldId id="416"/>
            <p14:sldId id="417"/>
            <p14:sldId id="418"/>
            <p14:sldId id="421"/>
          </p14:sldIdLst>
        </p14:section>
        <p14:section name="无标题节" id="{7039fa0c-d797-43d5-8d15-ac2f6ab7163f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29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2 0 2 0  年  度</a:t>
            </a:r>
          </a:p>
        </c:rich>
      </c:tx>
      <c:layout>
        <c:manualLayout>
          <c:xMode val="edge"/>
          <c:yMode val="edge"/>
          <c:x val="0.112662272544944"/>
          <c:y val="0.0109409144394016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408467344929439"/>
          <c:y val="0.157042149941167"/>
          <c:w val="0.474426485067279"/>
          <c:h val="0.716282988737603"/>
        </c:manualLayout>
      </c:layout>
      <c:bar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14143878"/>
        <c:axId val="77378684"/>
      </c:barChart>
      <c:catAx>
        <c:axId val="814143878"/>
        <c:scaling>
          <c:orientation val="minMax"/>
        </c:scaling>
        <c:delete val="0"/>
        <c:axPos val="l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7378684"/>
        <c:crosses val="autoZero"/>
        <c:auto val="1"/>
        <c:lblAlgn val="ctr"/>
        <c:lblOffset val="100"/>
        <c:noMultiLvlLbl val="0"/>
      </c:catAx>
      <c:valAx>
        <c:axId val="773786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1414387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jpeg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image" Target="../media/image1.jpeg"/><Relationship Id="rId12" Type="http://schemas.openxmlformats.org/officeDocument/2006/relationships/tags" Target="../tags/tag72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image" Target="../media/image2.png"/><Relationship Id="rId2" Type="http://schemas.openxmlformats.org/officeDocument/2006/relationships/tags" Target="../tags/tag77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tags" Target="../tags/tag109.xml"/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image" Target="../media/image2.png"/><Relationship Id="rId11" Type="http://schemas.openxmlformats.org/officeDocument/2006/relationships/tags" Target="../tags/tag112.xml"/><Relationship Id="rId10" Type="http://schemas.openxmlformats.org/officeDocument/2006/relationships/tags" Target="../tags/tag111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image" Target="../media/image2.png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image" Target="../media/image2.png"/><Relationship Id="rId12" Type="http://schemas.openxmlformats.org/officeDocument/2006/relationships/tags" Target="../tags/tag58.xml"/><Relationship Id="rId11" Type="http://schemas.openxmlformats.org/officeDocument/2006/relationships/tags" Target="../tags/tag57.xml"/><Relationship Id="rId10" Type="http://schemas.openxmlformats.org/officeDocument/2006/relationships/tags" Target="../tags/tag56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 rot="245821">
            <a:off x="1744345" y="1880870"/>
            <a:ext cx="9324340" cy="3429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 rot="21380745">
            <a:off x="1756410" y="1901190"/>
            <a:ext cx="9324340" cy="3429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>
            <p:custDataLst>
              <p:tags r:id="rId5"/>
            </p:custDataLst>
          </p:nvPr>
        </p:nvSpPr>
        <p:spPr>
          <a:xfrm>
            <a:off x="1756410" y="1900057"/>
            <a:ext cx="9324340" cy="3429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>
            <p:custDataLst>
              <p:tags r:id="rId6"/>
            </p:custDataLst>
          </p:nvPr>
        </p:nvCxnSpPr>
        <p:spPr>
          <a:xfrm>
            <a:off x="5779167" y="3748839"/>
            <a:ext cx="998621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0"/>
            </p:custDataLst>
          </p:nvPr>
        </p:nvSpPr>
        <p:spPr>
          <a:xfrm>
            <a:off x="2426367" y="2438402"/>
            <a:ext cx="7704222" cy="1176155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1"/>
            </p:custDataLst>
          </p:nvPr>
        </p:nvSpPr>
        <p:spPr>
          <a:xfrm>
            <a:off x="2426367" y="3870121"/>
            <a:ext cx="7704222" cy="801114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1744578" y="1880787"/>
            <a:ext cx="9336506" cy="3449203"/>
            <a:chOff x="1744578" y="1880787"/>
            <a:chExt cx="9336506" cy="3449203"/>
          </a:xfrm>
        </p:grpSpPr>
        <p:sp>
          <p:nvSpPr>
            <p:cNvPr id="7" name="矩形 6"/>
            <p:cNvSpPr/>
            <p:nvPr>
              <p:custDataLst>
                <p:tags r:id="rId4"/>
              </p:custDataLst>
            </p:nvPr>
          </p:nvSpPr>
          <p:spPr>
            <a:xfrm rot="245821">
              <a:off x="1744578" y="1880787"/>
              <a:ext cx="9324473" cy="3429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>
              <p:custDataLst>
                <p:tags r:id="rId5"/>
              </p:custDataLst>
            </p:nvPr>
          </p:nvSpPr>
          <p:spPr>
            <a:xfrm rot="21380745">
              <a:off x="1756611" y="1900990"/>
              <a:ext cx="9324473" cy="3429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>
              <p:custDataLst>
                <p:tags r:id="rId6"/>
              </p:custDataLst>
            </p:nvPr>
          </p:nvSpPr>
          <p:spPr>
            <a:xfrm>
              <a:off x="1744578" y="1900990"/>
              <a:ext cx="9324473" cy="3429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3266167" y="2599827"/>
            <a:ext cx="6371319" cy="1179574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 hasCustomPrompt="1"/>
            <p:custDataLst>
              <p:tags r:id="rId11"/>
            </p:custDataLst>
          </p:nvPr>
        </p:nvSpPr>
        <p:spPr>
          <a:xfrm>
            <a:off x="3266168" y="3991669"/>
            <a:ext cx="6371318" cy="973138"/>
          </a:xfrm>
        </p:spPr>
        <p:txBody>
          <a:bodyPr lIns="90000" rIns="90000" bIns="46800"/>
          <a:lstStyle>
            <a:lvl1pPr marL="0" indent="0" algn="ctr"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cxnSp>
        <p:nvCxnSpPr>
          <p:cNvPr id="14" name="直接连接符 13"/>
          <p:cNvCxnSpPr/>
          <p:nvPr>
            <p:custDataLst>
              <p:tags r:id="rId12"/>
            </p:custDataLst>
          </p:nvPr>
        </p:nvCxnSpPr>
        <p:spPr>
          <a:xfrm>
            <a:off x="5779167" y="3863139"/>
            <a:ext cx="998621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48285" y="273050"/>
            <a:ext cx="11692255" cy="63119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lIns="90000" tIns="46800" rIns="90000" bIns="46800"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 lIns="90000" tIns="46800" rIns="90000" bIns="46800"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lIns="90000" tIns="46800" rIns="90000" bIns="46800"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 lIns="90000" tIns="46800" rIns="90000" bIns="46800"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9"/>
            <a:ext cx="6480000" cy="5087937"/>
          </a:xfrm>
        </p:spPr>
        <p:txBody>
          <a:bodyPr wrap="square" lIns="90000" tIns="46800" rIns="90000" bIns="46800"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0" y="1147334"/>
            <a:ext cx="12192000" cy="36933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2000" y="770144"/>
            <a:ext cx="10976400" cy="648512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68643"/>
            <a:ext cx="2700000" cy="279180"/>
          </a:xfrm>
        </p:spPr>
        <p:txBody>
          <a:bodyPr wrap="square"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68643"/>
            <a:ext cx="3960000" cy="279180"/>
          </a:xfrm>
        </p:spPr>
        <p:txBody>
          <a:bodyPr wrap="square" lIns="90000" tIns="46800" rIns="90000" bIns="46800">
            <a:normAutofit/>
          </a:bodyPr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68643"/>
            <a:ext cx="2700000" cy="279180"/>
          </a:xfrm>
        </p:spPr>
        <p:txBody>
          <a:bodyPr wrap="square"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2000" y="1659600"/>
            <a:ext cx="10975975" cy="382991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2775" y="2808000"/>
            <a:ext cx="10965600" cy="1980158"/>
          </a:xfrm>
        </p:spPr>
        <p:txBody>
          <a:bodyPr wrap="square" lIns="90000" tIns="46800" rIns="90000" bIns="46800"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 lIns="90000" tIns="46800" rIns="90000" bIns="46800"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 lIns="90000" tIns="46800" rIns="90000" bIns="46800"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0" y="-11046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79755" y="237490"/>
            <a:ext cx="11037570" cy="565150"/>
          </a:xfrm>
        </p:spPr>
        <p:txBody>
          <a:bodyPr wrap="square" lIns="90000" tIns="46800" rIns="90000" bIns="46800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lIns="90000" tIns="46800" rIns="90000" bIns="46800"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508184" y="4084721"/>
            <a:ext cx="4567816" cy="793459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36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508179" y="4956280"/>
            <a:ext cx="4567816" cy="1077985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/>
          <p:cNvCxnSpPr/>
          <p:nvPr>
            <p:custDataLst>
              <p:tags r:id="rId8"/>
            </p:custDataLst>
          </p:nvPr>
        </p:nvCxnSpPr>
        <p:spPr>
          <a:xfrm>
            <a:off x="5237746" y="3998543"/>
            <a:ext cx="998621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000" tIns="46800" rIns="90000" bIns="4680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6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7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324678" y="294859"/>
            <a:ext cx="11542644" cy="6268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3"/>
            </p:custDataLst>
          </p:nvPr>
        </p:nvGrpSpPr>
        <p:grpSpPr>
          <a:xfrm>
            <a:off x="11583670" y="5733415"/>
            <a:ext cx="498475" cy="1082675"/>
            <a:chOff x="17775" y="8015"/>
            <a:chExt cx="1252" cy="2719"/>
          </a:xfrm>
        </p:grpSpPr>
        <p:sp>
          <p:nvSpPr>
            <p:cNvPr id="13" name="椭圆 12"/>
            <p:cNvSpPr/>
            <p:nvPr userDrawn="1">
              <p:custDataLst>
                <p:tags r:id="rId4"/>
              </p:custDataLst>
            </p:nvPr>
          </p:nvSpPr>
          <p:spPr>
            <a:xfrm>
              <a:off x="18152" y="9860"/>
              <a:ext cx="875" cy="8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 userDrawn="1">
              <p:custDataLst>
                <p:tags r:id="rId5"/>
              </p:custDataLst>
            </p:nvPr>
          </p:nvSpPr>
          <p:spPr>
            <a:xfrm>
              <a:off x="17775" y="9140"/>
              <a:ext cx="626" cy="6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 userDrawn="1">
              <p:custDataLst>
                <p:tags r:id="rId6"/>
              </p:custDataLst>
            </p:nvPr>
          </p:nvSpPr>
          <p:spPr>
            <a:xfrm>
              <a:off x="18401" y="8687"/>
              <a:ext cx="626" cy="6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 userDrawn="1">
              <p:custDataLst>
                <p:tags r:id="rId7"/>
              </p:custDataLst>
            </p:nvPr>
          </p:nvSpPr>
          <p:spPr>
            <a:xfrm>
              <a:off x="17883" y="8015"/>
              <a:ext cx="626" cy="6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24.xml"/><Relationship Id="rId23" Type="http://schemas.openxmlformats.org/officeDocument/2006/relationships/tags" Target="../tags/tag123.xml"/><Relationship Id="rId22" Type="http://schemas.openxmlformats.org/officeDocument/2006/relationships/tags" Target="../tags/tag122.xml"/><Relationship Id="rId21" Type="http://schemas.openxmlformats.org/officeDocument/2006/relationships/tags" Target="../tags/tag121.xml"/><Relationship Id="rId20" Type="http://schemas.openxmlformats.org/officeDocument/2006/relationships/tags" Target="../tags/tag120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6.xml"/><Relationship Id="rId1" Type="http://schemas.openxmlformats.org/officeDocument/2006/relationships/tags" Target="../tags/tag1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8.xml"/><Relationship Id="rId1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4.xml"/><Relationship Id="rId1" Type="http://schemas.openxmlformats.org/officeDocument/2006/relationships/tags" Target="../tags/tag1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596515" y="3009265"/>
            <a:ext cx="7946390" cy="1176020"/>
          </a:xfrm>
        </p:spPr>
        <p:txBody>
          <a:bodyPr>
            <a:normAutofit fontScale="90000"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zh-CN"/>
              <a:t>沂源县市场监管局2020年政府信息公开工作</a:t>
            </a:r>
            <a:br>
              <a:rPr lang="zh-CN" altLang="zh-CN"/>
            </a:br>
            <a:r>
              <a:rPr lang="zh-CN" altLang="zh-CN"/>
              <a:t>年度报告解读</a:t>
            </a:r>
            <a:endParaRPr lang="zh-CN" altLang="zh-CN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 sz="3600"/>
              <a:t>总   体  情  况</a:t>
            </a:r>
            <a:endParaRPr lang="zh-CN" altLang="en-US" sz="36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1469398"/>
            <a:ext cx="10852237" cy="5388907"/>
          </a:xfrm>
        </p:spPr>
        <p:txBody>
          <a:bodyPr/>
          <a:p>
            <a:r>
              <a:rPr lang="zh-CN" altLang="en-US" sz="3200"/>
              <a:t>2020年，沂源县市场监督管理局认真贯彻落实《中华人民共和国政府信息公开条例》，全面落实县政府关于政府信息公开的部署要求，建立健全政务公开制度，积极主动地做好政务信息公开，及时回应社会关切，详细解答群众关心关注的问题，搭建起了政府与群众互动联系的桥梁。</a:t>
            </a:r>
            <a:endParaRPr lang="zh-CN" altLang="en-US" sz="320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/>
              <a:t>主动公开情况</a:t>
            </a:r>
            <a:endParaRPr lang="zh-CN" altLang="en-US"/>
          </a:p>
        </p:txBody>
      </p:sp>
      <p:graphicFrame>
        <p:nvGraphicFramePr>
          <p:cNvPr id="5" name="内容占位符 4"/>
          <p:cNvGraphicFramePr/>
          <p:nvPr>
            <p:ph idx="1"/>
          </p:nvPr>
        </p:nvGraphicFramePr>
        <p:xfrm>
          <a:off x="608400" y="1502465"/>
          <a:ext cx="10969200" cy="475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7" name="矩形 6"/>
          <p:cNvSpPr/>
          <p:nvPr/>
        </p:nvSpPr>
        <p:spPr>
          <a:xfrm>
            <a:off x="1261745" y="1490345"/>
            <a:ext cx="6432550" cy="380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802880" y="1502410"/>
            <a:ext cx="3258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县政府网站公开信息550条</a:t>
            </a:r>
            <a:endParaRPr lang="zh-CN" altLang="en-US" b="1"/>
          </a:p>
        </p:txBody>
      </p:sp>
      <p:sp>
        <p:nvSpPr>
          <p:cNvPr id="10" name="矩形 9"/>
          <p:cNvSpPr/>
          <p:nvPr/>
        </p:nvSpPr>
        <p:spPr>
          <a:xfrm>
            <a:off x="1261745" y="2124710"/>
            <a:ext cx="2380615" cy="380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883660" y="2136775"/>
            <a:ext cx="5711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局微信公众号发布</a:t>
            </a:r>
            <a:r>
              <a:rPr lang="en-US" altLang="zh-CN" b="1"/>
              <a:t>113</a:t>
            </a:r>
            <a:r>
              <a:rPr lang="zh-CN" altLang="en-US" b="1"/>
              <a:t>条</a:t>
            </a:r>
            <a:endParaRPr lang="zh-CN" altLang="en-US" b="1"/>
          </a:p>
        </p:txBody>
      </p:sp>
      <p:sp>
        <p:nvSpPr>
          <p:cNvPr id="12" name="矩形 11"/>
          <p:cNvSpPr/>
          <p:nvPr/>
        </p:nvSpPr>
        <p:spPr>
          <a:xfrm>
            <a:off x="1261745" y="2785745"/>
            <a:ext cx="4460875" cy="380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927090" y="2797810"/>
            <a:ext cx="3267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作出行政处罚处理决定367件</a:t>
            </a:r>
            <a:endParaRPr lang="zh-CN" altLang="en-US" b="1"/>
          </a:p>
        </p:txBody>
      </p:sp>
      <p:sp>
        <p:nvSpPr>
          <p:cNvPr id="14" name="矩形 13"/>
          <p:cNvSpPr/>
          <p:nvPr/>
        </p:nvSpPr>
        <p:spPr>
          <a:xfrm>
            <a:off x="1261745" y="3441700"/>
            <a:ext cx="530225" cy="380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995170" y="3441700"/>
            <a:ext cx="36550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作出行政强制处理决定数量27件</a:t>
            </a:r>
            <a:endParaRPr lang="zh-CN" altLang="en-US" b="1"/>
          </a:p>
        </p:txBody>
      </p:sp>
      <p:sp>
        <p:nvSpPr>
          <p:cNvPr id="16" name="文本框 15"/>
          <p:cNvSpPr txBox="1"/>
          <p:nvPr/>
        </p:nvSpPr>
        <p:spPr>
          <a:xfrm>
            <a:off x="1236980" y="4498340"/>
            <a:ext cx="10620375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400" b="1">
                <a:solidFill>
                  <a:schemeClr val="tx1"/>
                </a:solidFill>
                <a:uFillTx/>
              </a:rPr>
              <a:t>依申请公开情况：</a:t>
            </a:r>
            <a:r>
              <a:rPr lang="en-US" altLang="zh-CN" sz="3400" b="1">
                <a:solidFill>
                  <a:schemeClr val="tx1"/>
                </a:solidFill>
                <a:uFillTx/>
              </a:rPr>
              <a:t>2020</a:t>
            </a:r>
            <a:r>
              <a:rPr lang="zh-CN" altLang="en-US" sz="3400" b="1">
                <a:solidFill>
                  <a:schemeClr val="tx1"/>
                </a:solidFill>
                <a:uFillTx/>
              </a:rPr>
              <a:t>年我局未收到依申请公开事项</a:t>
            </a:r>
            <a:endParaRPr lang="zh-CN" altLang="en-US" sz="3400" b="1">
              <a:solidFill>
                <a:schemeClr val="tx1"/>
              </a:solidFill>
              <a:uFillTx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p>
            <a:pPr algn="ctr"/>
            <a:r>
              <a:rPr lang="zh-CN" altLang="en-US"/>
              <a:t>政府信息管理情况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490345"/>
            <a:ext cx="9033510" cy="754380"/>
          </a:xfrm>
        </p:spPr>
        <p:txBody>
          <a:bodyPr/>
          <a:p>
            <a:r>
              <a:rPr lang="en-US" altLang="zh-CN"/>
              <a:t>                               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852805" y="1757045"/>
            <a:ext cx="5624195" cy="4603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2400">
                <a:latin typeface="+mj-ea"/>
                <a:ea typeface="+mj-ea"/>
                <a:cs typeface="+mj-ea"/>
              </a:rPr>
              <a:t>建立了</a:t>
            </a:r>
            <a:r>
              <a:rPr lang="en-US" altLang="zh-CN" sz="2400">
                <a:latin typeface="+mj-ea"/>
                <a:ea typeface="+mj-ea"/>
                <a:cs typeface="+mj-ea"/>
              </a:rPr>
              <a:t>12</a:t>
            </a:r>
            <a:r>
              <a:rPr lang="zh-CN" altLang="en-US" sz="2400">
                <a:latin typeface="+mj-ea"/>
                <a:ea typeface="+mj-ea"/>
                <a:cs typeface="+mj-ea"/>
              </a:rPr>
              <a:t>项政务公开制度</a:t>
            </a:r>
            <a:endParaRPr lang="zh-CN" altLang="en-US" sz="2400">
              <a:latin typeface="+mj-ea"/>
              <a:ea typeface="+mj-ea"/>
              <a:cs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2805" y="2382520"/>
            <a:ext cx="7498080" cy="4603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p>
            <a:pPr algn="l"/>
            <a:r>
              <a:rPr lang="zh-CN" altLang="en-US" sz="2400"/>
              <a:t>全面政务公开队伍建设，积极组织业务培训和经验交流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852805" y="3018155"/>
            <a:ext cx="8693785" cy="4603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2400"/>
              <a:t>加强督促考核，把基层政务公开推进情况纳入年度绩效考核</a:t>
            </a:r>
            <a:endParaRPr lang="zh-CN" altLang="en-US" sz="2400"/>
          </a:p>
        </p:txBody>
      </p:sp>
      <p:sp>
        <p:nvSpPr>
          <p:cNvPr id="8" name="文本框 7"/>
          <p:cNvSpPr txBox="1"/>
          <p:nvPr/>
        </p:nvSpPr>
        <p:spPr>
          <a:xfrm>
            <a:off x="852805" y="3644900"/>
            <a:ext cx="10725150" cy="8299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l"/>
            <a:r>
              <a:rPr lang="zh-CN" altLang="en-US" sz="2400"/>
              <a:t>实行政务公开AB角工作制度，安排2名专职工作人员，                                                 做好公开信息审查、网络维护、信息报送、实时更新等工作</a:t>
            </a:r>
            <a:endParaRPr lang="zh-CN" altLang="en-US" sz="2400"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isometricOffAxis1Right"/>
              <a:lightRig rig="threePt" dir="t"/>
            </a:scene3d>
          </a:bodyPr>
          <a:p>
            <a:pPr algn="ctr"/>
            <a:r>
              <a:rPr lang="zh-CN" altLang="en-US" sz="3600"/>
              <a:t>政  策  解  读  情 况</a:t>
            </a:r>
            <a:endParaRPr lang="zh-CN" altLang="en-US" sz="36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952500"/>
            <a:ext cx="10852150" cy="993775"/>
          </a:xfrm>
        </p:spPr>
        <p:txBody>
          <a:bodyPr/>
          <a:p>
            <a:endParaRPr lang="zh-CN" altLang="en-US"/>
          </a:p>
          <a:p>
            <a:r>
              <a:rPr>
                <a:sym typeface="+mn-ea"/>
              </a:rPr>
              <a:t>我局认真贯彻落实相关规定，对年度报告、新制定的文件、召开的会议等通过多种方式做好政策解读工作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216400" y="2259965"/>
            <a:ext cx="375920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回 应 关 切 情 况</a:t>
            </a:r>
            <a:endParaRPr lang="zh-CN" altLang="en-US" sz="32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74395" y="3525520"/>
            <a:ext cx="99377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600"/>
              <a:t>2020年，我局共收到政协提案4件，我局承办的4件都已办理完成</a:t>
            </a:r>
            <a:endParaRPr lang="zh-CN" altLang="en-US" sz="3600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 sz="3200"/>
              <a:t>主动公开政府信息情况</a:t>
            </a:r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3652203" y="1276858"/>
          <a:ext cx="5887720" cy="51034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9780"/>
                <a:gridCol w="21590"/>
                <a:gridCol w="1404620"/>
                <a:gridCol w="1006475"/>
                <a:gridCol w="1405255"/>
              </a:tblGrid>
              <a:tr h="154940"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第二十条第（一）项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172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信息内容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本年新制作数量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本年新公开数量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对外公开总数量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36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规章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12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规范性文件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3995"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第二十条第（五）项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514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信息内容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上一年项目数量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本年增/减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处理决定数量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39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行政许可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92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其他对外管理服务事项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4630"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第二十条第（六）项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086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信息内容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上一年项目数量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本年增/减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处理决定数量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79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行政处罚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502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-26.9%</a:t>
                      </a:r>
                      <a:endParaRPr lang="en-US" altLang="en-US" sz="9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367</a:t>
                      </a:r>
                      <a:endParaRPr lang="en-US" altLang="en-US" sz="9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92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行政强制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55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-50.9%</a:t>
                      </a:r>
                      <a:endParaRPr lang="en-US" altLang="en-US" sz="9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27</a:t>
                      </a:r>
                      <a:endParaRPr lang="en-US" altLang="en-US" sz="9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7175"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第二十条第（八）项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092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信息内容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上一年项目数量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本年增/减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086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行政事业性收费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56540"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第二十条第（九）项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09245"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信息内容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采购项目数量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采购总金额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46380"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政府集中采购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9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129万元</a:t>
                      </a:r>
                      <a:endParaRPr lang="en-US" altLang="en-US" sz="9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/>
              <a:t>收到和处理政府信息公开申请情况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2981960" y="1639570"/>
          <a:ext cx="6572885" cy="45732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5270"/>
                <a:gridCol w="593090"/>
                <a:gridCol w="1111250"/>
                <a:gridCol w="353695"/>
                <a:gridCol w="288925"/>
                <a:gridCol w="289560"/>
                <a:gridCol w="288290"/>
                <a:gridCol w="288925"/>
                <a:gridCol w="288290"/>
                <a:gridCol w="275590"/>
              </a:tblGrid>
              <a:tr h="163830">
                <a:tc rowSpan="3"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（本列数据的勾稽关系为：第一项加第二项之和，等于第三项加第四项之和）</a:t>
                      </a:r>
                      <a:endParaRPr lang="en-US" altLang="en-US" sz="5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rowSpan="3"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申请人情况</a:t>
                      </a:r>
                      <a:endParaRPr lang="en-US" altLang="en-US" sz="5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63830">
                <a:tc vMerge="1" gridSpan="3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</a:tcPr>
                </a:tc>
                <a:tc vMerge="1" hMerge="1">
                  <a:tcPr/>
                </a:tc>
                <a:tc vMerge="1"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自然人</a:t>
                      </a:r>
                      <a:endParaRPr lang="en-US" altLang="en-US" sz="5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法人或其他组织</a:t>
                      </a:r>
                      <a:endParaRPr lang="en-US" altLang="en-US" sz="5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总计</a:t>
                      </a:r>
                      <a:endParaRPr lang="en-US" altLang="en-US" sz="5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6095">
                <a:tc vMerge="1" gridSpan="3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商业企业</a:t>
                      </a:r>
                      <a:endParaRPr lang="en-US" altLang="en-US" sz="5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科研机构</a:t>
                      </a:r>
                      <a:endParaRPr lang="en-US" altLang="en-US" sz="5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社会公益组织</a:t>
                      </a:r>
                      <a:endParaRPr lang="en-US" altLang="en-US" sz="5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法律服务机构</a:t>
                      </a:r>
                      <a:endParaRPr lang="en-US" altLang="en-US" sz="5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其他</a:t>
                      </a:r>
                      <a:endParaRPr lang="en-US" altLang="en-US" sz="5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一、本年新收政府信息公开申请数量</a:t>
                      </a:r>
                      <a:endParaRPr lang="en-US" altLang="en-US" sz="5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6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二、上年结转政府信息公开申请数量</a:t>
                      </a:r>
                      <a:endParaRPr lang="en-US" altLang="en-US" sz="5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6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24460">
                <a:tc rowSpan="20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三、本年度办理结果</a:t>
                      </a:r>
                      <a:endParaRPr lang="en-US" altLang="en-US" sz="5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solidFill>
                            <a:srgbClr val="3D3D3D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（一）予以公开</a:t>
                      </a:r>
                      <a:endParaRPr lang="en-US" altLang="en-US" sz="500" b="1">
                        <a:solidFill>
                          <a:srgbClr val="3D3D3D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6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891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solidFill>
                            <a:srgbClr val="3D3D3D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（二）部分公开（区分处理的，只计这一情形，不计其他情形）</a:t>
                      </a:r>
                      <a:endParaRPr lang="en-US" altLang="en-US" sz="500" b="1">
                        <a:solidFill>
                          <a:srgbClr val="3D3D3D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6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145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8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solidFill>
                            <a:srgbClr val="3D3D3D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（三）不予公开</a:t>
                      </a:r>
                      <a:endParaRPr lang="en-US" altLang="en-US" sz="500" b="1">
                        <a:solidFill>
                          <a:srgbClr val="3D3D3D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solidFill>
                            <a:srgbClr val="3D3D3D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1.属于国家秘密</a:t>
                      </a:r>
                      <a:endParaRPr lang="en-US" altLang="en-US" sz="500" b="1">
                        <a:solidFill>
                          <a:srgbClr val="3D3D3D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6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208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solidFill>
                            <a:srgbClr val="3D3D3D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2.其他法律行政法规禁止公开</a:t>
                      </a:r>
                      <a:endParaRPr lang="en-US" altLang="en-US" sz="500" b="1">
                        <a:solidFill>
                          <a:srgbClr val="3D3D3D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6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145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solidFill>
                            <a:srgbClr val="3D3D3D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3.危及“三安全一稳定”</a:t>
                      </a:r>
                      <a:endParaRPr lang="en-US" altLang="en-US" sz="500" b="1">
                        <a:solidFill>
                          <a:srgbClr val="3D3D3D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6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208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solidFill>
                            <a:srgbClr val="3D3D3D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4.保护第三方合法权益</a:t>
                      </a:r>
                      <a:endParaRPr lang="en-US" altLang="en-US" sz="500" b="1">
                        <a:solidFill>
                          <a:srgbClr val="3D3D3D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6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081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solidFill>
                            <a:srgbClr val="3D3D3D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5.属于三类内部事务信息</a:t>
                      </a:r>
                      <a:endParaRPr lang="en-US" altLang="en-US" sz="500" b="1">
                        <a:solidFill>
                          <a:srgbClr val="3D3D3D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6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208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solidFill>
                            <a:srgbClr val="3D3D3D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6.属于四类过程性信息</a:t>
                      </a:r>
                      <a:endParaRPr lang="en-US" altLang="en-US" sz="500" b="1">
                        <a:solidFill>
                          <a:srgbClr val="3D3D3D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6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145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solidFill>
                            <a:srgbClr val="3D3D3D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7.属于行政执法案卷</a:t>
                      </a:r>
                      <a:endParaRPr lang="en-US" altLang="en-US" sz="500" b="1">
                        <a:solidFill>
                          <a:srgbClr val="3D3D3D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6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208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solidFill>
                            <a:srgbClr val="3D3D3D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8.属于行政查询事项</a:t>
                      </a:r>
                      <a:endParaRPr lang="en-US" altLang="en-US" sz="500" b="1">
                        <a:solidFill>
                          <a:srgbClr val="3D3D3D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6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145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solidFill>
                            <a:srgbClr val="3D3D3D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（四）无法提供</a:t>
                      </a:r>
                      <a:endParaRPr lang="en-US" altLang="en-US" sz="500" b="1">
                        <a:solidFill>
                          <a:srgbClr val="3D3D3D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solidFill>
                            <a:srgbClr val="3D3D3D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1.本机关不掌握相关政府信息</a:t>
                      </a:r>
                      <a:endParaRPr lang="en-US" altLang="en-US" sz="500" b="1">
                        <a:solidFill>
                          <a:srgbClr val="3D3D3D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6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208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solidFill>
                            <a:srgbClr val="3D3D3D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2.没有现成信息需要另行制作</a:t>
                      </a:r>
                      <a:endParaRPr lang="en-US" altLang="en-US" sz="500" b="1">
                        <a:solidFill>
                          <a:srgbClr val="3D3D3D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6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145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solidFill>
                            <a:srgbClr val="3D3D3D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3.补正后申请内容仍不明确</a:t>
                      </a:r>
                      <a:endParaRPr lang="en-US" altLang="en-US" sz="500" b="1">
                        <a:solidFill>
                          <a:srgbClr val="3D3D3D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6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208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5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solidFill>
                            <a:srgbClr val="3D3D3D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（五）不予处理</a:t>
                      </a:r>
                      <a:endParaRPr lang="en-US" altLang="en-US" sz="500" b="1">
                        <a:solidFill>
                          <a:srgbClr val="3D3D3D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solidFill>
                            <a:srgbClr val="3D3D3D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1.信访举报投诉类申请</a:t>
                      </a:r>
                      <a:endParaRPr lang="en-US" altLang="en-US" sz="500" b="1">
                        <a:solidFill>
                          <a:srgbClr val="3D3D3D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6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081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solidFill>
                            <a:srgbClr val="3D3D3D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2.重复申请</a:t>
                      </a:r>
                      <a:endParaRPr lang="en-US" altLang="en-US" sz="500" b="1">
                        <a:solidFill>
                          <a:srgbClr val="3D3D3D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6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208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solidFill>
                            <a:srgbClr val="3D3D3D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3.要求提供公开出版物</a:t>
                      </a:r>
                      <a:endParaRPr lang="en-US" altLang="en-US" sz="500" b="1">
                        <a:solidFill>
                          <a:srgbClr val="3D3D3D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6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827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solidFill>
                            <a:srgbClr val="3D3D3D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4.无正当理由大量反复申请</a:t>
                      </a:r>
                      <a:endParaRPr lang="en-US" altLang="en-US" sz="500" b="1">
                        <a:solidFill>
                          <a:srgbClr val="3D3D3D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6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336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solidFill>
                            <a:srgbClr val="3D3D3D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5.要求行政机关确认或重新出具已获取信息</a:t>
                      </a:r>
                      <a:endParaRPr lang="en-US" altLang="en-US" sz="500" b="1">
                        <a:solidFill>
                          <a:srgbClr val="3D3D3D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6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859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solidFill>
                            <a:srgbClr val="3D3D3D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（六）其他处理</a:t>
                      </a:r>
                      <a:endParaRPr lang="en-US" altLang="en-US" sz="500" b="1">
                        <a:solidFill>
                          <a:srgbClr val="3D3D3D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6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795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solidFill>
                            <a:srgbClr val="3D3D3D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（七）总计</a:t>
                      </a:r>
                      <a:endParaRPr lang="en-US" altLang="en-US" sz="500" b="1">
                        <a:solidFill>
                          <a:srgbClr val="3D3D3D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6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四、结转下年度继续办理</a:t>
                      </a:r>
                      <a:endParaRPr lang="en-US" altLang="en-US" sz="5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/>
              <a:t>政府信息公开行政复议、行政诉讼情况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2882265" y="1198245"/>
          <a:ext cx="5626735" cy="42665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870"/>
                <a:gridCol w="370840"/>
                <a:gridCol w="370840"/>
                <a:gridCol w="371475"/>
                <a:gridCol w="400685"/>
                <a:gridCol w="356235"/>
                <a:gridCol w="371475"/>
                <a:gridCol w="370840"/>
                <a:gridCol w="370840"/>
                <a:gridCol w="371475"/>
                <a:gridCol w="370840"/>
                <a:gridCol w="386080"/>
                <a:gridCol w="386715"/>
                <a:gridCol w="385445"/>
                <a:gridCol w="386080"/>
              </a:tblGrid>
              <a:tr h="927735"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行政复议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行政诉讼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043305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结果维持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结果纠正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其他结果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尚未审结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总计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未经复议直接起诉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复议后起诉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73926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结果维持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结果纠正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其他结果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尚未审结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总计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结果维持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结果纠正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其他结果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尚未审结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总计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562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3D3D3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200" b="1">
                        <a:solidFill>
                          <a:srgbClr val="3D3D3D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>
                <a:sym typeface="+mn-ea"/>
              </a:rPr>
              <a:t>存在的主要问题及改进情况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effectLst>
            <a:outerShdw blurRad="50800" dist="38100" dir="5400000" algn="t" rotWithShape="0">
              <a:srgbClr val="00B050">
                <a:alpha val="40000"/>
              </a:srgbClr>
            </a:outerShdw>
          </a:effectLst>
        </p:spPr>
        <p:txBody>
          <a:bodyPr/>
          <a:p>
            <a:r>
              <a:rPr lang="zh-CN" altLang="en-US" sz="2000"/>
              <a:t> 尽管做了大量的工作，但是在政务信息公开的及时性上还需要加强。下一步，将对应公开的政务信息及时公开，确保其规范</a:t>
            </a:r>
            <a:endParaRPr lang="zh-CN" altLang="en-US" sz="2000"/>
          </a:p>
          <a:p>
            <a:r>
              <a:rPr lang="zh-CN" altLang="en-US" sz="2000"/>
              <a:t>1、建立长效工作机制。定期对我局信息公开进行自查，及时梳理报送公开的信息，做到信息公开数量充足，栏目齐全，更新及时，内容实用，切实提高公开信息的质量和水平。</a:t>
            </a:r>
            <a:endParaRPr lang="zh-CN" altLang="en-US" sz="2000"/>
          </a:p>
          <a:p>
            <a:r>
              <a:rPr lang="zh-CN" altLang="en-US" sz="2000"/>
              <a:t>2、突出政务公开的重点。在深化完善和巩固提高上下功夫，加大“真公开”的力度。同时，要求按照有关规定，根据效能建设有关要求，进一步公开办事程序、办事标准、办事结果，不断增强工作透明度。同时，突出政务公开的重点环节。继续优化办事服务，对各项信息公开进行进一步细化，继续完善和创新政务公开形式，多角度开展政策解读和回应关切活动，让解读更贴近群众。</a:t>
            </a:r>
            <a:endParaRPr lang="zh-CN" altLang="en-US" sz="2000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24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24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8"/>
  <p:tag name="KSO_WM_TAG_VERSION" val="1.0"/>
  <p:tag name="KSO_WM_BEAUTIFY_FLAG" val="#wm#"/>
  <p:tag name="KSO_WM_TEMPLATE_CATEGORY" val="custom"/>
  <p:tag name="KSO_WM_TEMPLATE_INDEX" val="20202824"/>
  <p:tag name="KSO_WM_TEMPLATE_THUMBS_INDEX" val="1、4、5、6、7、8、9、10、11、12、13"/>
</p:tagLst>
</file>

<file path=ppt/tags/tag125.xml><?xml version="1.0" encoding="utf-8"?>
<p:tagLst xmlns:p="http://schemas.openxmlformats.org/presentationml/2006/main">
  <p:tag name="KSO_WM_UNIT_ISCONTENTSTITLE" val="0"/>
  <p:tag name="KSO_WM_UNIT_PRESET_TEXT" val="文艺清新工作总结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824_1*a*1"/>
  <p:tag name="KSO_WM_TEMPLATE_CATEGORY" val="custom"/>
  <p:tag name="KSO_WM_TEMPLATE_INDEX" val="20202824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ID" val="custom20202824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2824"/>
  <p:tag name="KSO_WM_SLIDE_LAYOUT" val="a_b"/>
  <p:tag name="KSO_WM_SLIDE_LAYOUT_CNT" val="1_1"/>
  <p:tag name="KSO_WM_UNIT_SHOW_EDIT_AREA_INDICATION" val="1"/>
  <p:tag name="KSO_WM_TEMPLATE_THUMBS_INDEX" val="1、4、5、6、7、8、9、10、11、12、13"/>
  <p:tag name="KSO_WM_TEMPLATE_MASTER_THUMB_INDEX" val="12"/>
</p:tagLst>
</file>

<file path=ppt/tags/tag127.xml><?xml version="1.0" encoding="utf-8"?>
<p:tagLst xmlns:p="http://schemas.openxmlformats.org/presentationml/2006/main">
  <p:tag name="KSO_WM_BEAUTIFY_FLAG" val="#wm#"/>
  <p:tag name="KSO_WM_TEMPLATE_CATEGORY" val="custom"/>
  <p:tag name="KSO_WM_TEMPLATE_INDEX" val="20202824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2824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2824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2824"/>
</p:tagLst>
</file>

<file path=ppt/tags/tag131.xml><?xml version="1.0" encoding="utf-8"?>
<p:tagLst xmlns:p="http://schemas.openxmlformats.org/presentationml/2006/main">
  <p:tag name="KSO_WM_UNIT_TABLE_BEAUTIFY" val="smartTable{c4a418cc-f981-41a8-b49d-8a3dbc484296}"/>
  <p:tag name="TABLE_ENDDRAG_ORIGIN_RECT" val="463*401"/>
  <p:tag name="TABLE_ENDDRAG_RECT" val="287*100*463*401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2824"/>
</p:tagLst>
</file>

<file path=ppt/tags/tag133.xml><?xml version="1.0" encoding="utf-8"?>
<p:tagLst xmlns:p="http://schemas.openxmlformats.org/presentationml/2006/main">
  <p:tag name="KSO_WM_UNIT_TABLE_BEAUTIFY" val="smartTable{cef6dbfb-5d47-4d46-8284-fdde41647774}"/>
  <p:tag name="TABLE_ENDDRAG_ORIGIN_RECT" val="517*360"/>
  <p:tag name="TABLE_ENDDRAG_RECT" val="234*129*517*360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2824"/>
</p:tagLst>
</file>

<file path=ppt/tags/tag135.xml><?xml version="1.0" encoding="utf-8"?>
<p:tagLst xmlns:p="http://schemas.openxmlformats.org/presentationml/2006/main">
  <p:tag name="KSO_WM_UNIT_TABLE_BEAUTIFY" val="smartTable{abdbff38-24b1-4b59-8db0-d766ba507758}"/>
</p:tagLst>
</file>

<file path=ppt/tags/tag136.xml><?xml version="1.0" encoding="utf-8"?>
<p:tagLst xmlns:p="http://schemas.openxmlformats.org/presentationml/2006/main">
  <p:tag name="KSO_WM_BEAUTIFY_FLAG" val="#wm#"/>
  <p:tag name="KSO_WM_TEMPLATE_CATEGORY" val="custom"/>
  <p:tag name="KSO_WM_TEMPLATE_INDEX" val="20202824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02824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4"/>
  <p:tag name="KSO_WM_UNIT_LAYERLEVEL" val="1"/>
  <p:tag name="KSO_WM_TAG_VERSION" val="1.0"/>
  <p:tag name="KSO_WM_BEAUTIFY_FLAG" val="#wm#"/>
  <p:tag name="KSO_WM_UNIT_TYPE" val="y"/>
  <p:tag name="KSO_WM_UNIT_INDEX" val="4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heme/theme1.xml><?xml version="1.0" encoding="utf-8"?>
<a:theme xmlns:a="http://schemas.openxmlformats.org/drawingml/2006/main" name="2_Office 主题​​">
  <a:themeElements>
    <a:clrScheme name="WPS主题色">
      <a:dk1>
        <a:srgbClr val="000000"/>
      </a:dk1>
      <a:lt1>
        <a:srgbClr val="FFFFFF"/>
      </a:lt1>
      <a:dk2>
        <a:srgbClr val="E5EAF2"/>
      </a:dk2>
      <a:lt2>
        <a:srgbClr val="FFFFFF"/>
      </a:lt2>
      <a:accent1>
        <a:srgbClr val="5F769F"/>
      </a:accent1>
      <a:accent2>
        <a:srgbClr val="71729B"/>
      </a:accent2>
      <a:accent3>
        <a:srgbClr val="7E6B95"/>
      </a:accent3>
      <a:accent4>
        <a:srgbClr val="8A668D"/>
      </a:accent4>
      <a:accent5>
        <a:srgbClr val="955F82"/>
      </a:accent5>
      <a:accent6>
        <a:srgbClr val="9B5B75"/>
      </a:accent6>
      <a:hlink>
        <a:srgbClr val="292BBB"/>
      </a:hlink>
      <a:folHlink>
        <a:srgbClr val="580C6F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2871</Words>
  <Application>WPS 演示</Application>
  <PresentationFormat>宽屏</PresentationFormat>
  <Paragraphs>873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汉仪旗黑-85S</vt:lpstr>
      <vt:lpstr>楷体</vt:lpstr>
      <vt:lpstr>Arial Unicode MS</vt:lpstr>
      <vt:lpstr>Calibri</vt:lpstr>
      <vt:lpstr>2_Office 主题​​</vt:lpstr>
      <vt:lpstr>沂源县市场监管局2020年政府信息公开工作 年度报告解读</vt:lpstr>
      <vt:lpstr>总   体  情  况</vt:lpstr>
      <vt:lpstr>主动公开情况</vt:lpstr>
      <vt:lpstr>政府信息管理情况</vt:lpstr>
      <vt:lpstr>政  策  解  读  情 况</vt:lpstr>
      <vt:lpstr>主动公开政府信息情况</vt:lpstr>
      <vt:lpstr>收到和处理政府信息公开申请情况</vt:lpstr>
      <vt:lpstr>政府信息公开行政复议、行政诉讼情况</vt:lpstr>
      <vt:lpstr>存在的主要问题及改进情况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syj</cp:lastModifiedBy>
  <cp:revision>197</cp:revision>
  <dcterms:created xsi:type="dcterms:W3CDTF">2019-06-19T02:08:00Z</dcterms:created>
  <dcterms:modified xsi:type="dcterms:W3CDTF">2021-02-02T01:28:37Z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