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5" r:id="rId3"/>
    <p:sldId id="266" r:id="rId4"/>
    <p:sldId id="275" r:id="rId5"/>
    <p:sldId id="256" r:id="rId6"/>
    <p:sldId id="260" r:id="rId7"/>
    <p:sldId id="261" r:id="rId8"/>
    <p:sldId id="262" r:id="rId9"/>
    <p:sldId id="263" r:id="rId10"/>
    <p:sldId id="264" r:id="rId11"/>
    <p:sldId id="296" r:id="rId12"/>
    <p:sldId id="297" r:id="rId13"/>
    <p:sldId id="301" r:id="rId14"/>
    <p:sldId id="302" r:id="rId15"/>
    <p:sldId id="293" r:id="rId16"/>
    <p:sldId id="294" r:id="rId17"/>
    <p:sldId id="286" r:id="rId18"/>
    <p:sldId id="285" r:id="rId19"/>
    <p:sldId id="287" r:id="rId20"/>
    <p:sldId id="288" r:id="rId21"/>
    <p:sldId id="289" r:id="rId22"/>
    <p:sldId id="258" r:id="rId23"/>
    <p:sldId id="315" r:id="rId24"/>
    <p:sldId id="316" r:id="rId25"/>
    <p:sldId id="317" r:id="rId26"/>
    <p:sldId id="322" r:id="rId27"/>
    <p:sldId id="318" r:id="rId28"/>
    <p:sldId id="325" r:id="rId29"/>
    <p:sldId id="319" r:id="rId30"/>
    <p:sldId id="320" r:id="rId31"/>
    <p:sldId id="277" r:id="rId32"/>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130.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7.png"/><Relationship Id="rId7" Type="http://schemas.openxmlformats.org/officeDocument/2006/relationships/tags" Target="../tags/tag64.xml"/><Relationship Id="rId6" Type="http://schemas.openxmlformats.org/officeDocument/2006/relationships/image" Target="../media/image26.png"/><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image" Target="../media/image31.png"/><Relationship Id="rId2" Type="http://schemas.openxmlformats.org/officeDocument/2006/relationships/tags" Target="../tags/tag78.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image" Target="../media/image32.png"/><Relationship Id="rId2" Type="http://schemas.openxmlformats.org/officeDocument/2006/relationships/tags" Target="../tags/tag82.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tags" Target="../tags/tag94.xml"/><Relationship Id="rId7" Type="http://schemas.openxmlformats.org/officeDocument/2006/relationships/image" Target="../media/image36.png"/><Relationship Id="rId6" Type="http://schemas.openxmlformats.org/officeDocument/2006/relationships/tags" Target="../tags/tag93.xml"/><Relationship Id="rId5" Type="http://schemas.openxmlformats.org/officeDocument/2006/relationships/image" Target="../media/image35.png"/><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5" Type="http://schemas.openxmlformats.org/officeDocument/2006/relationships/slideLayout" Target="../slideLayouts/slideLayout1.xml"/><Relationship Id="rId14" Type="http://schemas.openxmlformats.org/officeDocument/2006/relationships/image" Target="../media/image4.png"/><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image" Target="../media/image34.jpeg"/></Relationships>
</file>

<file path=ppt/slides/_rels/slide22.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image" Target="../media/image39.png"/><Relationship Id="rId6" Type="http://schemas.openxmlformats.org/officeDocument/2006/relationships/tags" Target="../tags/tag102.xml"/><Relationship Id="rId5" Type="http://schemas.openxmlformats.org/officeDocument/2006/relationships/image" Target="../media/image38.png"/><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0" Type="http://schemas.openxmlformats.org/officeDocument/2006/relationships/slideLayout" Target="../slideLayouts/slideLayout1.xml"/><Relationship Id="rId1" Type="http://schemas.openxmlformats.org/officeDocument/2006/relationships/image" Target="../media/image34.jpe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image" Target="../media/image34.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image" Target="../media/image34.jpe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image" Target="../media/image34.jpe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image" Target="../media/image43.png"/><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image" Target="../media/image34.jpe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image" Target="../media/image44.png"/><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image" Target="../media/image34.jpe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image" Target="../media/image34.jpe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image" Target="../media/image34.jpeg"/></Relationships>
</file>

<file path=ppt/slides/_rels/slide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image" Target="../media/image5.png"/><Relationship Id="rId4" Type="http://schemas.openxmlformats.org/officeDocument/2006/relationships/tags" Target="../tags/tag5.xml"/><Relationship Id="rId3" Type="http://schemas.openxmlformats.org/officeDocument/2006/relationships/image" Target="../media/image4.png"/><Relationship Id="rId2" Type="http://schemas.openxmlformats.org/officeDocument/2006/relationships/tags" Target="../tags/tag4.xml"/><Relationship Id="rId12" Type="http://schemas.openxmlformats.org/officeDocument/2006/relationships/slideLayout" Target="../slideLayouts/slideLayout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4.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5.xml"/><Relationship Id="rId7" Type="http://schemas.openxmlformats.org/officeDocument/2006/relationships/image" Target="../media/image9.png"/><Relationship Id="rId6" Type="http://schemas.openxmlformats.org/officeDocument/2006/relationships/tags" Target="../tags/tag14.xml"/><Relationship Id="rId5" Type="http://schemas.openxmlformats.org/officeDocument/2006/relationships/image" Target="../media/image8.png"/><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image" Target="../media/image7.pn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image" Target="../media/image11.png"/><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image" Target="../media/image10.png"/><Relationship Id="rId2" Type="http://schemas.openxmlformats.org/officeDocument/2006/relationships/tags" Target="../tags/tag16.xml"/><Relationship Id="rId12" Type="http://schemas.openxmlformats.org/officeDocument/2006/relationships/slideLayout" Target="../slideLayouts/slideLayout1.xml"/><Relationship Id="rId11" Type="http://schemas.openxmlformats.org/officeDocument/2006/relationships/tags" Target="../tags/tag22.xml"/><Relationship Id="rId10" Type="http://schemas.openxmlformats.org/officeDocument/2006/relationships/image" Target="../media/image12.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image" Target="../media/image16.png"/><Relationship Id="rId7" Type="http://schemas.openxmlformats.org/officeDocument/2006/relationships/tags" Target="../tags/tag30.xml"/><Relationship Id="rId6" Type="http://schemas.openxmlformats.org/officeDocument/2006/relationships/image" Target="../media/image15.png"/><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2" Type="http://schemas.openxmlformats.org/officeDocument/2006/relationships/slideLayout" Target="../slideLayouts/slideLayout1.xml"/><Relationship Id="rId21" Type="http://schemas.openxmlformats.org/officeDocument/2006/relationships/image" Target="../media/image20.png"/><Relationship Id="rId20" Type="http://schemas.openxmlformats.org/officeDocument/2006/relationships/tags" Target="../tags/tag39.xml"/><Relationship Id="rId2" Type="http://schemas.openxmlformats.org/officeDocument/2006/relationships/tags" Target="../tags/tag26.xml"/><Relationship Id="rId19" Type="http://schemas.openxmlformats.org/officeDocument/2006/relationships/tags" Target="../tags/tag38.xml"/><Relationship Id="rId18" Type="http://schemas.openxmlformats.org/officeDocument/2006/relationships/tags" Target="../tags/tag37.xml"/><Relationship Id="rId17" Type="http://schemas.openxmlformats.org/officeDocument/2006/relationships/tags" Target="../tags/tag36.xml"/><Relationship Id="rId16" Type="http://schemas.openxmlformats.org/officeDocument/2006/relationships/tags" Target="../tags/tag35.xml"/><Relationship Id="rId15" Type="http://schemas.openxmlformats.org/officeDocument/2006/relationships/tags" Target="../tags/tag34.xml"/><Relationship Id="rId14" Type="http://schemas.openxmlformats.org/officeDocument/2006/relationships/image" Target="../media/image19.png"/><Relationship Id="rId13" Type="http://schemas.openxmlformats.org/officeDocument/2006/relationships/tags" Target="../tags/tag33.xml"/><Relationship Id="rId12" Type="http://schemas.openxmlformats.org/officeDocument/2006/relationships/image" Target="../media/image18.png"/><Relationship Id="rId11" Type="http://schemas.openxmlformats.org/officeDocument/2006/relationships/tags" Target="../tags/tag32.xml"/><Relationship Id="rId10" Type="http://schemas.openxmlformats.org/officeDocument/2006/relationships/image" Target="../media/image17.pn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矩形 3"/>
          <p:cNvSpPr/>
          <p:nvPr>
            <p:custDataLst>
              <p:tags r:id="rId2"/>
            </p:custDataLst>
          </p:nvPr>
        </p:nvSpPr>
        <p:spPr>
          <a:xfrm>
            <a:off x="507683" y="1556385"/>
            <a:ext cx="11176000" cy="2584450"/>
          </a:xfrm>
          <a:prstGeom prst="rect">
            <a:avLst/>
          </a:prstGeom>
        </p:spPr>
        <p:txBody>
          <a:bodyPr wrap="none" rtlCol="0">
            <a:spAutoFit/>
          </a:bodyPr>
          <a:p>
            <a:pPr lvl="0" algn="ctr">
              <a:buClrTx/>
              <a:buSzTx/>
              <a:buFontTx/>
            </a:pPr>
            <a:r>
              <a:rPr lang="zh-CN" altLang="en-US" sz="5400" b="1" dirty="0">
                <a:ln>
                  <a:solidFill>
                    <a:schemeClr val="bg1"/>
                  </a:solidFill>
                </a:ln>
                <a:solidFill>
                  <a:schemeClr val="tx2"/>
                </a:solidFill>
                <a:latin typeface="华文新魏" panose="02010800040101010101" charset="-122"/>
                <a:ea typeface="华文新魏" panose="02010800040101010101" charset="-122"/>
                <a:cs typeface="+mn-ea"/>
                <a:sym typeface="+mn-ea"/>
              </a:rPr>
              <a:t>用人单位吸纳就业困难人员社保补贴</a:t>
            </a:r>
            <a:endParaRPr lang="zh-CN" altLang="en-US" sz="5400" b="1" dirty="0">
              <a:ln>
                <a:solidFill>
                  <a:schemeClr val="bg1"/>
                </a:solidFill>
              </a:ln>
              <a:solidFill>
                <a:schemeClr val="tx2"/>
              </a:solidFill>
              <a:latin typeface="华文新魏" panose="02010800040101010101" charset="-122"/>
              <a:ea typeface="华文新魏" panose="02010800040101010101" charset="-122"/>
              <a:cs typeface="+mn-ea"/>
              <a:sym typeface="+mn-ea"/>
            </a:endParaRPr>
          </a:p>
          <a:p>
            <a:pPr lvl="0" algn="ctr">
              <a:buClrTx/>
              <a:buSzTx/>
              <a:buFontTx/>
            </a:pPr>
            <a:r>
              <a:rPr lang="zh-CN" altLang="en-US" sz="5400" b="1" dirty="0">
                <a:ln>
                  <a:solidFill>
                    <a:schemeClr val="bg1"/>
                  </a:solidFill>
                </a:ln>
                <a:solidFill>
                  <a:schemeClr val="tx2"/>
                </a:solidFill>
                <a:latin typeface="华文新魏" panose="02010800040101010101" charset="-122"/>
                <a:ea typeface="华文新魏" panose="02010800040101010101" charset="-122"/>
                <a:cs typeface="+mn-ea"/>
                <a:sym typeface="+mn-ea"/>
              </a:rPr>
              <a:t>小微企业吸纳高校毕业生社保补贴</a:t>
            </a:r>
            <a:endParaRPr lang="zh-CN" altLang="en-US" sz="5400" b="1" dirty="0">
              <a:ln>
                <a:solidFill>
                  <a:schemeClr val="bg1"/>
                </a:solidFill>
              </a:ln>
              <a:solidFill>
                <a:schemeClr val="tx2"/>
              </a:solidFill>
              <a:latin typeface="华文新魏" panose="02010800040101010101" charset="-122"/>
              <a:ea typeface="华文新魏" panose="02010800040101010101" charset="-122"/>
              <a:cs typeface="+mn-ea"/>
              <a:sym typeface="+mn-ea"/>
            </a:endParaRPr>
          </a:p>
          <a:p>
            <a:pPr lvl="0" algn="ctr">
              <a:buClrTx/>
              <a:buSzTx/>
              <a:buFontTx/>
            </a:pPr>
            <a:r>
              <a:rPr lang="zh-CN" altLang="en-US" sz="5400" b="1" dirty="0">
                <a:ln>
                  <a:solidFill>
                    <a:schemeClr val="bg1"/>
                  </a:solidFill>
                </a:ln>
                <a:solidFill>
                  <a:schemeClr val="tx2"/>
                </a:solidFill>
                <a:latin typeface="华文新魏" panose="02010800040101010101" charset="-122"/>
                <a:ea typeface="华文新魏" panose="02010800040101010101" charset="-122"/>
                <a:cs typeface="+mn-ea"/>
                <a:sym typeface="+mn-ea"/>
              </a:rPr>
              <a:t>网上申报操作</a:t>
            </a:r>
            <a:r>
              <a:rPr lang="zh-CN" altLang="en-US" sz="5400" b="1" dirty="0">
                <a:ln>
                  <a:solidFill>
                    <a:schemeClr val="bg1"/>
                  </a:solidFill>
                </a:ln>
                <a:solidFill>
                  <a:schemeClr val="tx2"/>
                </a:solidFill>
                <a:latin typeface="华文新魏" panose="02010800040101010101" charset="-122"/>
                <a:ea typeface="华文新魏" panose="02010800040101010101" charset="-122"/>
                <a:cs typeface="+mn-ea"/>
                <a:sym typeface="+mn-ea"/>
              </a:rPr>
              <a:t>指南</a:t>
            </a:r>
            <a:endParaRPr lang="zh-CN" altLang="en-US" sz="5400" b="1" dirty="0">
              <a:ln>
                <a:solidFill>
                  <a:schemeClr val="bg1"/>
                </a:solidFill>
              </a:ln>
              <a:solidFill>
                <a:schemeClr val="tx2"/>
              </a:solidFill>
              <a:latin typeface="华文新魏" panose="02010800040101010101" charset="-122"/>
              <a:ea typeface="华文新魏" panose="02010800040101010101" charset="-122"/>
              <a:cs typeface="+mn-ea"/>
              <a:sym typeface="+mn-ea"/>
            </a:endParaRPr>
          </a:p>
        </p:txBody>
      </p:sp>
      <p:pic>
        <p:nvPicPr>
          <p:cNvPr id="5" name="图片 4" descr="沂源就业"/>
          <p:cNvPicPr>
            <a:picLocks noChangeAspect="1"/>
          </p:cNvPicPr>
          <p:nvPr/>
        </p:nvPicPr>
        <p:blipFill>
          <a:blip r:embed="rId3"/>
          <a:stretch>
            <a:fillRect/>
          </a:stretch>
        </p:blipFill>
        <p:spPr>
          <a:xfrm>
            <a:off x="10314940" y="5293995"/>
            <a:ext cx="1369060" cy="13614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459105" y="1310005"/>
            <a:ext cx="11604625" cy="2342515"/>
          </a:xfrm>
          <a:prstGeom prst="rect">
            <a:avLst/>
          </a:prstGeom>
          <a:noFill/>
          <a:ln>
            <a:solidFill>
              <a:srgbClr val="FFFF00"/>
            </a:solidFill>
          </a:ln>
        </p:spPr>
        <p:txBody>
          <a:bodyPr wrap="square" rtlCol="0">
            <a:noAutofit/>
          </a:bodyPr>
          <a:p>
            <a:pPr indent="0" fontAlgn="auto">
              <a:lnSpc>
                <a:spcPct val="150000"/>
              </a:lnSpc>
            </a:pPr>
            <a:r>
              <a:rPr lang="en-US" sz="2000" b="1"/>
              <a:t> 3. </a:t>
            </a:r>
            <a:r>
              <a:rPr lang="zh-CN" altLang="en-US" sz="2000" b="1"/>
              <a:t>花名册信息。</a:t>
            </a:r>
            <a:endParaRPr lang="zh-CN" altLang="en-US" sz="2000" b="1"/>
          </a:p>
          <a:p>
            <a:pPr indent="0" fontAlgn="auto">
              <a:lnSpc>
                <a:spcPct val="150000"/>
              </a:lnSpc>
            </a:pPr>
            <a:r>
              <a:rPr lang="en-US" altLang="zh-CN" sz="2000" b="1"/>
              <a:t>*</a:t>
            </a:r>
            <a:r>
              <a:rPr lang="zh-CN" altLang="en-US" sz="2000" b="1"/>
              <a:t>在查询困难人员花名册信息后，该模块</a:t>
            </a:r>
            <a:r>
              <a:rPr lang="zh-CN" altLang="en-US" sz="2000" b="1">
                <a:sym typeface="+mn-ea"/>
              </a:rPr>
              <a:t>会显示</a:t>
            </a:r>
            <a:r>
              <a:rPr lang="zh-CN" altLang="en-US" sz="2000" b="1">
                <a:sym typeface="+mn-ea"/>
              </a:rPr>
              <a:t>可申请人员。其中</a:t>
            </a:r>
            <a:r>
              <a:rPr lang="zh-CN" altLang="en-US" sz="2000" b="1"/>
              <a:t>补贴开始终止月份，对应上面</a:t>
            </a:r>
            <a:r>
              <a:rPr lang="en-US" altLang="zh-CN" sz="2000" b="1"/>
              <a:t>“</a:t>
            </a:r>
            <a:r>
              <a:rPr lang="zh-CN" altLang="en-US" sz="2000" b="1"/>
              <a:t>申请信息</a:t>
            </a:r>
            <a:r>
              <a:rPr lang="en-US" altLang="zh-CN" sz="2000" b="1"/>
              <a:t>”</a:t>
            </a:r>
            <a:r>
              <a:rPr lang="zh-CN" altLang="en-US" sz="2000" b="1"/>
              <a:t>里的申请开始和结束时间。</a:t>
            </a:r>
            <a:endParaRPr lang="zh-CN" altLang="en-US" sz="2000" b="1"/>
          </a:p>
          <a:p>
            <a:pPr indent="0" fontAlgn="auto">
              <a:lnSpc>
                <a:spcPct val="150000"/>
              </a:lnSpc>
            </a:pPr>
            <a:r>
              <a:rPr lang="en-US" altLang="zh-CN" sz="2000" b="1"/>
              <a:t>*</a:t>
            </a:r>
            <a:r>
              <a:rPr lang="zh-CN" altLang="en-US" sz="2000" b="1"/>
              <a:t>选择图中的</a:t>
            </a:r>
            <a:r>
              <a:rPr lang="en-US" altLang="zh-CN" sz="2000" b="1"/>
              <a:t>“</a:t>
            </a:r>
            <a:r>
              <a:rPr lang="zh-CN" altLang="en-US" sz="2000" b="1"/>
              <a:t>口</a:t>
            </a:r>
            <a:r>
              <a:rPr lang="en-US" altLang="zh-CN" sz="2000" b="1"/>
              <a:t>”</a:t>
            </a:r>
            <a:r>
              <a:rPr lang="zh-CN" altLang="en-US" sz="2000" b="1"/>
              <a:t>，选中后点击</a:t>
            </a:r>
            <a:r>
              <a:rPr lang="en-US" altLang="zh-CN" sz="2000" b="1"/>
              <a:t>“</a:t>
            </a:r>
            <a:r>
              <a:rPr lang="zh-CN" altLang="en-US" sz="2000" b="1"/>
              <a:t>添加到补贴申报信息</a:t>
            </a:r>
            <a:r>
              <a:rPr lang="en-US" altLang="zh-CN" sz="2000" b="1"/>
              <a:t>”</a:t>
            </a:r>
            <a:r>
              <a:rPr lang="zh-CN" altLang="en-US" sz="2000" b="1"/>
              <a:t>，该条人员对应补贴起始月份会添加到下面的</a:t>
            </a:r>
            <a:r>
              <a:rPr lang="en-US" altLang="zh-CN" sz="2000" b="1"/>
              <a:t>“</a:t>
            </a:r>
            <a:r>
              <a:rPr lang="zh-CN" altLang="en-US" sz="2000" b="1"/>
              <a:t>补贴申报信息</a:t>
            </a:r>
            <a:r>
              <a:rPr lang="en-US" altLang="zh-CN" sz="2000" b="1"/>
              <a:t>”</a:t>
            </a:r>
            <a:r>
              <a:rPr lang="zh-CN" altLang="en-US" sz="2000" b="1"/>
              <a:t>里。</a:t>
            </a:r>
            <a:endParaRPr lang="zh-CN" altLang="en-US" sz="2000" b="1"/>
          </a:p>
          <a:p>
            <a:pPr indent="0" fontAlgn="auto">
              <a:lnSpc>
                <a:spcPct val="150000"/>
              </a:lnSpc>
            </a:pPr>
            <a:endParaRPr lang="zh-CN" altLang="en-US" sz="2000" b="1"/>
          </a:p>
          <a:p>
            <a:pPr indent="0" fontAlgn="auto">
              <a:lnSpc>
                <a:spcPct val="150000"/>
              </a:lnSpc>
            </a:pPr>
            <a:endParaRPr lang="zh-CN" altLang="en-US" sz="2000"/>
          </a:p>
        </p:txBody>
      </p:sp>
      <p:pic>
        <p:nvPicPr>
          <p:cNvPr id="6" name="图片 5"/>
          <p:cNvPicPr>
            <a:picLocks noChangeAspect="1"/>
          </p:cNvPicPr>
          <p:nvPr>
            <p:custDataLst>
              <p:tags r:id="rId5"/>
            </p:custDataLst>
          </p:nvPr>
        </p:nvPicPr>
        <p:blipFill>
          <a:blip r:embed="rId6"/>
          <a:stretch>
            <a:fillRect/>
          </a:stretch>
        </p:blipFill>
        <p:spPr>
          <a:xfrm>
            <a:off x="459105" y="3793490"/>
            <a:ext cx="11316335" cy="29222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459105" y="1196340"/>
            <a:ext cx="11604625" cy="2433955"/>
          </a:xfrm>
          <a:prstGeom prst="rect">
            <a:avLst/>
          </a:prstGeom>
          <a:noFill/>
          <a:ln>
            <a:solidFill>
              <a:srgbClr val="FFFF00"/>
            </a:solidFill>
          </a:ln>
        </p:spPr>
        <p:txBody>
          <a:bodyPr wrap="square" rtlCol="0">
            <a:noAutofit/>
          </a:bodyPr>
          <a:p>
            <a:pPr indent="0" fontAlgn="auto">
              <a:lnSpc>
                <a:spcPct val="150000"/>
              </a:lnSpc>
            </a:pPr>
            <a:r>
              <a:rPr lang="en-US" sz="2000" b="1"/>
              <a:t> 4. </a:t>
            </a:r>
            <a:r>
              <a:rPr lang="zh-CN" altLang="en-US" sz="2000" b="1"/>
              <a:t>补贴</a:t>
            </a:r>
            <a:r>
              <a:rPr lang="zh-CN" altLang="en-US" sz="2000" b="1"/>
              <a:t>申报信息。</a:t>
            </a:r>
            <a:endParaRPr lang="zh-CN" altLang="en-US" sz="2000" b="1"/>
          </a:p>
          <a:p>
            <a:pPr indent="0" fontAlgn="auto">
              <a:lnSpc>
                <a:spcPct val="150000"/>
              </a:lnSpc>
            </a:pPr>
            <a:r>
              <a:rPr lang="en-US" altLang="zh-CN" sz="2000" b="1"/>
              <a:t>*</a:t>
            </a:r>
            <a:r>
              <a:rPr lang="zh-CN" altLang="en-US" sz="2000" b="1"/>
              <a:t>在上一步添加到补贴申报信息后，这里会显示具体补贴金额，点击后</a:t>
            </a:r>
            <a:r>
              <a:rPr lang="zh-CN" altLang="en-US" sz="2000" b="1">
                <a:solidFill>
                  <a:srgbClr val="FF0000"/>
                </a:solidFill>
                <a:highlight>
                  <a:srgbClr val="FFFF00"/>
                </a:highlight>
              </a:rPr>
              <a:t>请按照审核反馈的金额填写。</a:t>
            </a:r>
            <a:endParaRPr lang="zh-CN" altLang="en-US" sz="2000" b="1">
              <a:solidFill>
                <a:srgbClr val="FF0000"/>
              </a:solidFill>
              <a:highlight>
                <a:srgbClr val="FFFF00"/>
              </a:highlight>
            </a:endParaRPr>
          </a:p>
          <a:p>
            <a:pPr indent="0" fontAlgn="auto">
              <a:lnSpc>
                <a:spcPct val="150000"/>
              </a:lnSpc>
            </a:pPr>
            <a:r>
              <a:rPr lang="zh-CN" altLang="en-US" sz="2000" b="1">
                <a:solidFill>
                  <a:srgbClr val="FF0000"/>
                </a:solidFill>
                <a:highlight>
                  <a:srgbClr val="FFFF00"/>
                </a:highlight>
              </a:rPr>
              <a:t>也可以通过左上角批量修改补贴标准进行批量修改操作。</a:t>
            </a:r>
            <a:endParaRPr lang="zh-CN" altLang="en-US" sz="2000" b="1">
              <a:highlight>
                <a:srgbClr val="FFFF00"/>
              </a:highlight>
            </a:endParaRPr>
          </a:p>
          <a:p>
            <a:pPr indent="0" fontAlgn="auto">
              <a:lnSpc>
                <a:spcPct val="150000"/>
              </a:lnSpc>
            </a:pPr>
            <a:r>
              <a:rPr lang="zh-CN" altLang="en-US" sz="2000" b="1"/>
              <a:t>注意：岗位补贴都是</a:t>
            </a:r>
            <a:r>
              <a:rPr lang="en-US" altLang="zh-CN" sz="2000" b="1"/>
              <a:t>0</a:t>
            </a:r>
            <a:r>
              <a:rPr lang="zh-CN" altLang="en-US" sz="2000" b="1"/>
              <a:t>；只需填写养老、医疗、失业和工伤。申请几个月就生成几行，每一行是</a:t>
            </a:r>
            <a:r>
              <a:rPr lang="en-US" altLang="zh-CN" sz="2000" b="1"/>
              <a:t>1</a:t>
            </a:r>
            <a:r>
              <a:rPr lang="zh-CN" altLang="en-US" sz="2000" b="1"/>
              <a:t>个人</a:t>
            </a:r>
            <a:r>
              <a:rPr lang="en-US" altLang="zh-CN" sz="2000" b="1"/>
              <a:t>1</a:t>
            </a:r>
            <a:r>
              <a:rPr lang="zh-CN" altLang="en-US" sz="2000" b="1"/>
              <a:t>个月的补贴信息。如图是某员工</a:t>
            </a:r>
            <a:r>
              <a:rPr lang="en-US" altLang="zh-CN" sz="2000" b="1"/>
              <a:t>202308--202310 </a:t>
            </a:r>
            <a:r>
              <a:rPr lang="zh-CN" altLang="en-US" sz="2000" b="1"/>
              <a:t>三个月</a:t>
            </a:r>
            <a:r>
              <a:rPr lang="zh-CN" altLang="en-US" sz="2000" b="1"/>
              <a:t>补贴。</a:t>
            </a:r>
            <a:endParaRPr lang="zh-CN" altLang="en-US" sz="2000" b="1"/>
          </a:p>
          <a:p>
            <a:pPr indent="0" fontAlgn="auto">
              <a:lnSpc>
                <a:spcPct val="150000"/>
              </a:lnSpc>
            </a:pPr>
            <a:endParaRPr lang="zh-CN" altLang="en-US" sz="2000" b="1"/>
          </a:p>
          <a:p>
            <a:pPr indent="0" fontAlgn="auto">
              <a:lnSpc>
                <a:spcPct val="150000"/>
              </a:lnSpc>
            </a:pPr>
            <a:endParaRPr lang="zh-CN" altLang="en-US" sz="2000"/>
          </a:p>
        </p:txBody>
      </p:sp>
      <p:pic>
        <p:nvPicPr>
          <p:cNvPr id="3" name="图片 2"/>
          <p:cNvPicPr>
            <a:picLocks noChangeAspect="1"/>
          </p:cNvPicPr>
          <p:nvPr>
            <p:custDataLst>
              <p:tags r:id="rId5"/>
            </p:custDataLst>
          </p:nvPr>
        </p:nvPicPr>
        <p:blipFill>
          <a:blip r:embed="rId6"/>
          <a:stretch>
            <a:fillRect/>
          </a:stretch>
        </p:blipFill>
        <p:spPr>
          <a:xfrm>
            <a:off x="128270" y="3630295"/>
            <a:ext cx="11850370" cy="30708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459105" y="1395095"/>
            <a:ext cx="11604625" cy="2033905"/>
          </a:xfrm>
          <a:prstGeom prst="rect">
            <a:avLst/>
          </a:prstGeom>
          <a:noFill/>
          <a:ln>
            <a:solidFill>
              <a:srgbClr val="FFFF00"/>
            </a:solidFill>
          </a:ln>
        </p:spPr>
        <p:txBody>
          <a:bodyPr wrap="square" rtlCol="0">
            <a:noAutofit/>
          </a:bodyPr>
          <a:p>
            <a:pPr indent="0" fontAlgn="auto">
              <a:lnSpc>
                <a:spcPct val="150000"/>
              </a:lnSpc>
            </a:pPr>
            <a:r>
              <a:rPr lang="en-US" sz="2000" b="1"/>
              <a:t> 5. </a:t>
            </a:r>
            <a:r>
              <a:rPr lang="zh-CN" altLang="en-US" sz="2000" b="1"/>
              <a:t>材料信息。</a:t>
            </a:r>
            <a:endParaRPr lang="zh-CN" altLang="en-US" sz="2000" b="1"/>
          </a:p>
          <a:p>
            <a:pPr indent="0" fontAlgn="auto">
              <a:lnSpc>
                <a:spcPct val="150000"/>
              </a:lnSpc>
            </a:pPr>
            <a:r>
              <a:rPr lang="en-US" altLang="zh-CN" sz="2000" b="1"/>
              <a:t>*</a:t>
            </a:r>
            <a:r>
              <a:rPr lang="zh-CN" altLang="en-US" sz="2000" b="1"/>
              <a:t>该步</a:t>
            </a:r>
            <a:r>
              <a:rPr lang="zh-CN" altLang="en-US" sz="2000" b="1">
                <a:solidFill>
                  <a:srgbClr val="FF0000"/>
                </a:solidFill>
                <a:highlight>
                  <a:srgbClr val="FFFF00"/>
                </a:highlight>
              </a:rPr>
              <a:t>不需要</a:t>
            </a:r>
            <a:r>
              <a:rPr lang="zh-CN" altLang="en-US" sz="2000" b="1"/>
              <a:t>上传电子材料和补贴申领表，跳过</a:t>
            </a:r>
            <a:r>
              <a:rPr lang="zh-CN" altLang="en-US" sz="2000" b="1"/>
              <a:t>即可。</a:t>
            </a:r>
            <a:endParaRPr lang="zh-CN" altLang="en-US" sz="2000" b="1"/>
          </a:p>
          <a:p>
            <a:pPr indent="0" fontAlgn="auto">
              <a:lnSpc>
                <a:spcPct val="150000"/>
              </a:lnSpc>
            </a:pPr>
            <a:endParaRPr lang="zh-CN" altLang="en-US" sz="2000" b="1"/>
          </a:p>
          <a:p>
            <a:pPr indent="0" fontAlgn="auto">
              <a:lnSpc>
                <a:spcPct val="150000"/>
              </a:lnSpc>
            </a:pPr>
            <a:endParaRPr lang="zh-CN" altLang="en-US" sz="2000"/>
          </a:p>
        </p:txBody>
      </p:sp>
      <p:pic>
        <p:nvPicPr>
          <p:cNvPr id="4" name="图片 3"/>
          <p:cNvPicPr>
            <a:picLocks noChangeAspect="1"/>
          </p:cNvPicPr>
          <p:nvPr>
            <p:custDataLst>
              <p:tags r:id="rId5"/>
            </p:custDataLst>
          </p:nvPr>
        </p:nvPicPr>
        <p:blipFill>
          <a:blip r:embed="rId6"/>
          <a:stretch>
            <a:fillRect/>
          </a:stretch>
        </p:blipFill>
        <p:spPr>
          <a:xfrm>
            <a:off x="128270" y="3793490"/>
            <a:ext cx="11935460" cy="27774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459105" y="1395095"/>
            <a:ext cx="11604625" cy="2033905"/>
          </a:xfrm>
          <a:prstGeom prst="rect">
            <a:avLst/>
          </a:prstGeom>
          <a:noFill/>
          <a:ln>
            <a:solidFill>
              <a:srgbClr val="FFFF00"/>
            </a:solidFill>
          </a:ln>
        </p:spPr>
        <p:txBody>
          <a:bodyPr wrap="square" rtlCol="0">
            <a:noAutofit/>
          </a:bodyPr>
          <a:p>
            <a:pPr indent="0" fontAlgn="auto">
              <a:lnSpc>
                <a:spcPct val="150000"/>
              </a:lnSpc>
            </a:pPr>
            <a:r>
              <a:rPr lang="en-US" sz="2000" b="1"/>
              <a:t> 6. </a:t>
            </a:r>
            <a:r>
              <a:rPr lang="zh-CN" altLang="en-US" sz="2000" b="1"/>
              <a:t>申报。</a:t>
            </a:r>
            <a:endParaRPr lang="zh-CN" altLang="en-US" sz="2000" b="1"/>
          </a:p>
          <a:p>
            <a:pPr indent="0" fontAlgn="auto">
              <a:lnSpc>
                <a:spcPct val="150000"/>
              </a:lnSpc>
            </a:pPr>
            <a:r>
              <a:rPr lang="en-US" altLang="zh-CN" sz="2000" b="1"/>
              <a:t>*</a:t>
            </a:r>
            <a:r>
              <a:rPr lang="zh-CN" altLang="en-US" sz="2000" b="1"/>
              <a:t>完成上述所有操作后，点击申报。系统会提示一个弹窗，点击</a:t>
            </a:r>
            <a:r>
              <a:rPr lang="zh-CN" altLang="en-US" sz="2000" b="1"/>
              <a:t>确认，申报</a:t>
            </a:r>
            <a:r>
              <a:rPr lang="zh-CN" altLang="en-US" sz="2000" b="1"/>
              <a:t>成功。</a:t>
            </a:r>
            <a:endParaRPr lang="zh-CN" altLang="en-US" sz="2000" b="1"/>
          </a:p>
        </p:txBody>
      </p:sp>
      <p:pic>
        <p:nvPicPr>
          <p:cNvPr id="3" name="图片 2"/>
          <p:cNvPicPr>
            <a:picLocks noChangeAspect="1"/>
          </p:cNvPicPr>
          <p:nvPr>
            <p:custDataLst>
              <p:tags r:id="rId5"/>
            </p:custDataLst>
          </p:nvPr>
        </p:nvPicPr>
        <p:blipFill>
          <a:blip r:embed="rId6"/>
          <a:stretch>
            <a:fillRect/>
          </a:stretch>
        </p:blipFill>
        <p:spPr>
          <a:xfrm>
            <a:off x="1054735" y="3084830"/>
            <a:ext cx="2247900" cy="1143000"/>
          </a:xfrm>
          <a:prstGeom prst="rect">
            <a:avLst/>
          </a:prstGeom>
        </p:spPr>
      </p:pic>
      <p:pic>
        <p:nvPicPr>
          <p:cNvPr id="4" name="图片 3"/>
          <p:cNvPicPr>
            <a:picLocks noChangeAspect="1"/>
          </p:cNvPicPr>
          <p:nvPr>
            <p:custDataLst>
              <p:tags r:id="rId7"/>
            </p:custDataLst>
          </p:nvPr>
        </p:nvPicPr>
        <p:blipFill>
          <a:blip r:embed="rId8"/>
          <a:stretch>
            <a:fillRect/>
          </a:stretch>
        </p:blipFill>
        <p:spPr>
          <a:xfrm>
            <a:off x="4573270" y="2913380"/>
            <a:ext cx="5238750" cy="14859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587375" y="1281430"/>
            <a:ext cx="11063605" cy="4947920"/>
          </a:xfrm>
          <a:prstGeom prst="rect">
            <a:avLst/>
          </a:prstGeom>
          <a:noFill/>
          <a:ln>
            <a:solidFill>
              <a:srgbClr val="FFFF00"/>
            </a:solidFill>
          </a:ln>
        </p:spPr>
        <p:txBody>
          <a:bodyPr wrap="square" rtlCol="0">
            <a:noAutofit/>
          </a:bodyPr>
          <a:p>
            <a:pPr indent="0" fontAlgn="auto">
              <a:lnSpc>
                <a:spcPct val="200000"/>
              </a:lnSpc>
            </a:pPr>
            <a:r>
              <a:rPr lang="zh-CN" altLang="en-US" sz="2000" b="1">
                <a:sym typeface="+mn-ea"/>
              </a:rPr>
              <a:t>注意</a:t>
            </a:r>
            <a:r>
              <a:rPr lang="zh-CN" altLang="en-US" sz="2000" b="1">
                <a:sym typeface="+mn-ea"/>
              </a:rPr>
              <a:t>事项：</a:t>
            </a:r>
            <a:endParaRPr lang="zh-CN" altLang="en-US" sz="2000" b="1">
              <a:sym typeface="+mn-ea"/>
            </a:endParaRPr>
          </a:p>
          <a:p>
            <a:pPr indent="0" fontAlgn="auto">
              <a:lnSpc>
                <a:spcPct val="200000"/>
              </a:lnSpc>
            </a:pPr>
            <a:r>
              <a:rPr lang="zh-CN" altLang="en-US" sz="2000" b="1">
                <a:sym typeface="+mn-ea"/>
              </a:rPr>
              <a:t>①</a:t>
            </a:r>
            <a:r>
              <a:rPr lang="zh-CN" altLang="en-US" sz="2000" b="1">
                <a:solidFill>
                  <a:srgbClr val="FF0000"/>
                </a:solidFill>
                <a:sym typeface="+mn-ea"/>
              </a:rPr>
              <a:t>查询困难人员花名册</a:t>
            </a:r>
            <a:r>
              <a:rPr lang="zh-CN" altLang="en-US" sz="2000" b="1">
                <a:sym typeface="+mn-ea"/>
              </a:rPr>
              <a:t>，</a:t>
            </a:r>
            <a:r>
              <a:rPr lang="zh-CN" altLang="en-US" sz="2000" b="1">
                <a:solidFill>
                  <a:srgbClr val="FF0000"/>
                </a:solidFill>
                <a:sym typeface="+mn-ea"/>
              </a:rPr>
              <a:t>会显示</a:t>
            </a:r>
            <a:r>
              <a:rPr lang="zh-CN" altLang="en-US" sz="2000" b="1">
                <a:sym typeface="+mn-ea"/>
              </a:rPr>
              <a:t>当前企业招用的</a:t>
            </a:r>
            <a:r>
              <a:rPr lang="zh-CN" altLang="en-US" sz="2000" b="1">
                <a:solidFill>
                  <a:srgbClr val="FF0000"/>
                </a:solidFill>
                <a:sym typeface="+mn-ea"/>
              </a:rPr>
              <a:t>所有认定过就业困难人</a:t>
            </a:r>
            <a:r>
              <a:rPr lang="zh-CN" altLang="en-US" sz="2000" b="1">
                <a:sym typeface="+mn-ea"/>
              </a:rPr>
              <a:t>员的</a:t>
            </a:r>
            <a:r>
              <a:rPr lang="zh-CN" altLang="en-US" sz="2000" b="1">
                <a:solidFill>
                  <a:srgbClr val="FF0000"/>
                </a:solidFill>
                <a:sym typeface="+mn-ea"/>
              </a:rPr>
              <a:t>在职</a:t>
            </a:r>
            <a:r>
              <a:rPr lang="zh-CN" altLang="en-US" sz="2000" b="1">
                <a:sym typeface="+mn-ea"/>
              </a:rPr>
              <a:t>员工目录，跟申请开始和结束时间选则无关。例如</a:t>
            </a:r>
            <a:r>
              <a:rPr lang="en-US" altLang="zh-CN" sz="2000" b="1">
                <a:sym typeface="+mn-ea"/>
              </a:rPr>
              <a:t>A</a:t>
            </a:r>
            <a:r>
              <a:rPr lang="zh-CN" altLang="en-US" sz="2000" b="1">
                <a:sym typeface="+mn-ea"/>
              </a:rPr>
              <a:t>企业有三名</a:t>
            </a:r>
            <a:r>
              <a:rPr lang="en-US" altLang="zh-CN" sz="2000" b="1">
                <a:sym typeface="+mn-ea"/>
              </a:rPr>
              <a:t>4050</a:t>
            </a:r>
            <a:r>
              <a:rPr lang="zh-CN" altLang="en-US" sz="2000" b="1">
                <a:sym typeface="+mn-ea"/>
              </a:rPr>
              <a:t>人员，张三（</a:t>
            </a:r>
            <a:r>
              <a:rPr lang="en-US" altLang="zh-CN" sz="2000" b="1">
                <a:sym typeface="+mn-ea"/>
              </a:rPr>
              <a:t>1</a:t>
            </a:r>
            <a:r>
              <a:rPr lang="zh-CN" altLang="en-US" sz="2000" b="1">
                <a:sym typeface="+mn-ea"/>
              </a:rPr>
              <a:t>月入职）、李四（</a:t>
            </a:r>
            <a:r>
              <a:rPr lang="en-US" altLang="zh-CN" sz="2000" b="1">
                <a:sym typeface="+mn-ea"/>
              </a:rPr>
              <a:t>1</a:t>
            </a:r>
            <a:r>
              <a:rPr lang="zh-CN" altLang="en-US" sz="2000" b="1">
                <a:sym typeface="+mn-ea"/>
              </a:rPr>
              <a:t>月入职），王五（</a:t>
            </a:r>
            <a:r>
              <a:rPr lang="en-US" altLang="zh-CN" sz="2000" b="1">
                <a:sym typeface="+mn-ea"/>
              </a:rPr>
              <a:t>5</a:t>
            </a:r>
            <a:r>
              <a:rPr lang="zh-CN" altLang="en-US" sz="2000" b="1">
                <a:sym typeface="+mn-ea"/>
              </a:rPr>
              <a:t>月入职），若申请开始时间选择</a:t>
            </a:r>
            <a:r>
              <a:rPr lang="en-US" altLang="zh-CN" sz="2000" b="1">
                <a:sym typeface="+mn-ea"/>
              </a:rPr>
              <a:t>202301</a:t>
            </a:r>
            <a:r>
              <a:rPr lang="zh-CN" altLang="en-US" sz="2000" b="1">
                <a:sym typeface="+mn-ea"/>
              </a:rPr>
              <a:t>，申请结束时间选择</a:t>
            </a:r>
            <a:r>
              <a:rPr lang="en-US" altLang="zh-CN" sz="2000" b="1">
                <a:sym typeface="+mn-ea"/>
              </a:rPr>
              <a:t>202312</a:t>
            </a:r>
            <a:r>
              <a:rPr lang="zh-CN" altLang="en-US" sz="2000" b="1">
                <a:sym typeface="+mn-ea"/>
              </a:rPr>
              <a:t>，则查询后，上述三个人都会出现在花名册里，尽管王五不在</a:t>
            </a:r>
            <a:r>
              <a:rPr lang="en-US" altLang="zh-CN" sz="2000" b="1">
                <a:sym typeface="+mn-ea"/>
              </a:rPr>
              <a:t>1-4</a:t>
            </a:r>
            <a:r>
              <a:rPr lang="zh-CN" altLang="en-US" sz="2000" b="1">
                <a:sym typeface="+mn-ea"/>
              </a:rPr>
              <a:t>月补贴里，但会在查询结果中显示。</a:t>
            </a:r>
            <a:r>
              <a:rPr lang="zh-CN" altLang="en-US" sz="2000" b="1">
                <a:sym typeface="+mn-ea"/>
              </a:rPr>
              <a:t>所以：</a:t>
            </a:r>
            <a:endParaRPr lang="zh-CN" altLang="en-US" sz="2000" b="1">
              <a:sym typeface="+mn-ea"/>
            </a:endParaRPr>
          </a:p>
          <a:p>
            <a:pPr indent="0" fontAlgn="auto">
              <a:lnSpc>
                <a:spcPct val="200000"/>
              </a:lnSpc>
            </a:pPr>
            <a:endParaRPr lang="zh-CN" altLang="en-US" sz="2000" b="1">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416560" y="1195705"/>
            <a:ext cx="11504930" cy="4791075"/>
          </a:xfrm>
          <a:prstGeom prst="rect">
            <a:avLst/>
          </a:prstGeom>
          <a:noFill/>
          <a:ln>
            <a:solidFill>
              <a:srgbClr val="FFFF00"/>
            </a:solidFill>
          </a:ln>
        </p:spPr>
        <p:txBody>
          <a:bodyPr wrap="square" rtlCol="0">
            <a:noAutofit/>
          </a:bodyPr>
          <a:p>
            <a:pPr indent="0" fontAlgn="auto">
              <a:lnSpc>
                <a:spcPct val="200000"/>
              </a:lnSpc>
            </a:pPr>
            <a:r>
              <a:rPr lang="zh-CN" altLang="en-US" sz="2000" b="1">
                <a:sym typeface="+mn-ea"/>
              </a:rPr>
              <a:t>②申请开始时间和申请结束时间请按照实际情况选择，</a:t>
            </a:r>
            <a:r>
              <a:rPr lang="zh-CN" altLang="en-US" sz="2000" b="1">
                <a:solidFill>
                  <a:srgbClr val="FF0000"/>
                </a:solidFill>
                <a:sym typeface="+mn-ea"/>
              </a:rPr>
              <a:t>每个员工申请一次，</a:t>
            </a:r>
            <a:r>
              <a:rPr lang="zh-CN" altLang="en-US" sz="2000" b="1">
                <a:solidFill>
                  <a:srgbClr val="FF0000"/>
                </a:solidFill>
                <a:highlight>
                  <a:srgbClr val="FFFF00"/>
                </a:highlight>
                <a:sym typeface="+mn-ea"/>
              </a:rPr>
              <a:t>不要</a:t>
            </a:r>
            <a:r>
              <a:rPr lang="zh-CN" altLang="en-US" sz="2000" b="1">
                <a:solidFill>
                  <a:srgbClr val="FF0000"/>
                </a:solidFill>
                <a:sym typeface="+mn-ea"/>
              </a:rPr>
              <a:t>分多个月份多次申请。建议每次申请一个人，多次提交，</a:t>
            </a:r>
            <a:r>
              <a:rPr lang="zh-CN" altLang="en-US" sz="2400" b="1">
                <a:solidFill>
                  <a:srgbClr val="FF0000"/>
                </a:solidFill>
                <a:sym typeface="+mn-ea"/>
              </a:rPr>
              <a:t>不要多人一同提交</a:t>
            </a:r>
            <a:r>
              <a:rPr lang="zh-CN" altLang="en-US" sz="2000" b="1">
                <a:solidFill>
                  <a:srgbClr val="FF0000"/>
                </a:solidFill>
                <a:sym typeface="+mn-ea"/>
              </a:rPr>
              <a:t>。例如有</a:t>
            </a:r>
            <a:r>
              <a:rPr lang="en-US" altLang="zh-CN" sz="2000" b="1">
                <a:solidFill>
                  <a:srgbClr val="FF0000"/>
                </a:solidFill>
                <a:sym typeface="+mn-ea"/>
              </a:rPr>
              <a:t>4</a:t>
            </a:r>
            <a:r>
              <a:rPr lang="zh-CN" altLang="en-US" sz="2000" b="1">
                <a:solidFill>
                  <a:srgbClr val="FF0000"/>
                </a:solidFill>
                <a:sym typeface="+mn-ea"/>
              </a:rPr>
              <a:t>人符合，每人提交一次</a:t>
            </a:r>
            <a:r>
              <a:rPr lang="zh-CN" altLang="en-US" sz="2000" b="1">
                <a:solidFill>
                  <a:srgbClr val="FF0000"/>
                </a:solidFill>
                <a:sym typeface="+mn-ea"/>
              </a:rPr>
              <a:t>申请</a:t>
            </a:r>
            <a:r>
              <a:rPr lang="zh-CN" altLang="en-US" sz="2000" b="1">
                <a:solidFill>
                  <a:srgbClr val="FF0000"/>
                </a:solidFill>
                <a:sym typeface="+mn-ea"/>
              </a:rPr>
              <a:t>，共提交</a:t>
            </a:r>
            <a:r>
              <a:rPr lang="en-US" altLang="zh-CN" sz="2000" b="1">
                <a:solidFill>
                  <a:srgbClr val="FF0000"/>
                </a:solidFill>
                <a:sym typeface="+mn-ea"/>
              </a:rPr>
              <a:t>4</a:t>
            </a:r>
            <a:r>
              <a:rPr lang="zh-CN" altLang="en-US" sz="2000" b="1">
                <a:solidFill>
                  <a:srgbClr val="FF0000"/>
                </a:solidFill>
                <a:sym typeface="+mn-ea"/>
              </a:rPr>
              <a:t>次</a:t>
            </a:r>
            <a:r>
              <a:rPr lang="zh-CN" altLang="en-US" sz="2000" b="1">
                <a:sym typeface="+mn-ea"/>
              </a:rPr>
              <a:t>。</a:t>
            </a:r>
            <a:r>
              <a:rPr lang="zh-CN" altLang="en-US" sz="2000" b="1">
                <a:sym typeface="+mn-ea"/>
              </a:rPr>
              <a:t>例如，上述三人申请补贴时，</a:t>
            </a:r>
            <a:endParaRPr lang="zh-CN" altLang="en-US" sz="2000" b="1">
              <a:sym typeface="+mn-ea"/>
            </a:endParaRPr>
          </a:p>
          <a:p>
            <a:pPr indent="0" fontAlgn="auto">
              <a:lnSpc>
                <a:spcPct val="200000"/>
              </a:lnSpc>
            </a:pPr>
            <a:r>
              <a:rPr lang="zh-CN" altLang="en-US" sz="2000" b="1">
                <a:sym typeface="+mn-ea"/>
              </a:rPr>
              <a:t>（</a:t>
            </a:r>
            <a:r>
              <a:rPr lang="en-US" altLang="zh-CN" sz="2000" b="1">
                <a:sym typeface="+mn-ea"/>
              </a:rPr>
              <a:t>Ⅰ</a:t>
            </a:r>
            <a:r>
              <a:rPr lang="zh-CN" altLang="en-US" sz="2000" b="1">
                <a:sym typeface="+mn-ea"/>
              </a:rPr>
              <a:t>）张三李四对应补贴时间</a:t>
            </a:r>
            <a:r>
              <a:rPr lang="en-US" altLang="zh-CN" sz="2000" b="1">
                <a:sym typeface="+mn-ea"/>
              </a:rPr>
              <a:t>202301--202312</a:t>
            </a:r>
            <a:r>
              <a:rPr lang="zh-CN" altLang="en-US" sz="2000" b="1">
                <a:sym typeface="+mn-ea"/>
              </a:rPr>
              <a:t>，则申请开始时间选择</a:t>
            </a:r>
            <a:r>
              <a:rPr lang="en-US" altLang="zh-CN" sz="2000" b="1">
                <a:sym typeface="+mn-ea"/>
              </a:rPr>
              <a:t>2023.01</a:t>
            </a:r>
            <a:r>
              <a:rPr lang="zh-CN" altLang="en-US" sz="2000" b="1">
                <a:sym typeface="+mn-ea"/>
              </a:rPr>
              <a:t>，结束时间选择</a:t>
            </a:r>
            <a:r>
              <a:rPr lang="en-US" altLang="zh-CN" sz="2000" b="1">
                <a:sym typeface="+mn-ea"/>
              </a:rPr>
              <a:t>2023.12</a:t>
            </a:r>
            <a:r>
              <a:rPr lang="zh-CN" altLang="en-US" sz="2000" b="1">
                <a:sym typeface="+mn-ea"/>
              </a:rPr>
              <a:t>，</a:t>
            </a:r>
            <a:endParaRPr lang="zh-CN" altLang="en-US" sz="2000" b="1">
              <a:sym typeface="+mn-ea"/>
            </a:endParaRPr>
          </a:p>
          <a:p>
            <a:pPr indent="0" fontAlgn="auto">
              <a:lnSpc>
                <a:spcPct val="200000"/>
              </a:lnSpc>
            </a:pPr>
            <a:r>
              <a:rPr lang="zh-CN" altLang="en-US" sz="2000" b="1">
                <a:sym typeface="+mn-ea"/>
              </a:rPr>
              <a:t>花名册中选择张三添加到补贴申报信息中提交一次，再选择</a:t>
            </a:r>
            <a:r>
              <a:rPr lang="zh-CN" altLang="en-US" sz="2000" b="1">
                <a:sym typeface="+mn-ea"/>
              </a:rPr>
              <a:t>李四添加到补贴申报信息中提交一次</a:t>
            </a:r>
            <a:r>
              <a:rPr lang="zh-CN" altLang="en-US" sz="2000" b="1">
                <a:sym typeface="+mn-ea"/>
              </a:rPr>
              <a:t>。</a:t>
            </a:r>
            <a:endParaRPr lang="zh-CN" altLang="en-US" sz="2000" b="1">
              <a:sym typeface="+mn-ea"/>
            </a:endParaRPr>
          </a:p>
          <a:p>
            <a:pPr indent="0" fontAlgn="auto">
              <a:lnSpc>
                <a:spcPct val="200000"/>
              </a:lnSpc>
            </a:pPr>
            <a:r>
              <a:rPr lang="zh-CN" altLang="en-US" sz="2000" b="1">
                <a:sym typeface="+mn-ea"/>
              </a:rPr>
              <a:t>（</a:t>
            </a:r>
            <a:r>
              <a:rPr lang="en-US" altLang="zh-CN" sz="2000" b="1">
                <a:sym typeface="+mn-ea"/>
              </a:rPr>
              <a:t>Ⅱ</a:t>
            </a:r>
            <a:r>
              <a:rPr lang="zh-CN" altLang="en-US" sz="2000" b="1">
                <a:sym typeface="+mn-ea"/>
              </a:rPr>
              <a:t>）王五对应补贴时间</a:t>
            </a:r>
            <a:r>
              <a:rPr lang="en-US" altLang="zh-CN" sz="2000" b="1">
                <a:sym typeface="+mn-ea"/>
              </a:rPr>
              <a:t>202305--202312</a:t>
            </a:r>
            <a:r>
              <a:rPr lang="zh-CN" altLang="en-US" sz="2000" b="1">
                <a:sym typeface="+mn-ea"/>
              </a:rPr>
              <a:t>，则申请开始时间</a:t>
            </a:r>
            <a:r>
              <a:rPr lang="zh-CN" altLang="en-US" sz="2000" b="1">
                <a:sym typeface="+mn-ea"/>
              </a:rPr>
              <a:t>选择</a:t>
            </a:r>
            <a:r>
              <a:rPr lang="en-US" altLang="zh-CN" sz="2000" b="1">
                <a:sym typeface="+mn-ea"/>
              </a:rPr>
              <a:t>2023.05</a:t>
            </a:r>
            <a:r>
              <a:rPr lang="zh-CN" altLang="en-US" sz="2000" b="1">
                <a:sym typeface="+mn-ea"/>
              </a:rPr>
              <a:t>，结束时间选择</a:t>
            </a:r>
            <a:r>
              <a:rPr lang="en-US" altLang="zh-CN" sz="2000" b="1">
                <a:sym typeface="+mn-ea"/>
              </a:rPr>
              <a:t>2023.12</a:t>
            </a:r>
            <a:r>
              <a:rPr lang="zh-CN" altLang="en-US" sz="2000" b="1">
                <a:sym typeface="+mn-ea"/>
              </a:rPr>
              <a:t>，花名册中</a:t>
            </a:r>
            <a:r>
              <a:rPr lang="zh-CN" altLang="en-US" sz="2000" b="1">
                <a:sym typeface="+mn-ea"/>
              </a:rPr>
              <a:t>选择王五添加到补贴申报</a:t>
            </a:r>
            <a:r>
              <a:rPr lang="zh-CN" altLang="en-US" sz="2000" b="1">
                <a:sym typeface="+mn-ea"/>
              </a:rPr>
              <a:t>信息中。</a:t>
            </a:r>
            <a:endParaRPr lang="zh-CN" altLang="en-US" sz="2000" b="1">
              <a:sym typeface="+mn-ea"/>
            </a:endParaRPr>
          </a:p>
          <a:p>
            <a:pPr indent="0" fontAlgn="auto">
              <a:lnSpc>
                <a:spcPct val="200000"/>
              </a:lnSpc>
            </a:pPr>
            <a:r>
              <a:rPr lang="en-US" altLang="zh-CN" sz="2000" b="1">
                <a:sym typeface="+mn-ea"/>
              </a:rPr>
              <a:t>     </a:t>
            </a:r>
            <a:r>
              <a:rPr lang="zh-CN" altLang="en-US" sz="2000" b="1">
                <a:solidFill>
                  <a:srgbClr val="FF0000"/>
                </a:solidFill>
                <a:highlight>
                  <a:srgbClr val="FFFF00"/>
                </a:highlight>
                <a:sym typeface="+mn-ea"/>
              </a:rPr>
              <a:t>。以上，</a:t>
            </a:r>
            <a:r>
              <a:rPr lang="en-US" altLang="zh-CN" sz="2000" b="1">
                <a:solidFill>
                  <a:srgbClr val="FF0000"/>
                </a:solidFill>
                <a:highlight>
                  <a:srgbClr val="FFFF00"/>
                </a:highlight>
                <a:sym typeface="+mn-ea"/>
              </a:rPr>
              <a:t>3</a:t>
            </a:r>
            <a:r>
              <a:rPr lang="zh-CN" altLang="en-US" sz="2000" b="1">
                <a:solidFill>
                  <a:srgbClr val="FF0000"/>
                </a:solidFill>
                <a:highlight>
                  <a:srgbClr val="FFFF00"/>
                </a:highlight>
                <a:sym typeface="+mn-ea"/>
              </a:rPr>
              <a:t>人共提交</a:t>
            </a:r>
            <a:r>
              <a:rPr lang="en-US" altLang="zh-CN" sz="2000" b="1">
                <a:solidFill>
                  <a:srgbClr val="FF0000"/>
                </a:solidFill>
                <a:highlight>
                  <a:srgbClr val="FFFF00"/>
                </a:highlight>
                <a:sym typeface="+mn-ea"/>
              </a:rPr>
              <a:t>3</a:t>
            </a:r>
            <a:r>
              <a:rPr lang="zh-CN" altLang="en-US" sz="2000" b="1">
                <a:solidFill>
                  <a:srgbClr val="FF0000"/>
                </a:solidFill>
                <a:highlight>
                  <a:srgbClr val="FFFF00"/>
                </a:highlight>
                <a:sym typeface="+mn-ea"/>
              </a:rPr>
              <a:t>次。</a:t>
            </a:r>
            <a:endParaRPr lang="zh-CN" altLang="en-US" sz="2000" b="1">
              <a:solidFill>
                <a:srgbClr val="FF0000"/>
              </a:solidFill>
              <a:highlight>
                <a:srgbClr val="FFFF00"/>
              </a:highlight>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pic>
        <p:nvPicPr>
          <p:cNvPr id="4" name="图片 3"/>
          <p:cNvPicPr>
            <a:picLocks noChangeAspect="1"/>
          </p:cNvPicPr>
          <p:nvPr>
            <p:custDataLst>
              <p:tags r:id="rId4"/>
            </p:custDataLst>
          </p:nvPr>
        </p:nvPicPr>
        <p:blipFill>
          <a:blip r:embed="rId5"/>
          <a:stretch>
            <a:fillRect/>
          </a:stretch>
        </p:blipFill>
        <p:spPr>
          <a:xfrm>
            <a:off x="257810" y="4589145"/>
            <a:ext cx="11516995" cy="2162810"/>
          </a:xfrm>
          <a:prstGeom prst="rect">
            <a:avLst/>
          </a:prstGeom>
        </p:spPr>
      </p:pic>
      <p:pic>
        <p:nvPicPr>
          <p:cNvPr id="5" name="图片 4"/>
          <p:cNvPicPr>
            <a:picLocks noChangeAspect="1"/>
          </p:cNvPicPr>
          <p:nvPr/>
        </p:nvPicPr>
        <p:blipFill>
          <a:blip r:embed="rId6"/>
          <a:stretch>
            <a:fillRect/>
          </a:stretch>
        </p:blipFill>
        <p:spPr>
          <a:xfrm>
            <a:off x="843915" y="1351280"/>
            <a:ext cx="9517380" cy="3124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62547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（五）小微企业吸纳高校毕业生社会保险补贴</a:t>
            </a:r>
            <a:r>
              <a:rPr lang="zh-CN" altLang="en-US" sz="2000" b="1">
                <a:solidFill>
                  <a:schemeClr val="tx2"/>
                </a:solidFill>
                <a:effectLst>
                  <a:outerShdw blurRad="38100" dist="25400" dir="5400000" algn="ctr" rotWithShape="0">
                    <a:srgbClr val="6E747A">
                      <a:alpha val="43000"/>
                    </a:srgbClr>
                  </a:outerShdw>
                </a:effectLst>
                <a:sym typeface="+mn-ea"/>
              </a:rPr>
              <a:t>申领</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4" name="文本框 3"/>
          <p:cNvSpPr txBox="1"/>
          <p:nvPr>
            <p:custDataLst>
              <p:tags r:id="rId4"/>
            </p:custDataLst>
          </p:nvPr>
        </p:nvSpPr>
        <p:spPr>
          <a:xfrm>
            <a:off x="587375" y="1281430"/>
            <a:ext cx="11063605" cy="2517775"/>
          </a:xfrm>
          <a:prstGeom prst="rect">
            <a:avLst/>
          </a:prstGeom>
          <a:noFill/>
          <a:ln>
            <a:solidFill>
              <a:srgbClr val="FFFF00"/>
            </a:solidFill>
          </a:ln>
        </p:spPr>
        <p:txBody>
          <a:bodyPr wrap="square" rtlCol="0">
            <a:noAutofit/>
          </a:bodyPr>
          <a:p>
            <a:pPr indent="0" fontAlgn="auto">
              <a:lnSpc>
                <a:spcPct val="200000"/>
              </a:lnSpc>
            </a:pPr>
            <a:r>
              <a:rPr lang="en-US" altLang="zh-CN" sz="2000" b="1">
                <a:sym typeface="+mn-ea"/>
              </a:rPr>
              <a:t>1.</a:t>
            </a:r>
            <a:r>
              <a:rPr lang="zh-CN" altLang="en-US" sz="2000" b="1">
                <a:sym typeface="+mn-ea"/>
              </a:rPr>
              <a:t>查询</a:t>
            </a:r>
            <a:r>
              <a:rPr lang="zh-CN" altLang="en-US" sz="2000" b="1">
                <a:sym typeface="+mn-ea"/>
              </a:rPr>
              <a:t>人员</a:t>
            </a:r>
            <a:r>
              <a:rPr lang="zh-CN" altLang="en-US" sz="2000" b="1">
                <a:sym typeface="+mn-ea"/>
              </a:rPr>
              <a:t>花名册。</a:t>
            </a:r>
            <a:endParaRPr lang="zh-CN" altLang="en-US" sz="2000" b="1">
              <a:sym typeface="+mn-ea"/>
            </a:endParaRPr>
          </a:p>
          <a:p>
            <a:pPr indent="0" fontAlgn="auto">
              <a:lnSpc>
                <a:spcPct val="200000"/>
              </a:lnSpc>
            </a:pPr>
            <a:r>
              <a:rPr lang="en-US" altLang="zh-CN" sz="2000" b="1">
                <a:sym typeface="+mn-ea"/>
              </a:rPr>
              <a:t>(1)</a:t>
            </a:r>
            <a:r>
              <a:rPr lang="zh-CN" altLang="en-US" sz="2000" b="1">
                <a:sym typeface="+mn-ea"/>
              </a:rPr>
              <a:t>之前申请过的，和新校验通过的人员在</a:t>
            </a:r>
            <a:r>
              <a:rPr lang="zh-CN" altLang="en-US" sz="2000" b="1">
                <a:sym typeface="+mn-ea"/>
              </a:rPr>
              <a:t>可申请人员</a:t>
            </a:r>
            <a:r>
              <a:rPr lang="zh-CN" altLang="en-US" sz="2000" b="1">
                <a:sym typeface="+mn-ea"/>
              </a:rPr>
              <a:t>名册；</a:t>
            </a:r>
            <a:endParaRPr lang="zh-CN" altLang="en-US" sz="2000" b="1">
              <a:sym typeface="+mn-ea"/>
            </a:endParaRPr>
          </a:p>
          <a:p>
            <a:pPr indent="0" fontAlgn="auto">
              <a:lnSpc>
                <a:spcPct val="200000"/>
              </a:lnSpc>
            </a:pPr>
            <a:r>
              <a:rPr lang="en-US" altLang="zh-CN" sz="2000" b="1">
                <a:sym typeface="+mn-ea"/>
              </a:rPr>
              <a:t>(2)</a:t>
            </a:r>
            <a:r>
              <a:rPr lang="zh-CN" altLang="en-US" sz="2000" b="1">
                <a:sym typeface="+mn-ea"/>
              </a:rPr>
              <a:t>未满足人员信息花名册不代表不符合条件，需要对人员进行校验。校验通过后在可申请人员名册可以看到。</a:t>
            </a:r>
            <a:r>
              <a:rPr lang="zh-CN" altLang="en-US" sz="2000" b="1">
                <a:solidFill>
                  <a:srgbClr val="FF0000"/>
                </a:solidFill>
                <a:sym typeface="+mn-ea"/>
              </a:rPr>
              <a:t>初次申请人员一般都在</a:t>
            </a:r>
            <a:r>
              <a:rPr lang="zh-CN" altLang="en-US" sz="2000" b="1">
                <a:solidFill>
                  <a:srgbClr val="FF0000"/>
                </a:solidFill>
                <a:sym typeface="+mn-ea"/>
              </a:rPr>
              <a:t>未满足人员信息花名册，需要手动校验，通过后可申请</a:t>
            </a:r>
            <a:r>
              <a:rPr lang="zh-CN" altLang="en-US" sz="2000" b="1">
                <a:sym typeface="+mn-ea"/>
              </a:rPr>
              <a:t>。</a:t>
            </a:r>
            <a:endParaRPr lang="zh-CN" altLang="en-US" sz="2000" b="1">
              <a:sym typeface="+mn-ea"/>
            </a:endParaRPr>
          </a:p>
          <a:p>
            <a:pPr indent="0" fontAlgn="auto">
              <a:lnSpc>
                <a:spcPct val="200000"/>
              </a:lnSpc>
            </a:pPr>
            <a:endParaRPr lang="zh-CN" altLang="en-US" sz="2000" b="1">
              <a:sym typeface="+mn-ea"/>
            </a:endParaRPr>
          </a:p>
        </p:txBody>
      </p:sp>
      <p:pic>
        <p:nvPicPr>
          <p:cNvPr id="5" name="图片 4"/>
          <p:cNvPicPr>
            <a:picLocks noChangeAspect="1"/>
          </p:cNvPicPr>
          <p:nvPr>
            <p:custDataLst>
              <p:tags r:id="rId5"/>
            </p:custDataLst>
          </p:nvPr>
        </p:nvPicPr>
        <p:blipFill>
          <a:blip r:embed="rId6"/>
          <a:stretch>
            <a:fillRect/>
          </a:stretch>
        </p:blipFill>
        <p:spPr>
          <a:xfrm>
            <a:off x="314960" y="4098290"/>
            <a:ext cx="11429365" cy="20694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 name="图片 5"/>
          <p:cNvPicPr>
            <a:picLocks noChangeAspect="1"/>
          </p:cNvPicPr>
          <p:nvPr>
            <p:custDataLst>
              <p:tags r:id="rId2"/>
            </p:custDataLst>
          </p:nvPr>
        </p:nvPicPr>
        <p:blipFill>
          <a:blip r:embed="rId3"/>
          <a:stretch>
            <a:fillRect/>
          </a:stretch>
        </p:blipFill>
        <p:spPr>
          <a:xfrm>
            <a:off x="290830" y="3429000"/>
            <a:ext cx="11470640" cy="3214370"/>
          </a:xfrm>
          <a:prstGeom prst="rect">
            <a:avLst/>
          </a:prstGeom>
        </p:spPr>
      </p:pic>
      <p:sp>
        <p:nvSpPr>
          <p:cNvPr id="2" name="文本框 1"/>
          <p:cNvSpPr txBox="1"/>
          <p:nvPr>
            <p:custDataLst>
              <p:tags r:id="rId4"/>
            </p:custDataLst>
          </p:nvPr>
        </p:nvSpPr>
        <p:spPr>
          <a:xfrm>
            <a:off x="128270" y="812165"/>
            <a:ext cx="6151880" cy="62547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（五）小微企业吸纳高校毕业生社会保险补贴</a:t>
            </a:r>
            <a:r>
              <a:rPr lang="zh-CN" altLang="en-US" sz="2000" b="1">
                <a:solidFill>
                  <a:schemeClr val="tx2"/>
                </a:solidFill>
                <a:effectLst>
                  <a:outerShdw blurRad="38100" dist="25400" dir="5400000" algn="ctr" rotWithShape="0">
                    <a:srgbClr val="6E747A">
                      <a:alpha val="43000"/>
                    </a:srgbClr>
                  </a:outerShdw>
                </a:effectLst>
                <a:sym typeface="+mn-ea"/>
              </a:rPr>
              <a:t>申领</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5"/>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4" name="文本框 3"/>
          <p:cNvSpPr txBox="1"/>
          <p:nvPr>
            <p:custDataLst>
              <p:tags r:id="rId6"/>
            </p:custDataLst>
          </p:nvPr>
        </p:nvSpPr>
        <p:spPr>
          <a:xfrm>
            <a:off x="587375" y="1281430"/>
            <a:ext cx="11063605" cy="2042795"/>
          </a:xfrm>
          <a:prstGeom prst="rect">
            <a:avLst/>
          </a:prstGeom>
          <a:noFill/>
          <a:ln>
            <a:solidFill>
              <a:srgbClr val="FFFF00"/>
            </a:solidFill>
          </a:ln>
        </p:spPr>
        <p:txBody>
          <a:bodyPr wrap="square" rtlCol="0">
            <a:noAutofit/>
          </a:bodyPr>
          <a:p>
            <a:pPr indent="0" fontAlgn="auto">
              <a:lnSpc>
                <a:spcPct val="200000"/>
              </a:lnSpc>
            </a:pPr>
            <a:r>
              <a:rPr lang="zh-CN" altLang="en-US" sz="2000" b="1">
                <a:sym typeface="+mn-ea"/>
              </a:rPr>
              <a:t>特别提醒：</a:t>
            </a:r>
            <a:r>
              <a:rPr lang="zh-CN" altLang="en-US" sz="2000" b="1">
                <a:solidFill>
                  <a:srgbClr val="FF0000"/>
                </a:solidFill>
                <a:sym typeface="+mn-ea"/>
              </a:rPr>
              <a:t>校验通过人员不代表就一定符合条件，</a:t>
            </a:r>
            <a:r>
              <a:rPr lang="zh-CN" altLang="en-US" sz="2000" b="1">
                <a:sym typeface="+mn-ea"/>
              </a:rPr>
              <a:t>系统只校对学历，不比对毕业时间和参加工作时间，所以请按照实际情况，</a:t>
            </a:r>
            <a:r>
              <a:rPr lang="zh-CN" altLang="en-US" sz="2000" b="1">
                <a:solidFill>
                  <a:srgbClr val="FF0000"/>
                </a:solidFill>
                <a:sym typeface="+mn-ea"/>
              </a:rPr>
              <a:t>只校验</a:t>
            </a:r>
            <a:r>
              <a:rPr lang="zh-CN" altLang="en-US" sz="2000" b="1">
                <a:sym typeface="+mn-ea"/>
              </a:rPr>
              <a:t>①毕业年度签合同的②离校两年内未就业且与2022年6月27日之后签订劳动合同的人员。</a:t>
            </a:r>
            <a:endParaRPr lang="zh-CN" altLang="en-US" sz="2000" b="1">
              <a:sym typeface="+mn-ea"/>
            </a:endParaRPr>
          </a:p>
          <a:p>
            <a:pPr indent="0" fontAlgn="auto">
              <a:lnSpc>
                <a:spcPct val="200000"/>
              </a:lnSpc>
            </a:pPr>
            <a:endParaRPr lang="zh-CN" altLang="en-US" sz="2000" b="1">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2" name="图片 1"/>
          <p:cNvPicPr>
            <a:picLocks noChangeAspect="1"/>
          </p:cNvPicPr>
          <p:nvPr>
            <p:custDataLst>
              <p:tags r:id="rId2"/>
            </p:custDataLst>
          </p:nvPr>
        </p:nvPicPr>
        <p:blipFill>
          <a:blip r:embed="rId3"/>
          <a:stretch>
            <a:fillRect/>
          </a:stretch>
        </p:blipFill>
        <p:spPr>
          <a:xfrm>
            <a:off x="491490" y="3429000"/>
            <a:ext cx="11363325" cy="2341245"/>
          </a:xfrm>
          <a:prstGeom prst="rect">
            <a:avLst/>
          </a:prstGeom>
        </p:spPr>
      </p:pic>
      <p:sp>
        <p:nvSpPr>
          <p:cNvPr id="3" name="文本框 2"/>
          <p:cNvSpPr txBox="1"/>
          <p:nvPr>
            <p:custDataLst>
              <p:tags r:id="rId4"/>
            </p:custDataLst>
          </p:nvPr>
        </p:nvSpPr>
        <p:spPr>
          <a:xfrm>
            <a:off x="128270" y="812165"/>
            <a:ext cx="6151880" cy="62547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（五）小微企业吸纳高校毕业生社会保险补贴</a:t>
            </a:r>
            <a:r>
              <a:rPr lang="zh-CN" altLang="en-US" sz="2000" b="1">
                <a:solidFill>
                  <a:schemeClr val="tx2"/>
                </a:solidFill>
                <a:effectLst>
                  <a:outerShdw blurRad="38100" dist="25400" dir="5400000" algn="ctr" rotWithShape="0">
                    <a:srgbClr val="6E747A">
                      <a:alpha val="43000"/>
                    </a:srgbClr>
                  </a:outerShdw>
                </a:effectLst>
                <a:sym typeface="+mn-ea"/>
              </a:rPr>
              <a:t>申领</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5"/>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4" name="文本框 3"/>
          <p:cNvSpPr txBox="1"/>
          <p:nvPr>
            <p:custDataLst>
              <p:tags r:id="rId6"/>
            </p:custDataLst>
          </p:nvPr>
        </p:nvSpPr>
        <p:spPr>
          <a:xfrm>
            <a:off x="587375" y="1281430"/>
            <a:ext cx="11063605" cy="2042795"/>
          </a:xfrm>
          <a:prstGeom prst="rect">
            <a:avLst/>
          </a:prstGeom>
          <a:noFill/>
          <a:ln>
            <a:solidFill>
              <a:srgbClr val="FFFF00"/>
            </a:solidFill>
          </a:ln>
        </p:spPr>
        <p:txBody>
          <a:bodyPr wrap="square" rtlCol="0">
            <a:noAutofit/>
          </a:bodyPr>
          <a:p>
            <a:pPr indent="0" fontAlgn="auto">
              <a:lnSpc>
                <a:spcPct val="200000"/>
              </a:lnSpc>
            </a:pPr>
            <a:r>
              <a:rPr lang="en-US" altLang="zh-CN" sz="2000" b="1">
                <a:sym typeface="+mn-ea"/>
              </a:rPr>
              <a:t>2.</a:t>
            </a:r>
            <a:r>
              <a:rPr lang="zh-CN" altLang="en-US" sz="2000" b="1">
                <a:sym typeface="+mn-ea"/>
              </a:rPr>
              <a:t>选择人员生成补贴</a:t>
            </a:r>
            <a:r>
              <a:rPr lang="zh-CN" altLang="en-US" sz="2000" b="1">
                <a:sym typeface="+mn-ea"/>
              </a:rPr>
              <a:t>信息。</a:t>
            </a:r>
            <a:endParaRPr lang="zh-CN" altLang="en-US" sz="2000" b="1">
              <a:sym typeface="+mn-ea"/>
            </a:endParaRPr>
          </a:p>
          <a:p>
            <a:pPr indent="0" fontAlgn="auto">
              <a:lnSpc>
                <a:spcPct val="200000"/>
              </a:lnSpc>
            </a:pPr>
            <a:r>
              <a:rPr lang="zh-CN" altLang="en-US" sz="2000" b="1">
                <a:sym typeface="+mn-ea"/>
              </a:rPr>
              <a:t>注意：</a:t>
            </a:r>
            <a:r>
              <a:rPr lang="zh-CN" altLang="en-US" sz="2000" b="1">
                <a:solidFill>
                  <a:srgbClr val="FF0000"/>
                </a:solidFill>
                <a:sym typeface="+mn-ea"/>
              </a:rPr>
              <a:t>不要选择办理街道；跟就业困难社保补贴一样，每个毕业生申请一次，</a:t>
            </a:r>
            <a:r>
              <a:rPr lang="zh-CN" altLang="en-US" sz="2000" b="1">
                <a:solidFill>
                  <a:srgbClr val="FF0000"/>
                </a:solidFill>
                <a:highlight>
                  <a:srgbClr val="FFFF00"/>
                </a:highlight>
                <a:sym typeface="+mn-ea"/>
              </a:rPr>
              <a:t>不要</a:t>
            </a:r>
            <a:r>
              <a:rPr lang="zh-CN" altLang="en-US" sz="2000" b="1">
                <a:solidFill>
                  <a:srgbClr val="FF0000"/>
                </a:solidFill>
                <a:sym typeface="+mn-ea"/>
              </a:rPr>
              <a:t>分多个月份多次申请。建议</a:t>
            </a:r>
            <a:r>
              <a:rPr lang="zh-CN" altLang="en-US" sz="2000" b="1">
                <a:solidFill>
                  <a:srgbClr val="FF0000"/>
                </a:solidFill>
                <a:highlight>
                  <a:srgbClr val="FFFF00"/>
                </a:highlight>
                <a:sym typeface="+mn-ea"/>
              </a:rPr>
              <a:t>每次申请一个人，多次提交，不要多人一同提交。</a:t>
            </a:r>
            <a:endParaRPr lang="zh-CN" altLang="en-US" sz="2000" b="1">
              <a:highlight>
                <a:srgbClr val="FFFF00"/>
              </a:highlight>
              <a:sym typeface="+mn-ea"/>
            </a:endParaRPr>
          </a:p>
          <a:p>
            <a:pPr indent="0" fontAlgn="auto">
              <a:lnSpc>
                <a:spcPct val="200000"/>
              </a:lnSpc>
            </a:pPr>
            <a:endParaRPr lang="zh-CN" altLang="en-US" sz="2000" b="1">
              <a:highlight>
                <a:srgbClr val="FFFF00"/>
              </a:highlight>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nvSpPr>
        <p:spPr>
          <a:xfrm>
            <a:off x="1311910" y="993775"/>
            <a:ext cx="5137785" cy="645160"/>
          </a:xfrm>
          <a:prstGeom prst="rect">
            <a:avLst/>
          </a:prstGeom>
          <a:noFill/>
        </p:spPr>
        <p:txBody>
          <a:bodyPr wrap="square" rtlCol="0">
            <a:spAutoFit/>
            <a:scene3d>
              <a:camera prst="orthographicFront"/>
              <a:lightRig rig="threePt" dir="t"/>
            </a:scene3d>
          </a:bodyPr>
          <a:p>
            <a:r>
              <a:rPr lang="zh-CN" altLang="en-US" sz="3600">
                <a:ln w="22225">
                  <a:solidFill>
                    <a:schemeClr val="accent2"/>
                  </a:solidFill>
                  <a:prstDash val="solid"/>
                </a:ln>
                <a:solidFill>
                  <a:schemeClr val="accent2">
                    <a:lumMod val="40000"/>
                    <a:lumOff val="60000"/>
                  </a:schemeClr>
                </a:solidFill>
                <a:effectLst/>
              </a:rPr>
              <a:t>两种网上申报</a:t>
            </a:r>
            <a:r>
              <a:rPr lang="zh-CN" altLang="en-US" sz="3600">
                <a:ln w="22225">
                  <a:solidFill>
                    <a:schemeClr val="accent2"/>
                  </a:solidFill>
                  <a:prstDash val="solid"/>
                </a:ln>
                <a:solidFill>
                  <a:schemeClr val="accent2">
                    <a:lumMod val="40000"/>
                    <a:lumOff val="60000"/>
                  </a:schemeClr>
                </a:solidFill>
                <a:effectLst/>
              </a:rPr>
              <a:t>途径</a:t>
            </a:r>
            <a:endParaRPr lang="zh-CN" altLang="en-US" sz="3600">
              <a:ln w="22225">
                <a:solidFill>
                  <a:schemeClr val="accent2"/>
                </a:solidFill>
                <a:prstDash val="solid"/>
              </a:ln>
              <a:solidFill>
                <a:schemeClr val="accent2">
                  <a:lumMod val="40000"/>
                  <a:lumOff val="60000"/>
                </a:schemeClr>
              </a:solidFill>
              <a:effectLst/>
            </a:endParaRPr>
          </a:p>
        </p:txBody>
      </p:sp>
      <p:sp>
        <p:nvSpPr>
          <p:cNvPr id="5" name="文本框 4"/>
          <p:cNvSpPr txBox="1"/>
          <p:nvPr>
            <p:custDataLst>
              <p:tags r:id="rId2"/>
            </p:custDataLst>
          </p:nvPr>
        </p:nvSpPr>
        <p:spPr>
          <a:xfrm>
            <a:off x="1209040" y="2201545"/>
            <a:ext cx="8851265" cy="1383665"/>
          </a:xfrm>
          <a:prstGeom prst="rect">
            <a:avLst/>
          </a:prstGeom>
          <a:noFill/>
        </p:spPr>
        <p:txBody>
          <a:bodyPr wrap="square" rtlCol="0">
            <a:spAutoFit/>
            <a:scene3d>
              <a:camera prst="orthographicFront"/>
              <a:lightRig rig="threePt" dir="t"/>
            </a:scene3d>
          </a:bodyPr>
          <a:p>
            <a:pPr indent="0" fontAlgn="auto">
              <a:lnSpc>
                <a:spcPct val="150000"/>
              </a:lnSpc>
            </a:pPr>
            <a:r>
              <a:rPr lang="zh-CN" altLang="en-US" sz="2800">
                <a:solidFill>
                  <a:schemeClr val="tx1"/>
                </a:solidFill>
                <a:effectLst>
                  <a:outerShdw blurRad="38100" dist="19050" dir="2700000" algn="tl" rotWithShape="0">
                    <a:schemeClr val="dk1">
                      <a:alpha val="40000"/>
                    </a:schemeClr>
                  </a:outerShdw>
                </a:effectLst>
              </a:rPr>
              <a:t>一、通过山东公共就业人才服务网上服务大厅</a:t>
            </a:r>
            <a:endParaRPr lang="zh-CN" altLang="en-US" sz="2800">
              <a:solidFill>
                <a:schemeClr val="tx1"/>
              </a:solidFill>
              <a:effectLst>
                <a:outerShdw blurRad="38100" dist="19050" dir="2700000" algn="tl" rotWithShape="0">
                  <a:schemeClr val="dk1">
                    <a:alpha val="40000"/>
                  </a:schemeClr>
                </a:outerShdw>
              </a:effectLst>
            </a:endParaRPr>
          </a:p>
          <a:p>
            <a:pPr indent="0" fontAlgn="auto">
              <a:lnSpc>
                <a:spcPct val="150000"/>
              </a:lnSpc>
            </a:pPr>
            <a:r>
              <a:rPr lang="zh-CN" altLang="en-US" sz="2800">
                <a:solidFill>
                  <a:schemeClr val="tx1"/>
                </a:solidFill>
                <a:effectLst>
                  <a:outerShdw blurRad="38100" dist="19050" dir="2700000" algn="tl" rotWithShape="0">
                    <a:schemeClr val="dk1">
                      <a:alpha val="40000"/>
                    </a:schemeClr>
                  </a:outerShdw>
                </a:effectLst>
              </a:rPr>
              <a:t>（即</a:t>
            </a:r>
            <a:r>
              <a:rPr lang="zh-CN" altLang="en-US" sz="2800">
                <a:solidFill>
                  <a:schemeClr val="tx1"/>
                </a:solidFill>
                <a:effectLst>
                  <a:outerShdw blurRad="38100" dist="19050" dir="2700000" algn="tl" rotWithShape="0">
                    <a:schemeClr val="dk1">
                      <a:alpha val="40000"/>
                    </a:schemeClr>
                  </a:outerShdw>
                </a:effectLst>
                <a:sym typeface="+mn-ea"/>
              </a:rPr>
              <a:t>外网</a:t>
            </a:r>
            <a:r>
              <a:rPr lang="zh-CN" altLang="en-US" sz="2800">
                <a:solidFill>
                  <a:schemeClr val="tx1"/>
                </a:solidFill>
                <a:effectLst>
                  <a:outerShdw blurRad="38100" dist="19050" dir="2700000" algn="tl" rotWithShape="0">
                    <a:schemeClr val="dk1">
                      <a:alpha val="40000"/>
                    </a:schemeClr>
                  </a:outerShdw>
                </a:effectLst>
              </a:rPr>
              <a:t>办理就业登记和解聘的网站）</a:t>
            </a:r>
            <a:endParaRPr lang="zh-CN" altLang="en-US" sz="2800">
              <a:solidFill>
                <a:schemeClr val="tx1"/>
              </a:solidFill>
              <a:effectLst>
                <a:outerShdw blurRad="38100" dist="19050" dir="2700000" algn="tl" rotWithShape="0">
                  <a:schemeClr val="dk1">
                    <a:alpha val="40000"/>
                  </a:schemeClr>
                </a:outerShdw>
              </a:effectLst>
            </a:endParaRPr>
          </a:p>
        </p:txBody>
      </p:sp>
      <p:sp>
        <p:nvSpPr>
          <p:cNvPr id="6" name="文本框 5"/>
          <p:cNvSpPr txBox="1"/>
          <p:nvPr>
            <p:custDataLst>
              <p:tags r:id="rId3"/>
            </p:custDataLst>
          </p:nvPr>
        </p:nvSpPr>
        <p:spPr>
          <a:xfrm>
            <a:off x="1208405" y="4147820"/>
            <a:ext cx="9896475" cy="843915"/>
          </a:xfrm>
          <a:prstGeom prst="rect">
            <a:avLst/>
          </a:prstGeom>
          <a:noFill/>
        </p:spPr>
        <p:txBody>
          <a:bodyPr wrap="square" rtlCol="0">
            <a:noAutofit/>
            <a:scene3d>
              <a:camera prst="orthographicFront"/>
              <a:lightRig rig="threePt" dir="t"/>
            </a:scene3d>
          </a:bodyPr>
          <a:p>
            <a:pPr lvl="0" algn="l">
              <a:lnSpc>
                <a:spcPct val="150000"/>
              </a:lnSpc>
              <a:buClrTx/>
              <a:buSzTx/>
              <a:buFontTx/>
            </a:pPr>
            <a:r>
              <a:rPr lang="zh-CN" altLang="en-US" sz="2800">
                <a:effectLst>
                  <a:outerShdw blurRad="38100" dist="19050" dir="2700000" algn="tl" rotWithShape="0">
                    <a:schemeClr val="dk1">
                      <a:alpha val="40000"/>
                    </a:schemeClr>
                  </a:outerShdw>
                </a:effectLst>
                <a:sym typeface="+mn-ea"/>
              </a:rPr>
              <a:t>二、通过智慧人社网上大厅（</a:t>
            </a:r>
            <a:r>
              <a:rPr lang="zh-CN" altLang="en-US" sz="2800">
                <a:effectLst>
                  <a:outerShdw blurRad="38100" dist="19050" dir="2700000" algn="tl" rotWithShape="0">
                    <a:schemeClr val="dk1">
                      <a:alpha val="40000"/>
                    </a:schemeClr>
                  </a:outerShdw>
                </a:effectLst>
                <a:highlight>
                  <a:srgbClr val="FFFF00"/>
                </a:highlight>
                <a:sym typeface="+mn-ea"/>
              </a:rPr>
              <a:t>无法申请高校毕业生社保补贴</a:t>
            </a:r>
            <a:r>
              <a:rPr lang="zh-CN" altLang="en-US" sz="2800">
                <a:effectLst>
                  <a:outerShdw blurRad="38100" dist="19050" dir="2700000" algn="tl" rotWithShape="0">
                    <a:schemeClr val="dk1">
                      <a:alpha val="40000"/>
                    </a:schemeClr>
                  </a:outerShdw>
                </a:effectLst>
                <a:sym typeface="+mn-ea"/>
              </a:rPr>
              <a:t>）</a:t>
            </a:r>
            <a:endParaRPr lang="zh-CN" altLang="en-US" sz="2800">
              <a:effectLst>
                <a:outerShdw blurRad="38100" dist="19050" dir="2700000" algn="tl" rotWithShape="0">
                  <a:schemeClr val="dk1">
                    <a:alpha val="40000"/>
                  </a:schemeClr>
                </a:outerShdw>
              </a:effectLst>
              <a:sym typeface="+mn-ea"/>
            </a:endParaRPr>
          </a:p>
          <a:p>
            <a:pPr lvl="0" algn="l">
              <a:lnSpc>
                <a:spcPct val="150000"/>
              </a:lnSpc>
              <a:buClrTx/>
              <a:buSzTx/>
              <a:buFontTx/>
            </a:pPr>
            <a:r>
              <a:rPr lang="zh-CN" altLang="en-US" sz="2800">
                <a:effectLst>
                  <a:outerShdw blurRad="38100" dist="19050" dir="2700000" algn="tl" rotWithShape="0">
                    <a:schemeClr val="dk1">
                      <a:alpha val="40000"/>
                    </a:schemeClr>
                  </a:outerShdw>
                </a:effectLst>
                <a:sym typeface="+mn-ea"/>
              </a:rPr>
              <a:t>（即三口合一增减员网站，</a:t>
            </a:r>
            <a:r>
              <a:rPr lang="zh-CN" altLang="en-US" sz="2800">
                <a:effectLst>
                  <a:outerShdw blurRad="38100" dist="19050" dir="2700000" algn="tl" rotWithShape="0">
                    <a:schemeClr val="dk1">
                      <a:alpha val="40000"/>
                    </a:schemeClr>
                  </a:outerShdw>
                </a:effectLst>
                <a:sym typeface="+mn-ea"/>
              </a:rPr>
              <a:t>可通过社保系统-新网办跳转或者直接登录智慧人社网</a:t>
            </a:r>
            <a:r>
              <a:rPr lang="zh-CN" altLang="en-US" sz="2800">
                <a:effectLst>
                  <a:outerShdw blurRad="38100" dist="19050" dir="2700000" algn="tl" rotWithShape="0">
                    <a:schemeClr val="dk1">
                      <a:alpha val="40000"/>
                    </a:schemeClr>
                  </a:outerShdw>
                </a:effectLst>
                <a:sym typeface="+mn-ea"/>
              </a:rPr>
              <a:t>）</a:t>
            </a:r>
            <a:endParaRPr lang="zh-CN" altLang="en-US" sz="2800">
              <a:effectLst>
                <a:outerShdw blurRad="38100" dist="19050" dir="2700000" algn="tl" rotWithShape="0">
                  <a:schemeClr val="dk1">
                    <a:alpha val="40000"/>
                  </a:schemeClr>
                </a:outerShdw>
              </a:effectLst>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文本框 2"/>
          <p:cNvSpPr txBox="1"/>
          <p:nvPr>
            <p:custDataLst>
              <p:tags r:id="rId2"/>
            </p:custDataLst>
          </p:nvPr>
        </p:nvSpPr>
        <p:spPr>
          <a:xfrm>
            <a:off x="128270" y="812165"/>
            <a:ext cx="6151880" cy="62547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（五）小微企业吸纳高校毕业生社会保险补贴</a:t>
            </a:r>
            <a:r>
              <a:rPr lang="zh-CN" altLang="en-US" sz="2000" b="1">
                <a:solidFill>
                  <a:schemeClr val="tx2"/>
                </a:solidFill>
                <a:effectLst>
                  <a:outerShdw blurRad="38100" dist="25400" dir="5400000" algn="ctr" rotWithShape="0">
                    <a:srgbClr val="6E747A">
                      <a:alpha val="43000"/>
                    </a:srgbClr>
                  </a:outerShdw>
                </a:effectLst>
                <a:sym typeface="+mn-ea"/>
              </a:rPr>
              <a:t>申领</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4" name="文本框 3"/>
          <p:cNvSpPr txBox="1"/>
          <p:nvPr>
            <p:custDataLst>
              <p:tags r:id="rId4"/>
            </p:custDataLst>
          </p:nvPr>
        </p:nvSpPr>
        <p:spPr>
          <a:xfrm>
            <a:off x="257175" y="1281430"/>
            <a:ext cx="1473200" cy="2597785"/>
          </a:xfrm>
          <a:prstGeom prst="rect">
            <a:avLst/>
          </a:prstGeom>
          <a:noFill/>
          <a:ln>
            <a:solidFill>
              <a:srgbClr val="FFFF00"/>
            </a:solidFill>
          </a:ln>
        </p:spPr>
        <p:txBody>
          <a:bodyPr wrap="square" rtlCol="0">
            <a:noAutofit/>
          </a:bodyPr>
          <a:p>
            <a:pPr indent="0" fontAlgn="auto">
              <a:lnSpc>
                <a:spcPct val="200000"/>
              </a:lnSpc>
            </a:pPr>
            <a:r>
              <a:rPr lang="en-US" altLang="zh-CN" sz="2000" b="1">
                <a:sym typeface="+mn-ea"/>
              </a:rPr>
              <a:t>3.</a:t>
            </a:r>
            <a:r>
              <a:rPr lang="zh-CN" altLang="en-US" sz="2000" b="1">
                <a:sym typeface="+mn-ea"/>
              </a:rPr>
              <a:t>提交申请</a:t>
            </a:r>
            <a:endParaRPr lang="zh-CN" altLang="en-US" sz="2000" b="1">
              <a:sym typeface="+mn-ea"/>
            </a:endParaRPr>
          </a:p>
          <a:p>
            <a:pPr indent="0" fontAlgn="auto">
              <a:lnSpc>
                <a:spcPct val="200000"/>
              </a:lnSpc>
            </a:pPr>
            <a:r>
              <a:rPr lang="zh-CN" altLang="en-US" sz="2000" b="1">
                <a:sym typeface="+mn-ea"/>
              </a:rPr>
              <a:t>后期可以通过</a:t>
            </a:r>
            <a:r>
              <a:rPr lang="en-US" altLang="zh-CN" sz="2000" b="1">
                <a:sym typeface="+mn-ea"/>
              </a:rPr>
              <a:t>“</a:t>
            </a:r>
            <a:r>
              <a:rPr lang="zh-CN" altLang="en-US" sz="2000" b="1">
                <a:sym typeface="+mn-ea"/>
              </a:rPr>
              <a:t>查询</a:t>
            </a:r>
            <a:r>
              <a:rPr lang="en-US" altLang="zh-CN" sz="2000" b="1">
                <a:sym typeface="+mn-ea"/>
              </a:rPr>
              <a:t>”</a:t>
            </a:r>
            <a:r>
              <a:rPr lang="zh-CN" altLang="en-US" sz="2000" b="1">
                <a:sym typeface="+mn-ea"/>
              </a:rPr>
              <a:t>查看审核进度</a:t>
            </a:r>
            <a:endParaRPr lang="en-US" altLang="zh-CN" sz="2000" b="1">
              <a:sym typeface="+mn-ea"/>
            </a:endParaRPr>
          </a:p>
          <a:p>
            <a:pPr indent="0" fontAlgn="auto">
              <a:lnSpc>
                <a:spcPct val="200000"/>
              </a:lnSpc>
            </a:pPr>
            <a:endParaRPr lang="en-US" altLang="zh-CN" sz="2000" b="1">
              <a:sym typeface="+mn-ea"/>
            </a:endParaRPr>
          </a:p>
          <a:p>
            <a:pPr indent="0" fontAlgn="auto">
              <a:lnSpc>
                <a:spcPct val="200000"/>
              </a:lnSpc>
            </a:pPr>
            <a:endParaRPr lang="en-US" altLang="zh-CN" sz="2000" b="1">
              <a:sym typeface="+mn-ea"/>
            </a:endParaRPr>
          </a:p>
        </p:txBody>
      </p:sp>
      <p:pic>
        <p:nvPicPr>
          <p:cNvPr id="2" name="图片 1"/>
          <p:cNvPicPr>
            <a:picLocks noChangeAspect="1"/>
          </p:cNvPicPr>
          <p:nvPr>
            <p:custDataLst>
              <p:tags r:id="rId5"/>
            </p:custDataLst>
          </p:nvPr>
        </p:nvPicPr>
        <p:blipFill>
          <a:blip r:embed="rId6"/>
          <a:stretch>
            <a:fillRect/>
          </a:stretch>
        </p:blipFill>
        <p:spPr>
          <a:xfrm>
            <a:off x="1730375" y="1437640"/>
            <a:ext cx="10344150" cy="50457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2" name="文本框 1"/>
          <p:cNvSpPr txBox="1"/>
          <p:nvPr>
            <p:custDataLst>
              <p:tags r:id="rId3"/>
            </p:custDataLst>
          </p:nvPr>
        </p:nvSpPr>
        <p:spPr>
          <a:xfrm>
            <a:off x="128270" y="812165"/>
            <a:ext cx="1723390" cy="56832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（一）登录</a:t>
            </a:r>
            <a:endParaRPr lang="zh-CN" altLang="en-US" sz="2000" b="1">
              <a:solidFill>
                <a:schemeClr val="tx2"/>
              </a:solidFill>
              <a:effectLst>
                <a:outerShdw blurRad="38100" dist="25400" dir="5400000" algn="ctr" rotWithShape="0">
                  <a:srgbClr val="6E747A">
                    <a:alpha val="43000"/>
                  </a:srgbClr>
                </a:outerShdw>
              </a:effectLst>
            </a:endParaRPr>
          </a:p>
        </p:txBody>
      </p:sp>
      <p:pic>
        <p:nvPicPr>
          <p:cNvPr id="3" name="图片 2"/>
          <p:cNvPicPr>
            <a:picLocks noChangeAspect="1"/>
          </p:cNvPicPr>
          <p:nvPr>
            <p:custDataLst>
              <p:tags r:id="rId4"/>
            </p:custDataLst>
          </p:nvPr>
        </p:nvPicPr>
        <p:blipFill>
          <a:blip r:embed="rId5"/>
          <a:stretch>
            <a:fillRect/>
          </a:stretch>
        </p:blipFill>
        <p:spPr>
          <a:xfrm>
            <a:off x="326390" y="2209800"/>
            <a:ext cx="3371850" cy="1219200"/>
          </a:xfrm>
          <a:prstGeom prst="rect">
            <a:avLst/>
          </a:prstGeom>
        </p:spPr>
      </p:pic>
      <p:sp>
        <p:nvSpPr>
          <p:cNvPr id="4" name="文本框 3"/>
          <p:cNvSpPr txBox="1"/>
          <p:nvPr/>
        </p:nvSpPr>
        <p:spPr>
          <a:xfrm>
            <a:off x="257810" y="1380490"/>
            <a:ext cx="5838190" cy="645160"/>
          </a:xfrm>
          <a:prstGeom prst="rect">
            <a:avLst/>
          </a:prstGeom>
          <a:noFill/>
        </p:spPr>
        <p:txBody>
          <a:bodyPr wrap="square" rtlCol="0">
            <a:spAutoFit/>
          </a:bodyPr>
          <a:p>
            <a:r>
              <a:rPr lang="zh-CN" altLang="en-US" b="1"/>
              <a:t>方式一：通过社保网上服务大厅登录</a:t>
            </a:r>
            <a:r>
              <a:rPr lang="en-US" altLang="zh-CN" b="1"/>
              <a:t>  </a:t>
            </a:r>
            <a:r>
              <a:rPr lang="zh-CN" altLang="en-US" b="1"/>
              <a:t>选择新网办</a:t>
            </a:r>
            <a:endParaRPr lang="zh-CN" altLang="en-US" b="1"/>
          </a:p>
          <a:p>
            <a:r>
              <a:rPr lang="zh-CN" altLang="en-US">
                <a:effectLst>
                  <a:outerShdw blurRad="38100" dist="19050" dir="2700000" algn="tl" rotWithShape="0">
                    <a:schemeClr val="dk1">
                      <a:alpha val="40000"/>
                    </a:schemeClr>
                  </a:outerShdw>
                </a:effectLst>
                <a:sym typeface="+mn-ea"/>
              </a:rPr>
              <a:t>http://60.210.113.119/web/dwfw</a:t>
            </a:r>
            <a:endParaRPr lang="zh-CN" altLang="en-US" b="1"/>
          </a:p>
        </p:txBody>
      </p:sp>
      <p:pic>
        <p:nvPicPr>
          <p:cNvPr id="5" name="图片 4"/>
          <p:cNvPicPr>
            <a:picLocks noChangeAspect="1"/>
          </p:cNvPicPr>
          <p:nvPr>
            <p:custDataLst>
              <p:tags r:id="rId6"/>
            </p:custDataLst>
          </p:nvPr>
        </p:nvPicPr>
        <p:blipFill>
          <a:blip r:embed="rId7"/>
          <a:stretch>
            <a:fillRect/>
          </a:stretch>
        </p:blipFill>
        <p:spPr>
          <a:xfrm>
            <a:off x="3990975" y="1764030"/>
            <a:ext cx="4723765" cy="2110740"/>
          </a:xfrm>
          <a:prstGeom prst="rect">
            <a:avLst/>
          </a:prstGeom>
        </p:spPr>
      </p:pic>
      <p:pic>
        <p:nvPicPr>
          <p:cNvPr id="6" name="图片 5"/>
          <p:cNvPicPr>
            <a:picLocks noChangeAspect="1"/>
          </p:cNvPicPr>
          <p:nvPr>
            <p:custDataLst>
              <p:tags r:id="rId8"/>
            </p:custDataLst>
          </p:nvPr>
        </p:nvPicPr>
        <p:blipFill>
          <a:blip r:embed="rId9"/>
          <a:stretch>
            <a:fillRect/>
          </a:stretch>
        </p:blipFill>
        <p:spPr>
          <a:xfrm>
            <a:off x="8714740" y="1248410"/>
            <a:ext cx="3411855" cy="3140710"/>
          </a:xfrm>
          <a:prstGeom prst="rect">
            <a:avLst/>
          </a:prstGeom>
        </p:spPr>
      </p:pic>
      <p:sp>
        <p:nvSpPr>
          <p:cNvPr id="7" name="右箭头 6"/>
          <p:cNvSpPr/>
          <p:nvPr>
            <p:custDataLst>
              <p:tags r:id="rId10"/>
            </p:custDataLst>
          </p:nvPr>
        </p:nvSpPr>
        <p:spPr>
          <a:xfrm>
            <a:off x="3488055" y="2706370"/>
            <a:ext cx="1165225" cy="225425"/>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右箭头 7"/>
          <p:cNvSpPr/>
          <p:nvPr>
            <p:custDataLst>
              <p:tags r:id="rId11"/>
            </p:custDataLst>
          </p:nvPr>
        </p:nvSpPr>
        <p:spPr>
          <a:xfrm rot="3060000">
            <a:off x="8124825" y="2918460"/>
            <a:ext cx="836930" cy="234315"/>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custDataLst>
              <p:tags r:id="rId12"/>
            </p:custDataLst>
          </p:nvPr>
        </p:nvSpPr>
        <p:spPr>
          <a:xfrm>
            <a:off x="326390" y="4258310"/>
            <a:ext cx="5838190" cy="2030095"/>
          </a:xfrm>
          <a:prstGeom prst="rect">
            <a:avLst/>
          </a:prstGeom>
          <a:noFill/>
        </p:spPr>
        <p:txBody>
          <a:bodyPr wrap="square" rtlCol="0">
            <a:spAutoFit/>
          </a:bodyPr>
          <a:p>
            <a:pPr lvl="0" algn="l">
              <a:lnSpc>
                <a:spcPct val="150000"/>
              </a:lnSpc>
              <a:buClrTx/>
              <a:buSzTx/>
              <a:buFontTx/>
            </a:pPr>
            <a:r>
              <a:rPr lang="zh-CN" altLang="en-US" b="1"/>
              <a:t>方式二：通过</a:t>
            </a:r>
            <a:r>
              <a:rPr lang="zh-CN" altLang="en-US">
                <a:effectLst>
                  <a:outerShdw blurRad="38100" dist="19050" dir="2700000" algn="tl" rotWithShape="0">
                    <a:schemeClr val="dk1">
                      <a:alpha val="40000"/>
                    </a:schemeClr>
                  </a:outerShdw>
                </a:effectLst>
                <a:sym typeface="+mn-ea"/>
              </a:rPr>
              <a:t>智慧人社网上大厅（账号密码同社保网上服务大厅）登录</a:t>
            </a:r>
            <a:endParaRPr lang="zh-CN" altLang="en-US">
              <a:effectLst>
                <a:outerShdw blurRad="38100" dist="19050" dir="2700000" algn="tl" rotWithShape="0">
                  <a:schemeClr val="dk1">
                    <a:alpha val="40000"/>
                  </a:schemeClr>
                </a:outerShdw>
              </a:effectLst>
              <a:sym typeface="+mn-ea"/>
            </a:endParaRPr>
          </a:p>
          <a:p>
            <a:pPr lvl="0" algn="l">
              <a:lnSpc>
                <a:spcPct val="150000"/>
              </a:lnSpc>
              <a:buClrTx/>
              <a:buSzTx/>
              <a:buFontTx/>
            </a:pPr>
            <a:r>
              <a:rPr lang="en-US" altLang="zh-CN">
                <a:effectLst>
                  <a:outerShdw blurRad="38100" dist="19050" dir="2700000" algn="tl" rotWithShape="0">
                    <a:schemeClr val="dk1">
                      <a:alpha val="40000"/>
                    </a:schemeClr>
                  </a:outerShdw>
                </a:effectLst>
                <a:sym typeface="+mn-ea"/>
              </a:rPr>
              <a:t>https://zbrsyw.zibo.gov.cn:38081/smartsisp-dwwb/#/zblogon</a:t>
            </a:r>
            <a:endParaRPr lang="en-US" altLang="zh-CN">
              <a:effectLst>
                <a:outerShdw blurRad="38100" dist="19050" dir="2700000" algn="tl" rotWithShape="0">
                  <a:schemeClr val="dk1">
                    <a:alpha val="40000"/>
                  </a:schemeClr>
                </a:outerShdw>
              </a:effectLst>
              <a:sym typeface="+mn-ea"/>
            </a:endParaRPr>
          </a:p>
          <a:p>
            <a:endParaRPr lang="zh-CN" altLang="en-US" b="1"/>
          </a:p>
        </p:txBody>
      </p:sp>
      <p:pic>
        <p:nvPicPr>
          <p:cNvPr id="11" name="图片 10"/>
          <p:cNvPicPr>
            <a:picLocks noChangeAspect="1"/>
          </p:cNvPicPr>
          <p:nvPr>
            <p:custDataLst>
              <p:tags r:id="rId13"/>
            </p:custDataLst>
          </p:nvPr>
        </p:nvPicPr>
        <p:blipFill>
          <a:blip r:embed="rId14"/>
          <a:stretch>
            <a:fillRect/>
          </a:stretch>
        </p:blipFill>
        <p:spPr>
          <a:xfrm>
            <a:off x="3698240" y="4124960"/>
            <a:ext cx="6284595" cy="257619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2" name="文本框 1"/>
          <p:cNvSpPr txBox="1"/>
          <p:nvPr>
            <p:custDataLst>
              <p:tags r:id="rId3"/>
            </p:custDataLst>
          </p:nvPr>
        </p:nvSpPr>
        <p:spPr>
          <a:xfrm>
            <a:off x="128270" y="812165"/>
            <a:ext cx="1723390" cy="56832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（二）绑定</a:t>
            </a:r>
            <a:endParaRPr lang="zh-CN" altLang="en-US" sz="2000" b="1">
              <a:solidFill>
                <a:schemeClr val="tx2"/>
              </a:solidFill>
              <a:effectLst>
                <a:outerShdw blurRad="38100" dist="25400" dir="5400000" algn="ctr" rotWithShape="0">
                  <a:srgbClr val="6E747A">
                    <a:alpha val="43000"/>
                  </a:srgbClr>
                </a:outerShdw>
              </a:effectLst>
            </a:endParaRPr>
          </a:p>
        </p:txBody>
      </p:sp>
      <p:pic>
        <p:nvPicPr>
          <p:cNvPr id="3" name="图片 2"/>
          <p:cNvPicPr>
            <a:picLocks noChangeAspect="1"/>
          </p:cNvPicPr>
          <p:nvPr>
            <p:custDataLst>
              <p:tags r:id="rId4"/>
            </p:custDataLst>
          </p:nvPr>
        </p:nvPicPr>
        <p:blipFill>
          <a:blip r:embed="rId5"/>
          <a:stretch>
            <a:fillRect/>
          </a:stretch>
        </p:blipFill>
        <p:spPr>
          <a:xfrm>
            <a:off x="3096895" y="643890"/>
            <a:ext cx="8020050" cy="3933825"/>
          </a:xfrm>
          <a:prstGeom prst="rect">
            <a:avLst/>
          </a:prstGeom>
        </p:spPr>
      </p:pic>
      <p:pic>
        <p:nvPicPr>
          <p:cNvPr id="4" name="图片 3"/>
          <p:cNvPicPr>
            <a:picLocks noChangeAspect="1"/>
          </p:cNvPicPr>
          <p:nvPr>
            <p:custDataLst>
              <p:tags r:id="rId6"/>
            </p:custDataLst>
          </p:nvPr>
        </p:nvPicPr>
        <p:blipFill>
          <a:blip r:embed="rId7"/>
          <a:stretch>
            <a:fillRect/>
          </a:stretch>
        </p:blipFill>
        <p:spPr>
          <a:xfrm>
            <a:off x="3112770" y="4397375"/>
            <a:ext cx="8004175" cy="2317115"/>
          </a:xfrm>
          <a:prstGeom prst="rect">
            <a:avLst/>
          </a:prstGeom>
        </p:spPr>
      </p:pic>
      <p:sp>
        <p:nvSpPr>
          <p:cNvPr id="10" name="文本框 9"/>
          <p:cNvSpPr txBox="1"/>
          <p:nvPr>
            <p:custDataLst>
              <p:tags r:id="rId8"/>
            </p:custDataLst>
          </p:nvPr>
        </p:nvSpPr>
        <p:spPr>
          <a:xfrm>
            <a:off x="326390" y="1936115"/>
            <a:ext cx="2771140" cy="2461895"/>
          </a:xfrm>
          <a:prstGeom prst="rect">
            <a:avLst/>
          </a:prstGeom>
          <a:noFill/>
        </p:spPr>
        <p:txBody>
          <a:bodyPr wrap="square" rtlCol="0">
            <a:noAutofit/>
          </a:bodyPr>
          <a:p>
            <a:pPr lvl="0" indent="457200" algn="l">
              <a:lnSpc>
                <a:spcPct val="150000"/>
              </a:lnSpc>
              <a:buClrTx/>
              <a:buSzTx/>
              <a:buFontTx/>
            </a:pPr>
            <a:r>
              <a:rPr lang="zh-CN" altLang="en-US"/>
              <a:t>点击右上方“绑定主体”按钮。 查看社保、劳动关系、就业系统是否都已绑定相应单位。</a:t>
            </a:r>
            <a:endParaRPr lang="zh-CN" altLang="en-US"/>
          </a:p>
          <a:p>
            <a:pPr lvl="0" algn="l">
              <a:lnSpc>
                <a:spcPct val="150000"/>
              </a:lnSpc>
              <a:buClrTx/>
              <a:buSzTx/>
              <a:buFontTx/>
            </a:pPr>
            <a:endParaRPr lang="zh-CN" altLang="en-US"/>
          </a:p>
          <a:p>
            <a:pPr lvl="0" algn="l">
              <a:lnSpc>
                <a:spcPct val="150000"/>
              </a:lnSpc>
              <a:buClrTx/>
              <a:buSzTx/>
              <a:buFontTx/>
            </a:pPr>
            <a:endParaRPr lang="zh-CN" altLang="en-US"/>
          </a:p>
        </p:txBody>
      </p:sp>
      <p:sp>
        <p:nvSpPr>
          <p:cNvPr id="8" name="右箭头 7"/>
          <p:cNvSpPr/>
          <p:nvPr>
            <p:custDataLst>
              <p:tags r:id="rId9"/>
            </p:custDataLst>
          </p:nvPr>
        </p:nvSpPr>
        <p:spPr>
          <a:xfrm rot="3060000">
            <a:off x="1645285" y="4191000"/>
            <a:ext cx="1703705" cy="205105"/>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2" name="文本框 1"/>
          <p:cNvSpPr txBox="1"/>
          <p:nvPr>
            <p:custDataLst>
              <p:tags r:id="rId3"/>
            </p:custDataLst>
          </p:nvPr>
        </p:nvSpPr>
        <p:spPr>
          <a:xfrm>
            <a:off x="128270" y="812165"/>
            <a:ext cx="1723390" cy="56832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（三）</a:t>
            </a:r>
            <a:r>
              <a:rPr lang="zh-CN" altLang="en-US" sz="2000" b="1">
                <a:solidFill>
                  <a:schemeClr val="tx2"/>
                </a:solidFill>
                <a:effectLst>
                  <a:outerShdw blurRad="38100" dist="25400" dir="5400000" algn="ctr" rotWithShape="0">
                    <a:srgbClr val="6E747A">
                      <a:alpha val="43000"/>
                    </a:srgbClr>
                  </a:outerShdw>
                </a:effectLst>
              </a:rPr>
              <a:t>申报</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10" name="文本框 9"/>
          <p:cNvSpPr txBox="1"/>
          <p:nvPr>
            <p:custDataLst>
              <p:tags r:id="rId4"/>
            </p:custDataLst>
          </p:nvPr>
        </p:nvSpPr>
        <p:spPr>
          <a:xfrm>
            <a:off x="459105" y="1395095"/>
            <a:ext cx="11604625" cy="2033905"/>
          </a:xfrm>
          <a:prstGeom prst="rect">
            <a:avLst/>
          </a:prstGeom>
          <a:noFill/>
          <a:ln>
            <a:solidFill>
              <a:srgbClr val="FFFF00"/>
            </a:solidFill>
          </a:ln>
        </p:spPr>
        <p:txBody>
          <a:bodyPr wrap="square" rtlCol="0">
            <a:noAutofit/>
          </a:bodyPr>
          <a:p>
            <a:pPr indent="0" fontAlgn="auto">
              <a:lnSpc>
                <a:spcPct val="150000"/>
              </a:lnSpc>
            </a:pPr>
            <a:r>
              <a:rPr lang="zh-CN" altLang="en-US" sz="2000" b="1"/>
              <a:t>选择公共就业，可以看到用人单位吸纳就业困难人员申领社会保险补贴和小微企业吸纳高校毕业生社保补贴</a:t>
            </a:r>
            <a:r>
              <a:rPr lang="zh-CN" altLang="en-US" sz="2000" b="1">
                <a:solidFill>
                  <a:schemeClr val="tx2"/>
                </a:solidFill>
                <a:effectLst>
                  <a:outerShdw blurRad="38100" dist="25400" dir="5400000" algn="ctr" rotWithShape="0">
                    <a:srgbClr val="6E747A">
                      <a:alpha val="43000"/>
                    </a:srgbClr>
                  </a:outerShdw>
                </a:effectLst>
                <a:sym typeface="+mn-ea"/>
              </a:rPr>
              <a:t>申领</a:t>
            </a:r>
            <a:r>
              <a:rPr lang="zh-CN" altLang="en-US" sz="2000" b="1"/>
              <a:t>，</a:t>
            </a:r>
            <a:r>
              <a:rPr lang="zh-CN" altLang="en-US" sz="2000" b="1">
                <a:highlight>
                  <a:srgbClr val="FFFF00"/>
                </a:highlight>
              </a:rPr>
              <a:t>但是小微企业吸纳系统不能用（不显示大学生目录，无法申请）</a:t>
            </a:r>
            <a:endParaRPr lang="zh-CN" altLang="en-US" sz="2000" b="1">
              <a:highlight>
                <a:srgbClr val="FFFF00"/>
              </a:highlight>
            </a:endParaRPr>
          </a:p>
        </p:txBody>
      </p:sp>
      <p:pic>
        <p:nvPicPr>
          <p:cNvPr id="4" name="图片 3"/>
          <p:cNvPicPr>
            <a:picLocks noChangeAspect="1"/>
          </p:cNvPicPr>
          <p:nvPr>
            <p:custDataLst>
              <p:tags r:id="rId5"/>
            </p:custDataLst>
          </p:nvPr>
        </p:nvPicPr>
        <p:blipFill>
          <a:blip r:embed="rId6"/>
          <a:stretch>
            <a:fillRect/>
          </a:stretch>
        </p:blipFill>
        <p:spPr>
          <a:xfrm>
            <a:off x="696595" y="2744470"/>
            <a:ext cx="10411460" cy="392938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2" name="文本框 1"/>
          <p:cNvSpPr txBox="1"/>
          <p:nvPr>
            <p:custDataLst>
              <p:tags r:id="rId3"/>
            </p:custDataLst>
          </p:nvPr>
        </p:nvSpPr>
        <p:spPr>
          <a:xfrm>
            <a:off x="375920" y="812165"/>
            <a:ext cx="11053445"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点击要申报的补贴选项，会进入这个界面，填写完基本信息后点击下一步，进入补贴申报界面（已经办理过业务的，</a:t>
            </a:r>
            <a:r>
              <a:rPr lang="zh-CN" altLang="en-US" sz="2000" b="1">
                <a:solidFill>
                  <a:schemeClr val="tx2"/>
                </a:solidFill>
                <a:effectLst>
                  <a:outerShdw blurRad="38100" dist="25400" dir="5400000" algn="ctr" rotWithShape="0">
                    <a:srgbClr val="6E747A">
                      <a:alpha val="43000"/>
                    </a:srgbClr>
                  </a:outerShdw>
                </a:effectLst>
              </a:rPr>
              <a:t>系统会自动记忆基本信息，不用再次</a:t>
            </a:r>
            <a:r>
              <a:rPr lang="zh-CN" altLang="en-US" sz="2000" b="1">
                <a:solidFill>
                  <a:schemeClr val="tx2"/>
                </a:solidFill>
                <a:effectLst>
                  <a:outerShdw blurRad="38100" dist="25400" dir="5400000" algn="ctr" rotWithShape="0">
                    <a:srgbClr val="6E747A">
                      <a:alpha val="43000"/>
                    </a:srgbClr>
                  </a:outerShdw>
                </a:effectLst>
              </a:rPr>
              <a:t>填写）</a:t>
            </a:r>
            <a:endParaRPr lang="zh-CN" altLang="en-US" sz="2000" b="1">
              <a:solidFill>
                <a:schemeClr val="tx2"/>
              </a:solidFill>
              <a:effectLst>
                <a:outerShdw blurRad="38100" dist="25400" dir="5400000" algn="ctr" rotWithShape="0">
                  <a:srgbClr val="6E747A">
                    <a:alpha val="43000"/>
                  </a:srgbClr>
                </a:outerShdw>
              </a:effectLst>
            </a:endParaRPr>
          </a:p>
        </p:txBody>
      </p:sp>
      <p:pic>
        <p:nvPicPr>
          <p:cNvPr id="3" name="图片 2"/>
          <p:cNvPicPr>
            <a:picLocks noChangeAspect="1"/>
          </p:cNvPicPr>
          <p:nvPr>
            <p:custDataLst>
              <p:tags r:id="rId4"/>
            </p:custDataLst>
          </p:nvPr>
        </p:nvPicPr>
        <p:blipFill>
          <a:blip r:embed="rId5"/>
          <a:stretch>
            <a:fillRect/>
          </a:stretch>
        </p:blipFill>
        <p:spPr>
          <a:xfrm>
            <a:off x="1147445" y="1623060"/>
            <a:ext cx="9897110" cy="498729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2" name="文本框 1"/>
          <p:cNvSpPr txBox="1"/>
          <p:nvPr>
            <p:custDataLst>
              <p:tags r:id="rId3"/>
            </p:custDataLst>
          </p:nvPr>
        </p:nvSpPr>
        <p:spPr>
          <a:xfrm>
            <a:off x="128270" y="812165"/>
            <a:ext cx="6296660" cy="492760"/>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10" name="文本框 9"/>
          <p:cNvSpPr txBox="1"/>
          <p:nvPr>
            <p:custDataLst>
              <p:tags r:id="rId4"/>
            </p:custDataLst>
          </p:nvPr>
        </p:nvSpPr>
        <p:spPr>
          <a:xfrm>
            <a:off x="432435" y="1192530"/>
            <a:ext cx="11604625" cy="1539875"/>
          </a:xfrm>
          <a:prstGeom prst="rect">
            <a:avLst/>
          </a:prstGeom>
          <a:noFill/>
          <a:ln>
            <a:solidFill>
              <a:srgbClr val="FFFF00"/>
            </a:solidFill>
          </a:ln>
        </p:spPr>
        <p:txBody>
          <a:bodyPr wrap="square" rtlCol="0">
            <a:noAutofit/>
          </a:bodyPr>
          <a:p>
            <a:pPr indent="0" fontAlgn="auto">
              <a:lnSpc>
                <a:spcPct val="150000"/>
              </a:lnSpc>
            </a:pPr>
            <a:r>
              <a:rPr lang="en-US" sz="2000" b="1"/>
              <a:t> 1. </a:t>
            </a:r>
            <a:r>
              <a:rPr lang="zh-CN" altLang="en-US" sz="2000" b="1"/>
              <a:t>申请信息。</a:t>
            </a:r>
            <a:endParaRPr lang="zh-CN" altLang="en-US" sz="2000" b="1"/>
          </a:p>
          <a:p>
            <a:pPr indent="0" fontAlgn="auto">
              <a:lnSpc>
                <a:spcPct val="150000"/>
              </a:lnSpc>
            </a:pPr>
            <a:r>
              <a:rPr lang="en-US" altLang="zh-CN" sz="2000" b="1"/>
              <a:t>*</a:t>
            </a:r>
            <a:r>
              <a:rPr lang="zh-CN" altLang="en-US" sz="2000" b="1"/>
              <a:t>选择好申请补贴开始和结束时间，填完各项基本信息，点</a:t>
            </a:r>
            <a:r>
              <a:rPr lang="en-US" altLang="zh-CN" sz="2000" b="1"/>
              <a:t>“</a:t>
            </a:r>
            <a:r>
              <a:rPr lang="zh-CN" altLang="en-US" sz="2000" b="1"/>
              <a:t>查询申报人员信息</a:t>
            </a:r>
            <a:r>
              <a:rPr lang="en-US" altLang="zh-CN" sz="2000" b="1"/>
              <a:t>”</a:t>
            </a:r>
            <a:r>
              <a:rPr lang="zh-CN" altLang="en-US" sz="2000" b="1"/>
              <a:t>即可。将符合条件的人员选中后添加到申请列表。</a:t>
            </a:r>
            <a:r>
              <a:rPr lang="zh-CN" altLang="en-US" sz="2000" b="1">
                <a:solidFill>
                  <a:srgbClr val="FF0000"/>
                </a:solidFill>
              </a:rPr>
              <a:t>此处注意事项后面会说明。</a:t>
            </a:r>
            <a:endParaRPr lang="zh-CN" altLang="en-US" sz="2000" b="1"/>
          </a:p>
          <a:p>
            <a:pPr indent="0" fontAlgn="auto">
              <a:lnSpc>
                <a:spcPct val="150000"/>
              </a:lnSpc>
            </a:pPr>
            <a:endParaRPr lang="zh-CN" altLang="en-US" sz="2000" b="1"/>
          </a:p>
          <a:p>
            <a:pPr indent="0" fontAlgn="auto">
              <a:lnSpc>
                <a:spcPct val="150000"/>
              </a:lnSpc>
            </a:pPr>
            <a:endParaRPr lang="zh-CN" altLang="en-US" sz="2000"/>
          </a:p>
        </p:txBody>
      </p:sp>
      <p:pic>
        <p:nvPicPr>
          <p:cNvPr id="5" name="图片 4"/>
          <p:cNvPicPr>
            <a:picLocks noChangeAspect="1"/>
          </p:cNvPicPr>
          <p:nvPr>
            <p:custDataLst>
              <p:tags r:id="rId5"/>
            </p:custDataLst>
          </p:nvPr>
        </p:nvPicPr>
        <p:blipFill>
          <a:blip r:embed="rId6"/>
          <a:stretch>
            <a:fillRect/>
          </a:stretch>
        </p:blipFill>
        <p:spPr>
          <a:xfrm>
            <a:off x="571500" y="2733040"/>
            <a:ext cx="11325860" cy="40195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pic>
        <p:nvPicPr>
          <p:cNvPr id="2" name="图片 1"/>
          <p:cNvPicPr>
            <a:picLocks noChangeAspect="1"/>
          </p:cNvPicPr>
          <p:nvPr>
            <p:custDataLst>
              <p:tags r:id="rId3"/>
            </p:custDataLst>
          </p:nvPr>
        </p:nvPicPr>
        <p:blipFill>
          <a:blip r:embed="rId4"/>
          <a:stretch>
            <a:fillRect/>
          </a:stretch>
        </p:blipFill>
        <p:spPr>
          <a:xfrm>
            <a:off x="257810" y="3023870"/>
            <a:ext cx="11327130" cy="3636645"/>
          </a:xfrm>
          <a:prstGeom prst="rect">
            <a:avLst/>
          </a:prstGeom>
        </p:spPr>
      </p:pic>
      <p:sp>
        <p:nvSpPr>
          <p:cNvPr id="3" name="文本框 2"/>
          <p:cNvSpPr txBox="1"/>
          <p:nvPr>
            <p:custDataLst>
              <p:tags r:id="rId5"/>
            </p:custDataLst>
          </p:nvPr>
        </p:nvSpPr>
        <p:spPr>
          <a:xfrm>
            <a:off x="257810" y="1189355"/>
            <a:ext cx="11604625" cy="2033905"/>
          </a:xfrm>
          <a:prstGeom prst="rect">
            <a:avLst/>
          </a:prstGeom>
          <a:noFill/>
          <a:ln>
            <a:solidFill>
              <a:srgbClr val="FFFF00"/>
            </a:solidFill>
          </a:ln>
        </p:spPr>
        <p:txBody>
          <a:bodyPr wrap="square" rtlCol="0">
            <a:noAutofit/>
          </a:bodyPr>
          <a:p>
            <a:pPr indent="0" fontAlgn="auto">
              <a:lnSpc>
                <a:spcPct val="150000"/>
              </a:lnSpc>
            </a:pPr>
            <a:r>
              <a:rPr lang="en-US" sz="2000" b="1"/>
              <a:t> 2. </a:t>
            </a:r>
            <a:r>
              <a:rPr lang="zh-CN" altLang="en-US" sz="2000" b="1"/>
              <a:t>补贴</a:t>
            </a:r>
            <a:r>
              <a:rPr lang="zh-CN" altLang="en-US" sz="2000" b="1"/>
              <a:t>申报信息。</a:t>
            </a:r>
            <a:endParaRPr lang="zh-CN" altLang="en-US" sz="2000" b="1"/>
          </a:p>
          <a:p>
            <a:pPr indent="0" fontAlgn="auto">
              <a:lnSpc>
                <a:spcPct val="150000"/>
              </a:lnSpc>
            </a:pPr>
            <a:r>
              <a:rPr lang="en-US" altLang="zh-CN" sz="2000" b="1"/>
              <a:t>*</a:t>
            </a:r>
            <a:r>
              <a:rPr lang="zh-CN" altLang="en-US" sz="2000" b="1"/>
              <a:t>在上一步添加到补贴申报信息后，这里会显示具体补贴金额，</a:t>
            </a:r>
            <a:r>
              <a:rPr lang="zh-CN" altLang="en-US" sz="2000" b="1">
                <a:solidFill>
                  <a:srgbClr val="FF0000"/>
                </a:solidFill>
                <a:highlight>
                  <a:srgbClr val="FFFF00"/>
                </a:highlight>
              </a:rPr>
              <a:t>请按照审核反馈金额填写</a:t>
            </a:r>
            <a:r>
              <a:rPr lang="zh-CN" altLang="en-US" sz="2000" b="1">
                <a:solidFill>
                  <a:srgbClr val="FF0000"/>
                </a:solidFill>
              </a:rPr>
              <a:t>。</a:t>
            </a:r>
            <a:endParaRPr lang="zh-CN" altLang="en-US" sz="2000" b="1"/>
          </a:p>
          <a:p>
            <a:pPr indent="0" fontAlgn="auto">
              <a:lnSpc>
                <a:spcPct val="150000"/>
              </a:lnSpc>
            </a:pPr>
            <a:r>
              <a:rPr lang="zh-CN" altLang="en-US" sz="2000" b="1"/>
              <a:t>注意：岗位补贴都是</a:t>
            </a:r>
            <a:r>
              <a:rPr lang="en-US" altLang="zh-CN" sz="2000" b="1"/>
              <a:t>0</a:t>
            </a:r>
            <a:r>
              <a:rPr lang="zh-CN" altLang="en-US" sz="2000" b="1"/>
              <a:t>；只需填写养老、医疗、失业和工伤。申请几个月就生成几行，每一行是</a:t>
            </a:r>
            <a:r>
              <a:rPr lang="en-US" altLang="zh-CN" sz="2000" b="1"/>
              <a:t>1</a:t>
            </a:r>
            <a:r>
              <a:rPr lang="zh-CN" altLang="en-US" sz="2000" b="1"/>
              <a:t>个人</a:t>
            </a:r>
            <a:r>
              <a:rPr lang="en-US" altLang="zh-CN" sz="2000" b="1"/>
              <a:t>1</a:t>
            </a:r>
            <a:r>
              <a:rPr lang="zh-CN" altLang="en-US" sz="2000" b="1"/>
              <a:t>个月的补贴信息。如图是某员工</a:t>
            </a:r>
            <a:r>
              <a:rPr lang="en-US" altLang="zh-CN" sz="2000" b="1"/>
              <a:t>202308--202312 </a:t>
            </a:r>
            <a:r>
              <a:rPr lang="zh-CN" altLang="en-US" sz="2000" b="1"/>
              <a:t>五个月</a:t>
            </a:r>
            <a:r>
              <a:rPr lang="zh-CN" altLang="en-US" sz="2000" b="1"/>
              <a:t>补贴。</a:t>
            </a:r>
            <a:endParaRPr lang="zh-CN" altLang="en-US" sz="2000" b="1"/>
          </a:p>
          <a:p>
            <a:pPr indent="0" fontAlgn="auto">
              <a:lnSpc>
                <a:spcPct val="150000"/>
              </a:lnSpc>
            </a:pPr>
            <a:endParaRPr lang="zh-CN" altLang="en-US" sz="2000" b="1"/>
          </a:p>
          <a:p>
            <a:pPr indent="0" fontAlgn="auto">
              <a:lnSpc>
                <a:spcPct val="150000"/>
              </a:lnSpc>
            </a:pPr>
            <a:endParaRPr lang="zh-CN" altLang="en-US" sz="2000"/>
          </a:p>
        </p:txBody>
      </p:sp>
      <p:sp>
        <p:nvSpPr>
          <p:cNvPr id="4" name="文本框 3"/>
          <p:cNvSpPr txBox="1"/>
          <p:nvPr>
            <p:custDataLst>
              <p:tags r:id="rId6"/>
            </p:custDataLst>
          </p:nvPr>
        </p:nvSpPr>
        <p:spPr>
          <a:xfrm>
            <a:off x="128270" y="812165"/>
            <a:ext cx="6296660" cy="492760"/>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（四）用人单位吸纳就业困难人员申领社会保险补贴</a:t>
            </a:r>
            <a:endParaRPr lang="zh-CN" altLang="en-US" sz="2000" b="1">
              <a:solidFill>
                <a:schemeClr val="tx2"/>
              </a:solidFill>
              <a:effectLst>
                <a:outerShdw blurRad="38100" dist="25400" dir="5400000" algn="ctr" rotWithShape="0">
                  <a:srgbClr val="6E747A">
                    <a:alpha val="43000"/>
                  </a:srgb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pic>
        <p:nvPicPr>
          <p:cNvPr id="2" name="图片 1"/>
          <p:cNvPicPr>
            <a:picLocks noChangeAspect="1"/>
          </p:cNvPicPr>
          <p:nvPr>
            <p:custDataLst>
              <p:tags r:id="rId3"/>
            </p:custDataLst>
          </p:nvPr>
        </p:nvPicPr>
        <p:blipFill>
          <a:blip r:embed="rId4"/>
          <a:stretch>
            <a:fillRect/>
          </a:stretch>
        </p:blipFill>
        <p:spPr>
          <a:xfrm>
            <a:off x="430530" y="3429000"/>
            <a:ext cx="10832465" cy="1297940"/>
          </a:xfrm>
          <a:prstGeom prst="rect">
            <a:avLst/>
          </a:prstGeom>
        </p:spPr>
      </p:pic>
      <p:sp>
        <p:nvSpPr>
          <p:cNvPr id="10" name="文本框 9"/>
          <p:cNvSpPr txBox="1"/>
          <p:nvPr>
            <p:custDataLst>
              <p:tags r:id="rId5"/>
            </p:custDataLst>
          </p:nvPr>
        </p:nvSpPr>
        <p:spPr>
          <a:xfrm>
            <a:off x="430530" y="1350010"/>
            <a:ext cx="11604625" cy="2033905"/>
          </a:xfrm>
          <a:prstGeom prst="rect">
            <a:avLst/>
          </a:prstGeom>
          <a:noFill/>
          <a:ln>
            <a:solidFill>
              <a:srgbClr val="FFFF00"/>
            </a:solidFill>
          </a:ln>
        </p:spPr>
        <p:txBody>
          <a:bodyPr wrap="square" rtlCol="0">
            <a:noAutofit/>
          </a:bodyPr>
          <a:p>
            <a:pPr indent="0" fontAlgn="auto">
              <a:lnSpc>
                <a:spcPct val="150000"/>
              </a:lnSpc>
            </a:pPr>
            <a:r>
              <a:rPr lang="en-US" sz="2000" b="1"/>
              <a:t> 3. </a:t>
            </a:r>
            <a:r>
              <a:rPr lang="zh-CN" altLang="en-US" sz="2000" b="1"/>
              <a:t>申报。</a:t>
            </a:r>
            <a:endParaRPr lang="zh-CN" altLang="en-US" sz="2000" b="1"/>
          </a:p>
          <a:p>
            <a:pPr indent="0" fontAlgn="auto">
              <a:lnSpc>
                <a:spcPct val="150000"/>
              </a:lnSpc>
            </a:pPr>
            <a:r>
              <a:rPr lang="en-US" altLang="zh-CN" sz="2000" b="1"/>
              <a:t>*</a:t>
            </a:r>
            <a:r>
              <a:rPr lang="zh-CN" altLang="en-US" sz="2000" b="1"/>
              <a:t>完成上述所有操作后，点击右上角受理办结提交</a:t>
            </a:r>
            <a:r>
              <a:rPr lang="zh-CN" altLang="en-US" sz="2000" b="1"/>
              <a:t>申请。</a:t>
            </a:r>
            <a:endParaRPr lang="zh-CN" altLang="en-US" sz="2000" b="1"/>
          </a:p>
        </p:txBody>
      </p:sp>
      <p:sp>
        <p:nvSpPr>
          <p:cNvPr id="4" name="文本框 3"/>
          <p:cNvSpPr txBox="1"/>
          <p:nvPr>
            <p:custDataLst>
              <p:tags r:id="rId6"/>
            </p:custDataLst>
          </p:nvPr>
        </p:nvSpPr>
        <p:spPr>
          <a:xfrm>
            <a:off x="128270" y="812165"/>
            <a:ext cx="6296660" cy="492760"/>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（四）用人单位吸纳就业困难人员申领社会保险补贴</a:t>
            </a:r>
            <a:endParaRPr lang="zh-CN" altLang="en-US" sz="2000" b="1">
              <a:solidFill>
                <a:schemeClr val="tx2"/>
              </a:solidFill>
              <a:effectLst>
                <a:outerShdw blurRad="38100" dist="25400" dir="5400000" algn="ctr" rotWithShape="0">
                  <a:srgbClr val="6E747A">
                    <a:alpha val="43000"/>
                  </a:srgb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3"/>
            </p:custDataLst>
          </p:nvPr>
        </p:nvSpPr>
        <p:spPr>
          <a:xfrm>
            <a:off x="483870" y="1195070"/>
            <a:ext cx="8738235" cy="4529455"/>
          </a:xfrm>
          <a:prstGeom prst="rect">
            <a:avLst/>
          </a:prstGeom>
          <a:noFill/>
          <a:ln>
            <a:solidFill>
              <a:srgbClr val="FFFF00"/>
            </a:solidFill>
          </a:ln>
        </p:spPr>
        <p:txBody>
          <a:bodyPr wrap="square" rtlCol="0">
            <a:noAutofit/>
          </a:bodyPr>
          <a:p>
            <a:pPr indent="0" fontAlgn="auto">
              <a:lnSpc>
                <a:spcPct val="200000"/>
              </a:lnSpc>
            </a:pPr>
            <a:r>
              <a:rPr lang="zh-CN" altLang="en-US" sz="2000" b="1">
                <a:sym typeface="+mn-ea"/>
              </a:rPr>
              <a:t>注意</a:t>
            </a:r>
            <a:r>
              <a:rPr lang="zh-CN" altLang="en-US" sz="2000" b="1">
                <a:sym typeface="+mn-ea"/>
              </a:rPr>
              <a:t>事项：</a:t>
            </a:r>
            <a:endParaRPr lang="zh-CN" altLang="en-US" sz="2000" b="1">
              <a:sym typeface="+mn-ea"/>
            </a:endParaRPr>
          </a:p>
          <a:p>
            <a:pPr indent="0" fontAlgn="auto">
              <a:lnSpc>
                <a:spcPct val="200000"/>
              </a:lnSpc>
            </a:pPr>
            <a:r>
              <a:rPr lang="zh-CN" altLang="en-US" sz="2000" b="1">
                <a:sym typeface="+mn-ea"/>
              </a:rPr>
              <a:t>①</a:t>
            </a:r>
            <a:r>
              <a:rPr lang="zh-CN" altLang="en-US" sz="2000" b="1">
                <a:solidFill>
                  <a:srgbClr val="FF0000"/>
                </a:solidFill>
                <a:sym typeface="+mn-ea"/>
              </a:rPr>
              <a:t>查询申报人员信息</a:t>
            </a:r>
            <a:r>
              <a:rPr lang="zh-CN" altLang="en-US" sz="2000" b="1">
                <a:sym typeface="+mn-ea"/>
              </a:rPr>
              <a:t>，</a:t>
            </a:r>
            <a:r>
              <a:rPr lang="zh-CN" altLang="en-US" sz="2000" b="1">
                <a:solidFill>
                  <a:srgbClr val="FF0000"/>
                </a:solidFill>
                <a:sym typeface="+mn-ea"/>
              </a:rPr>
              <a:t>会显示</a:t>
            </a:r>
            <a:r>
              <a:rPr lang="zh-CN" altLang="en-US" sz="2000" b="1">
                <a:sym typeface="+mn-ea"/>
              </a:rPr>
              <a:t>当前企业招用的</a:t>
            </a:r>
            <a:r>
              <a:rPr lang="zh-CN" altLang="en-US" sz="2000" b="1">
                <a:solidFill>
                  <a:srgbClr val="FF0000"/>
                </a:solidFill>
                <a:sym typeface="+mn-ea"/>
              </a:rPr>
              <a:t>所有认定过就业困难人</a:t>
            </a:r>
            <a:r>
              <a:rPr lang="zh-CN" altLang="en-US" sz="2000" b="1">
                <a:sym typeface="+mn-ea"/>
              </a:rPr>
              <a:t>员的</a:t>
            </a:r>
            <a:r>
              <a:rPr lang="zh-CN" altLang="en-US" sz="2000" b="1">
                <a:solidFill>
                  <a:srgbClr val="FF0000"/>
                </a:solidFill>
                <a:sym typeface="+mn-ea"/>
              </a:rPr>
              <a:t>在职</a:t>
            </a:r>
            <a:r>
              <a:rPr lang="zh-CN" altLang="en-US" sz="2000" b="1">
                <a:sym typeface="+mn-ea"/>
              </a:rPr>
              <a:t>员工目录。例如</a:t>
            </a:r>
            <a:r>
              <a:rPr lang="en-US" altLang="zh-CN" sz="2000" b="1">
                <a:sym typeface="+mn-ea"/>
              </a:rPr>
              <a:t>A</a:t>
            </a:r>
            <a:r>
              <a:rPr lang="zh-CN" altLang="en-US" sz="2000" b="1">
                <a:sym typeface="+mn-ea"/>
              </a:rPr>
              <a:t>企业有三名</a:t>
            </a:r>
            <a:r>
              <a:rPr lang="en-US" altLang="zh-CN" sz="2000" b="1">
                <a:sym typeface="+mn-ea"/>
              </a:rPr>
              <a:t>4050</a:t>
            </a:r>
            <a:r>
              <a:rPr lang="zh-CN" altLang="en-US" sz="2000" b="1">
                <a:sym typeface="+mn-ea"/>
              </a:rPr>
              <a:t>人员，张三（</a:t>
            </a:r>
            <a:r>
              <a:rPr lang="en-US" altLang="zh-CN" sz="2000" b="1">
                <a:sym typeface="+mn-ea"/>
              </a:rPr>
              <a:t>1</a:t>
            </a:r>
            <a:r>
              <a:rPr lang="zh-CN" altLang="en-US" sz="2000" b="1">
                <a:sym typeface="+mn-ea"/>
              </a:rPr>
              <a:t>月入职）、李四（</a:t>
            </a:r>
            <a:r>
              <a:rPr lang="en-US" altLang="zh-CN" sz="2000" b="1">
                <a:sym typeface="+mn-ea"/>
              </a:rPr>
              <a:t>1</a:t>
            </a:r>
            <a:r>
              <a:rPr lang="zh-CN" altLang="en-US" sz="2000" b="1">
                <a:sym typeface="+mn-ea"/>
              </a:rPr>
              <a:t>月入职），王五（</a:t>
            </a:r>
            <a:r>
              <a:rPr lang="en-US" altLang="zh-CN" sz="2000" b="1">
                <a:sym typeface="+mn-ea"/>
              </a:rPr>
              <a:t>5</a:t>
            </a:r>
            <a:r>
              <a:rPr lang="zh-CN" altLang="en-US" sz="2000" b="1">
                <a:sym typeface="+mn-ea"/>
              </a:rPr>
              <a:t>月入职），若申请开始时间选择</a:t>
            </a:r>
            <a:r>
              <a:rPr lang="en-US" altLang="zh-CN" sz="2000" b="1">
                <a:sym typeface="+mn-ea"/>
              </a:rPr>
              <a:t>202301</a:t>
            </a:r>
            <a:r>
              <a:rPr lang="zh-CN" altLang="en-US" sz="2000" b="1">
                <a:sym typeface="+mn-ea"/>
              </a:rPr>
              <a:t>，申请结束时间选择</a:t>
            </a:r>
            <a:r>
              <a:rPr lang="en-US" altLang="zh-CN" sz="2000" b="1">
                <a:sym typeface="+mn-ea"/>
              </a:rPr>
              <a:t>202312</a:t>
            </a:r>
            <a:r>
              <a:rPr lang="zh-CN" altLang="en-US" sz="2000" b="1">
                <a:sym typeface="+mn-ea"/>
              </a:rPr>
              <a:t>，则查询后，上述三个人都会出现在花名册里，尽管王五不在</a:t>
            </a:r>
            <a:r>
              <a:rPr lang="en-US" altLang="zh-CN" sz="2000" b="1">
                <a:sym typeface="+mn-ea"/>
              </a:rPr>
              <a:t>1-4</a:t>
            </a:r>
            <a:r>
              <a:rPr lang="zh-CN" altLang="en-US" sz="2000" b="1">
                <a:sym typeface="+mn-ea"/>
              </a:rPr>
              <a:t>月补贴里，但会在查询结果中显示。</a:t>
            </a:r>
            <a:r>
              <a:rPr lang="zh-CN" altLang="en-US" sz="2000" b="1">
                <a:sym typeface="+mn-ea"/>
              </a:rPr>
              <a:t>所以：</a:t>
            </a:r>
            <a:endParaRPr lang="zh-CN" altLang="en-US" sz="2000" b="1">
              <a:sym typeface="+mn-ea"/>
            </a:endParaRPr>
          </a:p>
          <a:p>
            <a:pPr indent="0" fontAlgn="auto">
              <a:lnSpc>
                <a:spcPct val="200000"/>
              </a:lnSpc>
            </a:pPr>
            <a:endParaRPr lang="zh-CN" altLang="en-US" sz="2000" b="1">
              <a:sym typeface="+mn-ea"/>
            </a:endParaRPr>
          </a:p>
        </p:txBody>
      </p:sp>
      <p:sp>
        <p:nvSpPr>
          <p:cNvPr id="4" name="文本框 3"/>
          <p:cNvSpPr txBox="1"/>
          <p:nvPr>
            <p:custDataLst>
              <p:tags r:id="rId4"/>
            </p:custDataLst>
          </p:nvPr>
        </p:nvSpPr>
        <p:spPr>
          <a:xfrm>
            <a:off x="128270" y="812165"/>
            <a:ext cx="6296660" cy="492760"/>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（四）用人单位吸纳就业困难人员申领社会保险补贴</a:t>
            </a:r>
            <a:endParaRPr lang="zh-CN" altLang="en-US" sz="2000" b="1">
              <a:solidFill>
                <a:schemeClr val="tx2"/>
              </a:solidFill>
              <a:effectLst>
                <a:outerShdw blurRad="38100" dist="25400" dir="5400000" algn="ctr" rotWithShape="0">
                  <a:srgbClr val="6E747A">
                    <a:alpha val="43000"/>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3"/>
            </p:custDataLst>
          </p:nvPr>
        </p:nvSpPr>
        <p:spPr>
          <a:xfrm>
            <a:off x="416560" y="1395095"/>
            <a:ext cx="11504930" cy="4791075"/>
          </a:xfrm>
          <a:prstGeom prst="rect">
            <a:avLst/>
          </a:prstGeom>
          <a:noFill/>
          <a:ln>
            <a:solidFill>
              <a:srgbClr val="FFFF00"/>
            </a:solidFill>
          </a:ln>
        </p:spPr>
        <p:txBody>
          <a:bodyPr wrap="square" rtlCol="0">
            <a:noAutofit/>
          </a:bodyPr>
          <a:p>
            <a:pPr indent="0" fontAlgn="auto">
              <a:lnSpc>
                <a:spcPct val="200000"/>
              </a:lnSpc>
            </a:pPr>
            <a:r>
              <a:rPr lang="zh-CN" altLang="en-US" sz="2000" b="1">
                <a:sym typeface="+mn-ea"/>
              </a:rPr>
              <a:t>②申请开始时间和申请结束时间请按照实际情况选择，</a:t>
            </a:r>
            <a:r>
              <a:rPr lang="zh-CN" altLang="en-US" sz="2000" b="1">
                <a:solidFill>
                  <a:srgbClr val="FF0000"/>
                </a:solidFill>
                <a:highlight>
                  <a:srgbClr val="FFFF00"/>
                </a:highlight>
                <a:sym typeface="+mn-ea"/>
              </a:rPr>
              <a:t>每个员工申请一次</a:t>
            </a:r>
            <a:r>
              <a:rPr lang="zh-CN" altLang="en-US" sz="2000" b="1">
                <a:solidFill>
                  <a:srgbClr val="FF0000"/>
                </a:solidFill>
                <a:sym typeface="+mn-ea"/>
              </a:rPr>
              <a:t>，</a:t>
            </a:r>
            <a:r>
              <a:rPr lang="zh-CN" altLang="en-US" sz="2000" b="1">
                <a:solidFill>
                  <a:srgbClr val="FF0000"/>
                </a:solidFill>
                <a:highlight>
                  <a:srgbClr val="FFFF00"/>
                </a:highlight>
                <a:sym typeface="+mn-ea"/>
              </a:rPr>
              <a:t>不要分多个月份多次申请</a:t>
            </a:r>
            <a:r>
              <a:rPr lang="zh-CN" altLang="en-US" sz="2000" b="1">
                <a:solidFill>
                  <a:srgbClr val="FF0000"/>
                </a:solidFill>
                <a:sym typeface="+mn-ea"/>
              </a:rPr>
              <a:t>。建议</a:t>
            </a:r>
            <a:r>
              <a:rPr lang="zh-CN" altLang="en-US" sz="2000" b="1">
                <a:solidFill>
                  <a:srgbClr val="FF0000"/>
                </a:solidFill>
                <a:highlight>
                  <a:srgbClr val="FFFF00"/>
                </a:highlight>
                <a:sym typeface="+mn-ea"/>
              </a:rPr>
              <a:t>每次申请一个人，多次提交，不要多人一同提交。例如有</a:t>
            </a:r>
            <a:r>
              <a:rPr lang="en-US" altLang="zh-CN" sz="2000" b="1">
                <a:solidFill>
                  <a:srgbClr val="FF0000"/>
                </a:solidFill>
                <a:highlight>
                  <a:srgbClr val="FFFF00"/>
                </a:highlight>
                <a:sym typeface="+mn-ea"/>
              </a:rPr>
              <a:t>4</a:t>
            </a:r>
            <a:r>
              <a:rPr lang="zh-CN" altLang="en-US" sz="2000" b="1">
                <a:solidFill>
                  <a:srgbClr val="FF0000"/>
                </a:solidFill>
                <a:highlight>
                  <a:srgbClr val="FFFF00"/>
                </a:highlight>
                <a:sym typeface="+mn-ea"/>
              </a:rPr>
              <a:t>人符合，每人提交一次申请，共提交</a:t>
            </a:r>
            <a:r>
              <a:rPr lang="en-US" altLang="zh-CN" sz="2000" b="1">
                <a:solidFill>
                  <a:srgbClr val="FF0000"/>
                </a:solidFill>
                <a:highlight>
                  <a:srgbClr val="FFFF00"/>
                </a:highlight>
                <a:sym typeface="+mn-ea"/>
              </a:rPr>
              <a:t>4</a:t>
            </a:r>
            <a:r>
              <a:rPr lang="zh-CN" altLang="en-US" sz="2000" b="1">
                <a:solidFill>
                  <a:srgbClr val="FF0000"/>
                </a:solidFill>
                <a:highlight>
                  <a:srgbClr val="FFFF00"/>
                </a:highlight>
                <a:sym typeface="+mn-ea"/>
              </a:rPr>
              <a:t>次</a:t>
            </a:r>
            <a:r>
              <a:rPr lang="zh-CN" altLang="en-US" sz="2000" b="1">
                <a:sym typeface="+mn-ea"/>
              </a:rPr>
              <a:t>。例如，上述三人申请补贴时，</a:t>
            </a:r>
            <a:endParaRPr lang="zh-CN" altLang="en-US" sz="2000" b="1">
              <a:sym typeface="+mn-ea"/>
            </a:endParaRPr>
          </a:p>
          <a:p>
            <a:pPr indent="0" fontAlgn="auto">
              <a:lnSpc>
                <a:spcPct val="200000"/>
              </a:lnSpc>
            </a:pPr>
            <a:r>
              <a:rPr lang="zh-CN" altLang="en-US" sz="2000" b="1">
                <a:sym typeface="+mn-ea"/>
              </a:rPr>
              <a:t>（</a:t>
            </a:r>
            <a:r>
              <a:rPr lang="en-US" altLang="zh-CN" sz="2000" b="1">
                <a:sym typeface="+mn-ea"/>
              </a:rPr>
              <a:t>Ⅰ</a:t>
            </a:r>
            <a:r>
              <a:rPr lang="zh-CN" altLang="en-US" sz="2000" b="1">
                <a:sym typeface="+mn-ea"/>
              </a:rPr>
              <a:t>）张三李四对应补贴时间</a:t>
            </a:r>
            <a:r>
              <a:rPr lang="en-US" altLang="zh-CN" sz="2000" b="1">
                <a:sym typeface="+mn-ea"/>
              </a:rPr>
              <a:t>202301--202312</a:t>
            </a:r>
            <a:r>
              <a:rPr lang="zh-CN" altLang="en-US" sz="2000" b="1">
                <a:sym typeface="+mn-ea"/>
              </a:rPr>
              <a:t>，则申请开始时间选择</a:t>
            </a:r>
            <a:r>
              <a:rPr lang="en-US" altLang="zh-CN" sz="2000" b="1">
                <a:sym typeface="+mn-ea"/>
              </a:rPr>
              <a:t>2023.01</a:t>
            </a:r>
            <a:r>
              <a:rPr lang="zh-CN" altLang="en-US" sz="2000" b="1">
                <a:sym typeface="+mn-ea"/>
              </a:rPr>
              <a:t>，结束时间选择</a:t>
            </a:r>
            <a:r>
              <a:rPr lang="en-US" altLang="zh-CN" sz="2000" b="1">
                <a:sym typeface="+mn-ea"/>
              </a:rPr>
              <a:t>2023.12</a:t>
            </a:r>
            <a:r>
              <a:rPr lang="zh-CN" altLang="en-US" sz="2000" b="1">
                <a:sym typeface="+mn-ea"/>
              </a:rPr>
              <a:t>，</a:t>
            </a:r>
            <a:endParaRPr lang="zh-CN" altLang="en-US" sz="2000" b="1">
              <a:sym typeface="+mn-ea"/>
            </a:endParaRPr>
          </a:p>
          <a:p>
            <a:pPr indent="0" fontAlgn="auto">
              <a:lnSpc>
                <a:spcPct val="200000"/>
              </a:lnSpc>
            </a:pPr>
            <a:r>
              <a:rPr lang="zh-CN" altLang="en-US" sz="2000" b="1">
                <a:sym typeface="+mn-ea"/>
              </a:rPr>
              <a:t>花名册中选择张三添加到补贴申报信息中提交一次，再选择张三添加到补贴申报信息中提交一次。</a:t>
            </a:r>
            <a:endParaRPr lang="zh-CN" altLang="en-US" sz="2000" b="1">
              <a:sym typeface="+mn-ea"/>
            </a:endParaRPr>
          </a:p>
          <a:p>
            <a:pPr indent="0" fontAlgn="auto">
              <a:lnSpc>
                <a:spcPct val="200000"/>
              </a:lnSpc>
            </a:pPr>
            <a:r>
              <a:rPr lang="zh-CN" altLang="en-US" sz="2000" b="1">
                <a:sym typeface="+mn-ea"/>
              </a:rPr>
              <a:t>（</a:t>
            </a:r>
            <a:r>
              <a:rPr lang="en-US" altLang="zh-CN" sz="2000" b="1">
                <a:sym typeface="+mn-ea"/>
              </a:rPr>
              <a:t>Ⅱ</a:t>
            </a:r>
            <a:r>
              <a:rPr lang="zh-CN" altLang="en-US" sz="2000" b="1">
                <a:sym typeface="+mn-ea"/>
              </a:rPr>
              <a:t>）王五对应补贴时间</a:t>
            </a:r>
            <a:r>
              <a:rPr lang="en-US" altLang="zh-CN" sz="2000" b="1">
                <a:sym typeface="+mn-ea"/>
              </a:rPr>
              <a:t>202305--202312</a:t>
            </a:r>
            <a:r>
              <a:rPr lang="zh-CN" altLang="en-US" sz="2000" b="1">
                <a:sym typeface="+mn-ea"/>
              </a:rPr>
              <a:t>，则申请开始时间选择</a:t>
            </a:r>
            <a:r>
              <a:rPr lang="en-US" altLang="zh-CN" sz="2000" b="1">
                <a:sym typeface="+mn-ea"/>
              </a:rPr>
              <a:t>2023.05</a:t>
            </a:r>
            <a:r>
              <a:rPr lang="zh-CN" altLang="en-US" sz="2000" b="1">
                <a:sym typeface="+mn-ea"/>
              </a:rPr>
              <a:t>，结束时间选择</a:t>
            </a:r>
            <a:r>
              <a:rPr lang="en-US" altLang="zh-CN" sz="2000" b="1">
                <a:sym typeface="+mn-ea"/>
              </a:rPr>
              <a:t>2023.12</a:t>
            </a:r>
            <a:r>
              <a:rPr lang="zh-CN" altLang="en-US" sz="2000" b="1">
                <a:sym typeface="+mn-ea"/>
              </a:rPr>
              <a:t>，花名册中选择王五添加到补贴申报信息中。</a:t>
            </a:r>
            <a:endParaRPr lang="zh-CN" altLang="en-US" sz="2000" b="1">
              <a:sym typeface="+mn-ea"/>
            </a:endParaRPr>
          </a:p>
          <a:p>
            <a:pPr indent="0" fontAlgn="auto">
              <a:lnSpc>
                <a:spcPct val="200000"/>
              </a:lnSpc>
            </a:pPr>
            <a:r>
              <a:rPr lang="en-US" altLang="zh-CN" sz="2000" b="1">
                <a:sym typeface="+mn-ea"/>
              </a:rPr>
              <a:t>   </a:t>
            </a:r>
            <a:r>
              <a:rPr lang="en-US" altLang="zh-CN" sz="2000" b="1">
                <a:solidFill>
                  <a:srgbClr val="FF0000"/>
                </a:solidFill>
                <a:highlight>
                  <a:srgbClr val="FFFF00"/>
                </a:highlight>
                <a:sym typeface="+mn-ea"/>
              </a:rPr>
              <a:t>  </a:t>
            </a:r>
            <a:r>
              <a:rPr lang="zh-CN" altLang="en-US" sz="2000" b="1">
                <a:solidFill>
                  <a:srgbClr val="FF0000"/>
                </a:solidFill>
                <a:highlight>
                  <a:srgbClr val="FFFF00"/>
                </a:highlight>
                <a:sym typeface="+mn-ea"/>
              </a:rPr>
              <a:t>以上，</a:t>
            </a:r>
            <a:r>
              <a:rPr lang="en-US" altLang="zh-CN" sz="2000" b="1">
                <a:solidFill>
                  <a:srgbClr val="FF0000"/>
                </a:solidFill>
                <a:highlight>
                  <a:srgbClr val="FFFF00"/>
                </a:highlight>
                <a:sym typeface="+mn-ea"/>
              </a:rPr>
              <a:t>3</a:t>
            </a:r>
            <a:r>
              <a:rPr lang="zh-CN" altLang="en-US" sz="2000" b="1">
                <a:solidFill>
                  <a:srgbClr val="FF0000"/>
                </a:solidFill>
                <a:highlight>
                  <a:srgbClr val="FFFF00"/>
                </a:highlight>
                <a:sym typeface="+mn-ea"/>
              </a:rPr>
              <a:t>人共提交</a:t>
            </a:r>
            <a:r>
              <a:rPr lang="en-US" altLang="zh-CN" sz="2000" b="1">
                <a:solidFill>
                  <a:srgbClr val="FF0000"/>
                </a:solidFill>
                <a:highlight>
                  <a:srgbClr val="FFFF00"/>
                </a:highlight>
                <a:sym typeface="+mn-ea"/>
              </a:rPr>
              <a:t>3</a:t>
            </a:r>
            <a:r>
              <a:rPr lang="zh-CN" altLang="en-US" sz="2000" b="1">
                <a:solidFill>
                  <a:srgbClr val="FF0000"/>
                </a:solidFill>
                <a:highlight>
                  <a:srgbClr val="FFFF00"/>
                </a:highlight>
                <a:sym typeface="+mn-ea"/>
              </a:rPr>
              <a:t>次。</a:t>
            </a:r>
            <a:endParaRPr lang="zh-CN" altLang="en-US" sz="2000" b="1">
              <a:solidFill>
                <a:srgbClr val="FF0000"/>
              </a:solidFill>
              <a:highlight>
                <a:srgbClr val="FFFF00"/>
              </a:highlight>
              <a:sym typeface="+mn-ea"/>
            </a:endParaRPr>
          </a:p>
        </p:txBody>
      </p:sp>
      <p:sp>
        <p:nvSpPr>
          <p:cNvPr id="4" name="文本框 3"/>
          <p:cNvSpPr txBox="1"/>
          <p:nvPr>
            <p:custDataLst>
              <p:tags r:id="rId4"/>
            </p:custDataLst>
          </p:nvPr>
        </p:nvSpPr>
        <p:spPr>
          <a:xfrm>
            <a:off x="128270" y="812165"/>
            <a:ext cx="6296660" cy="492760"/>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（四）用人单位吸纳就业困难人员申领社会保险补贴</a:t>
            </a:r>
            <a:endParaRPr lang="zh-CN" altLang="en-US" sz="2000" b="1">
              <a:solidFill>
                <a:schemeClr val="tx2"/>
              </a:solidFill>
              <a:effectLst>
                <a:outerShdw blurRad="38100" dist="25400" dir="5400000" algn="ctr" rotWithShape="0">
                  <a:srgbClr val="6E747A">
                    <a:alpha val="43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0" name="图片 9"/>
          <p:cNvPicPr>
            <a:picLocks noChangeAspect="1"/>
          </p:cNvPicPr>
          <p:nvPr>
            <p:custDataLst>
              <p:tags r:id="rId2"/>
            </p:custDataLst>
          </p:nvPr>
        </p:nvPicPr>
        <p:blipFill>
          <a:blip r:embed="rId3"/>
          <a:stretch>
            <a:fillRect/>
          </a:stretch>
        </p:blipFill>
        <p:spPr>
          <a:xfrm>
            <a:off x="5810250" y="4124960"/>
            <a:ext cx="6284595" cy="2576195"/>
          </a:xfrm>
          <a:prstGeom prst="rect">
            <a:avLst/>
          </a:prstGeom>
        </p:spPr>
      </p:pic>
      <p:pic>
        <p:nvPicPr>
          <p:cNvPr id="8" name="图片 7"/>
          <p:cNvPicPr>
            <a:picLocks noChangeAspect="1"/>
          </p:cNvPicPr>
          <p:nvPr>
            <p:custDataLst>
              <p:tags r:id="rId4"/>
            </p:custDataLst>
          </p:nvPr>
        </p:nvPicPr>
        <p:blipFill>
          <a:blip r:embed="rId5"/>
          <a:stretch>
            <a:fillRect/>
          </a:stretch>
        </p:blipFill>
        <p:spPr>
          <a:xfrm>
            <a:off x="5810250" y="241300"/>
            <a:ext cx="6196965" cy="3399790"/>
          </a:xfrm>
          <a:prstGeom prst="rect">
            <a:avLst/>
          </a:prstGeom>
        </p:spPr>
      </p:pic>
      <p:sp>
        <p:nvSpPr>
          <p:cNvPr id="14" name="右箭头 13"/>
          <p:cNvSpPr/>
          <p:nvPr>
            <p:custDataLst>
              <p:tags r:id="rId6"/>
            </p:custDataLst>
          </p:nvPr>
        </p:nvSpPr>
        <p:spPr>
          <a:xfrm rot="21120000">
            <a:off x="4306570" y="2032000"/>
            <a:ext cx="3687445" cy="186055"/>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右箭头 2"/>
          <p:cNvSpPr/>
          <p:nvPr>
            <p:custDataLst>
              <p:tags r:id="rId7"/>
            </p:custDataLst>
          </p:nvPr>
        </p:nvSpPr>
        <p:spPr>
          <a:xfrm rot="18540000">
            <a:off x="3216910" y="3015615"/>
            <a:ext cx="3535680" cy="210820"/>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custDataLst>
              <p:tags r:id="rId8"/>
            </p:custDataLst>
          </p:nvPr>
        </p:nvSpPr>
        <p:spPr>
          <a:xfrm>
            <a:off x="243840" y="1978025"/>
            <a:ext cx="5567045" cy="1753235"/>
          </a:xfrm>
          <a:prstGeom prst="rect">
            <a:avLst/>
          </a:prstGeom>
          <a:noFill/>
        </p:spPr>
        <p:txBody>
          <a:bodyPr wrap="square" rtlCol="0">
            <a:spAutoFit/>
            <a:scene3d>
              <a:camera prst="orthographicFront"/>
              <a:lightRig rig="threePt" dir="t"/>
            </a:scene3d>
          </a:bodyPr>
          <a:p>
            <a:pPr indent="0" fontAlgn="auto">
              <a:lnSpc>
                <a:spcPct val="150000"/>
              </a:lnSpc>
            </a:pPr>
            <a:r>
              <a:rPr lang="zh-CN" altLang="en-US" sz="2400">
                <a:solidFill>
                  <a:schemeClr val="tx1"/>
                </a:solidFill>
                <a:effectLst>
                  <a:outerShdw blurRad="38100" dist="19050" dir="2700000" algn="tl" rotWithShape="0">
                    <a:schemeClr val="dk1">
                      <a:alpha val="40000"/>
                    </a:schemeClr>
                  </a:outerShdw>
                </a:effectLst>
              </a:rPr>
              <a:t>网址</a:t>
            </a:r>
            <a:r>
              <a:rPr lang="en-US" altLang="zh-CN" sz="2400">
                <a:solidFill>
                  <a:schemeClr val="tx1"/>
                </a:solidFill>
                <a:effectLst>
                  <a:outerShdw blurRad="38100" dist="19050" dir="2700000" algn="tl" rotWithShape="0">
                    <a:schemeClr val="dk1">
                      <a:alpha val="40000"/>
                    </a:schemeClr>
                  </a:outerShdw>
                </a:effectLst>
              </a:rPr>
              <a:t>1</a:t>
            </a:r>
            <a:r>
              <a:rPr lang="zh-CN" altLang="en-US" sz="2400">
                <a:solidFill>
                  <a:schemeClr val="tx1"/>
                </a:solidFill>
                <a:effectLst>
                  <a:outerShdw blurRad="38100" dist="19050" dir="2700000" algn="tl" rotWithShape="0">
                    <a:schemeClr val="dk1">
                      <a:alpha val="40000"/>
                    </a:schemeClr>
                  </a:outerShdw>
                </a:effectLst>
              </a:rPr>
              <a:t>：</a:t>
            </a:r>
            <a:r>
              <a:rPr lang="zh-CN" altLang="en-US" sz="2400">
                <a:effectLst>
                  <a:outerShdw blurRad="38100" dist="19050" dir="2700000" algn="tl" rotWithShape="0">
                    <a:schemeClr val="dk1">
                      <a:alpha val="40000"/>
                    </a:schemeClr>
                  </a:outerShdw>
                </a:effectLst>
                <a:sym typeface="+mn-ea"/>
              </a:rPr>
              <a:t>公共就业人才服务网上服务大厅</a:t>
            </a:r>
            <a:endParaRPr lang="zh-CN" altLang="en-US" sz="2400">
              <a:solidFill>
                <a:schemeClr val="tx1"/>
              </a:solidFill>
              <a:effectLst>
                <a:outerShdw blurRad="38100" dist="19050" dir="2700000" algn="tl" rotWithShape="0">
                  <a:schemeClr val="dk1">
                    <a:alpha val="40000"/>
                  </a:schemeClr>
                </a:outerShdw>
              </a:effectLst>
            </a:endParaRPr>
          </a:p>
          <a:p>
            <a:pPr indent="0" fontAlgn="auto">
              <a:lnSpc>
                <a:spcPct val="150000"/>
              </a:lnSpc>
            </a:pPr>
            <a:r>
              <a:rPr lang="en-US" altLang="zh-CN" sz="2400">
                <a:solidFill>
                  <a:schemeClr val="tx1"/>
                </a:solidFill>
                <a:effectLst>
                  <a:outerShdw blurRad="38100" dist="19050" dir="2700000" algn="tl" rotWithShape="0">
                    <a:schemeClr val="dk1">
                      <a:alpha val="40000"/>
                    </a:schemeClr>
                  </a:outerShdw>
                </a:effectLst>
              </a:rPr>
              <a:t>http://103.239.153.109/sdjyweb/index.action</a:t>
            </a:r>
            <a:endParaRPr lang="en-US" altLang="zh-CN" sz="2400">
              <a:solidFill>
                <a:schemeClr val="tx1"/>
              </a:solidFill>
              <a:effectLst>
                <a:outerShdw blurRad="38100" dist="19050" dir="2700000" algn="tl" rotWithShape="0">
                  <a:schemeClr val="dk1">
                    <a:alpha val="40000"/>
                  </a:schemeClr>
                </a:outerShdw>
              </a:effectLst>
            </a:endParaRPr>
          </a:p>
        </p:txBody>
      </p:sp>
      <p:sp>
        <p:nvSpPr>
          <p:cNvPr id="6" name="文本框 5"/>
          <p:cNvSpPr txBox="1"/>
          <p:nvPr>
            <p:custDataLst>
              <p:tags r:id="rId9"/>
            </p:custDataLst>
          </p:nvPr>
        </p:nvSpPr>
        <p:spPr>
          <a:xfrm>
            <a:off x="343535" y="3740150"/>
            <a:ext cx="8995410" cy="2961005"/>
          </a:xfrm>
          <a:prstGeom prst="rect">
            <a:avLst/>
          </a:prstGeom>
          <a:noFill/>
        </p:spPr>
        <p:txBody>
          <a:bodyPr wrap="square" rtlCol="0">
            <a:noAutofit/>
            <a:scene3d>
              <a:camera prst="orthographicFront"/>
              <a:lightRig rig="threePt" dir="t"/>
            </a:scene3d>
          </a:bodyPr>
          <a:p>
            <a:pPr lvl="0" algn="l">
              <a:lnSpc>
                <a:spcPct val="150000"/>
              </a:lnSpc>
              <a:buClrTx/>
              <a:buSzTx/>
              <a:buFontTx/>
            </a:pPr>
            <a:r>
              <a:rPr lang="zh-CN" altLang="en-US" sz="2400">
                <a:effectLst>
                  <a:outerShdw blurRad="38100" dist="19050" dir="2700000" algn="tl" rotWithShape="0">
                    <a:schemeClr val="dk1">
                      <a:alpha val="40000"/>
                    </a:schemeClr>
                  </a:outerShdw>
                </a:effectLst>
                <a:sym typeface="+mn-ea"/>
              </a:rPr>
              <a:t>网址</a:t>
            </a:r>
            <a:r>
              <a:rPr lang="en-US" altLang="zh-CN" sz="2400">
                <a:effectLst>
                  <a:outerShdw blurRad="38100" dist="19050" dir="2700000" algn="tl" rotWithShape="0">
                    <a:schemeClr val="dk1">
                      <a:alpha val="40000"/>
                    </a:schemeClr>
                  </a:outerShdw>
                </a:effectLst>
                <a:sym typeface="+mn-ea"/>
              </a:rPr>
              <a:t>2</a:t>
            </a:r>
            <a:r>
              <a:rPr lang="zh-CN" altLang="en-US" sz="2400">
                <a:effectLst>
                  <a:outerShdw blurRad="38100" dist="19050" dir="2700000" algn="tl" rotWithShape="0">
                    <a:schemeClr val="dk1">
                      <a:alpha val="40000"/>
                    </a:schemeClr>
                  </a:outerShdw>
                </a:effectLst>
                <a:sym typeface="+mn-ea"/>
              </a:rPr>
              <a:t>：智慧人社网上大厅</a:t>
            </a:r>
            <a:endParaRPr lang="zh-CN" altLang="en-US" sz="2400">
              <a:effectLst>
                <a:outerShdw blurRad="38100" dist="19050" dir="2700000" algn="tl" rotWithShape="0">
                  <a:schemeClr val="dk1">
                    <a:alpha val="40000"/>
                  </a:schemeClr>
                </a:outerShdw>
              </a:effectLst>
              <a:sym typeface="+mn-ea"/>
            </a:endParaRPr>
          </a:p>
          <a:p>
            <a:pPr lvl="0" algn="l">
              <a:lnSpc>
                <a:spcPct val="150000"/>
              </a:lnSpc>
              <a:buClrTx/>
              <a:buSzTx/>
              <a:buFontTx/>
            </a:pPr>
            <a:r>
              <a:rPr lang="zh-CN" altLang="en-US" sz="2400">
                <a:effectLst>
                  <a:outerShdw blurRad="38100" dist="19050" dir="2700000" algn="tl" rotWithShape="0">
                    <a:schemeClr val="dk1">
                      <a:alpha val="40000"/>
                    </a:schemeClr>
                  </a:outerShdw>
                </a:effectLst>
                <a:sym typeface="+mn-ea"/>
              </a:rPr>
              <a:t>①登录上图社保网上服务大厅（有</a:t>
            </a:r>
            <a:r>
              <a:rPr lang="en-US" altLang="zh-CN" sz="2400">
                <a:effectLst>
                  <a:outerShdw blurRad="38100" dist="19050" dir="2700000" algn="tl" rotWithShape="0">
                    <a:schemeClr val="dk1">
                      <a:alpha val="40000"/>
                    </a:schemeClr>
                  </a:outerShdw>
                </a:effectLst>
                <a:sym typeface="+mn-ea"/>
              </a:rPr>
              <a:t>ukey</a:t>
            </a:r>
            <a:r>
              <a:rPr lang="zh-CN" altLang="en-US" sz="2400">
                <a:effectLst>
                  <a:outerShdw blurRad="38100" dist="19050" dir="2700000" algn="tl" rotWithShape="0">
                    <a:schemeClr val="dk1">
                      <a:alpha val="40000"/>
                    </a:schemeClr>
                  </a:outerShdw>
                </a:effectLst>
                <a:sym typeface="+mn-ea"/>
              </a:rPr>
              <a:t>或无</a:t>
            </a:r>
            <a:r>
              <a:rPr lang="en-US" altLang="zh-CN" sz="2400">
                <a:effectLst>
                  <a:outerShdw blurRad="38100" dist="19050" dir="2700000" algn="tl" rotWithShape="0">
                    <a:schemeClr val="dk1">
                      <a:alpha val="40000"/>
                    </a:schemeClr>
                  </a:outerShdw>
                </a:effectLst>
                <a:sym typeface="+mn-ea"/>
              </a:rPr>
              <a:t>ukey</a:t>
            </a:r>
            <a:r>
              <a:rPr lang="zh-CN" altLang="en-US" sz="2400">
                <a:effectLst>
                  <a:outerShdw blurRad="38100" dist="19050" dir="2700000" algn="tl" rotWithShape="0">
                    <a:schemeClr val="dk1">
                      <a:alpha val="40000"/>
                    </a:schemeClr>
                  </a:outerShdw>
                </a:effectLst>
                <a:sym typeface="+mn-ea"/>
              </a:rPr>
              <a:t>登录）</a:t>
            </a:r>
            <a:endParaRPr lang="en-US" altLang="zh-CN" sz="2400">
              <a:effectLst>
                <a:outerShdw blurRad="38100" dist="19050" dir="2700000" algn="tl" rotWithShape="0">
                  <a:schemeClr val="dk1">
                    <a:alpha val="40000"/>
                  </a:schemeClr>
                </a:outerShdw>
              </a:effectLst>
              <a:sym typeface="+mn-ea"/>
            </a:endParaRPr>
          </a:p>
          <a:p>
            <a:pPr lvl="0" algn="l">
              <a:lnSpc>
                <a:spcPct val="150000"/>
              </a:lnSpc>
              <a:buClrTx/>
              <a:buSzTx/>
              <a:buFontTx/>
            </a:pPr>
            <a:r>
              <a:rPr lang="en-US" altLang="zh-CN" sz="2400">
                <a:effectLst>
                  <a:outerShdw blurRad="38100" dist="19050" dir="2700000" algn="tl" rotWithShape="0">
                    <a:schemeClr val="dk1">
                      <a:alpha val="40000"/>
                    </a:schemeClr>
                  </a:outerShdw>
                </a:effectLst>
                <a:sym typeface="+mn-ea"/>
              </a:rPr>
              <a:t> </a:t>
            </a:r>
            <a:r>
              <a:rPr lang="zh-CN" altLang="en-US" sz="2400">
                <a:effectLst>
                  <a:outerShdw blurRad="38100" dist="19050" dir="2700000" algn="tl" rotWithShape="0">
                    <a:schemeClr val="dk1">
                      <a:alpha val="40000"/>
                    </a:schemeClr>
                  </a:outerShdw>
                </a:effectLst>
                <a:sym typeface="+mn-ea"/>
              </a:rPr>
              <a:t>通过</a:t>
            </a:r>
            <a:r>
              <a:rPr lang="en-US" altLang="zh-CN" sz="2400">
                <a:effectLst>
                  <a:outerShdw blurRad="38100" dist="19050" dir="2700000" algn="tl" rotWithShape="0">
                    <a:schemeClr val="dk1">
                      <a:alpha val="40000"/>
                    </a:schemeClr>
                  </a:outerShdw>
                </a:effectLst>
                <a:sym typeface="+mn-ea"/>
              </a:rPr>
              <a:t>“</a:t>
            </a:r>
            <a:r>
              <a:rPr lang="zh-CN" altLang="en-US" sz="2400">
                <a:effectLst>
                  <a:outerShdw blurRad="38100" dist="19050" dir="2700000" algn="tl" rotWithShape="0">
                    <a:schemeClr val="dk1">
                      <a:alpha val="40000"/>
                    </a:schemeClr>
                  </a:outerShdw>
                </a:effectLst>
                <a:sym typeface="+mn-ea"/>
              </a:rPr>
              <a:t>新网办</a:t>
            </a:r>
            <a:r>
              <a:rPr lang="en-US" altLang="zh-CN" sz="2400">
                <a:effectLst>
                  <a:outerShdw blurRad="38100" dist="19050" dir="2700000" algn="tl" rotWithShape="0">
                    <a:schemeClr val="dk1">
                      <a:alpha val="40000"/>
                    </a:schemeClr>
                  </a:outerShdw>
                </a:effectLst>
                <a:sym typeface="+mn-ea"/>
              </a:rPr>
              <a:t>”</a:t>
            </a:r>
            <a:r>
              <a:rPr lang="zh-CN" altLang="en-US" sz="2400">
                <a:effectLst>
                  <a:outerShdw blurRad="38100" dist="19050" dir="2700000" algn="tl" rotWithShape="0">
                    <a:schemeClr val="dk1">
                      <a:alpha val="40000"/>
                    </a:schemeClr>
                  </a:outerShdw>
                </a:effectLst>
                <a:sym typeface="+mn-ea"/>
              </a:rPr>
              <a:t>跳转</a:t>
            </a:r>
            <a:endParaRPr lang="zh-CN" altLang="en-US" sz="2400">
              <a:effectLst>
                <a:outerShdw blurRad="38100" dist="19050" dir="2700000" algn="tl" rotWithShape="0">
                  <a:schemeClr val="dk1">
                    <a:alpha val="40000"/>
                  </a:schemeClr>
                </a:outerShdw>
              </a:effectLst>
              <a:sym typeface="+mn-ea"/>
            </a:endParaRPr>
          </a:p>
          <a:p>
            <a:pPr lvl="0" algn="l">
              <a:lnSpc>
                <a:spcPct val="150000"/>
              </a:lnSpc>
              <a:buClrTx/>
              <a:buSzTx/>
              <a:buFontTx/>
            </a:pPr>
            <a:r>
              <a:rPr lang="zh-CN" altLang="en-US" sz="2400">
                <a:effectLst>
                  <a:outerShdw blurRad="38100" dist="19050" dir="2700000" algn="tl" rotWithShape="0">
                    <a:schemeClr val="dk1">
                      <a:alpha val="40000"/>
                    </a:schemeClr>
                  </a:outerShdw>
                </a:effectLst>
                <a:sym typeface="+mn-ea"/>
              </a:rPr>
              <a:t>②直接登录智慧人社网上大厅（账号密码同</a:t>
            </a:r>
            <a:r>
              <a:rPr lang="zh-CN" altLang="en-US" sz="2400">
                <a:effectLst>
                  <a:outerShdw blurRad="38100" dist="19050" dir="2700000" algn="tl" rotWithShape="0">
                    <a:schemeClr val="dk1">
                      <a:alpha val="40000"/>
                    </a:schemeClr>
                  </a:outerShdw>
                </a:effectLst>
                <a:sym typeface="+mn-ea"/>
              </a:rPr>
              <a:t>社保网上服务大厅）</a:t>
            </a:r>
            <a:endParaRPr lang="zh-CN" altLang="en-US" sz="2400">
              <a:effectLst>
                <a:outerShdw blurRad="38100" dist="19050" dir="2700000" algn="tl" rotWithShape="0">
                  <a:schemeClr val="dk1">
                    <a:alpha val="40000"/>
                  </a:schemeClr>
                </a:outerShdw>
              </a:effectLst>
              <a:sym typeface="+mn-ea"/>
            </a:endParaRPr>
          </a:p>
          <a:p>
            <a:pPr lvl="0" algn="l">
              <a:lnSpc>
                <a:spcPct val="150000"/>
              </a:lnSpc>
              <a:buClrTx/>
              <a:buSzTx/>
              <a:buFontTx/>
            </a:pPr>
            <a:r>
              <a:rPr lang="en-US" altLang="zh-CN" sz="2400">
                <a:effectLst>
                  <a:outerShdw blurRad="38100" dist="19050" dir="2700000" algn="tl" rotWithShape="0">
                    <a:schemeClr val="dk1">
                      <a:alpha val="40000"/>
                    </a:schemeClr>
                  </a:outerShdw>
                </a:effectLst>
                <a:sym typeface="+mn-ea"/>
              </a:rPr>
              <a:t>https://zbrsyw.zibo.gov.cn:38081/smartsisp-dwwb/#/zblogon</a:t>
            </a:r>
            <a:endParaRPr lang="en-US" altLang="zh-CN" sz="2400">
              <a:effectLst>
                <a:outerShdw blurRad="38100" dist="19050" dir="2700000" algn="tl" rotWithShape="0">
                  <a:schemeClr val="dk1">
                    <a:alpha val="40000"/>
                  </a:schemeClr>
                </a:outerShdw>
              </a:effectLst>
              <a:sym typeface="+mn-ea"/>
            </a:endParaRPr>
          </a:p>
        </p:txBody>
      </p:sp>
      <p:sp>
        <p:nvSpPr>
          <p:cNvPr id="9" name="文本框 8"/>
          <p:cNvSpPr txBox="1"/>
          <p:nvPr>
            <p:custDataLst>
              <p:tags r:id="rId10"/>
            </p:custDataLst>
          </p:nvPr>
        </p:nvSpPr>
        <p:spPr>
          <a:xfrm>
            <a:off x="0" y="452755"/>
            <a:ext cx="9895840" cy="645160"/>
          </a:xfrm>
          <a:prstGeom prst="rect">
            <a:avLst/>
          </a:prstGeom>
          <a:noFill/>
        </p:spPr>
        <p:txBody>
          <a:bodyPr wrap="square" rtlCol="0">
            <a:spAutoFit/>
            <a:scene3d>
              <a:camera prst="orthographicFront"/>
              <a:lightRig rig="threePt" dir="t"/>
            </a:scene3d>
          </a:bodyPr>
          <a:p>
            <a:r>
              <a:rPr lang="zh-CN" altLang="en-US" sz="3600">
                <a:ln w="22225">
                  <a:solidFill>
                    <a:schemeClr val="accent2"/>
                  </a:solidFill>
                  <a:prstDash val="solid"/>
                </a:ln>
                <a:solidFill>
                  <a:srgbClr val="FF0000"/>
                </a:solidFill>
                <a:effectLst/>
              </a:rPr>
              <a:t>申报网址</a:t>
            </a:r>
            <a:r>
              <a:rPr lang="en-US" altLang="zh-CN" sz="3600">
                <a:ln w="22225">
                  <a:solidFill>
                    <a:schemeClr val="accent2"/>
                  </a:solidFill>
                  <a:prstDash val="solid"/>
                </a:ln>
                <a:solidFill>
                  <a:srgbClr val="FF0000"/>
                </a:solidFill>
                <a:effectLst/>
              </a:rPr>
              <a:t>https://hrss.zibo.gov.cn/cdsu/web/dwfw</a:t>
            </a:r>
            <a:endParaRPr lang="en-US" altLang="zh-CN" sz="3600">
              <a:ln w="22225">
                <a:solidFill>
                  <a:schemeClr val="accent2"/>
                </a:solidFill>
                <a:prstDash val="solid"/>
              </a:ln>
              <a:solidFill>
                <a:srgbClr val="FF0000"/>
              </a:solidFill>
              <a:effectLst/>
            </a:endParaRPr>
          </a:p>
        </p:txBody>
      </p:sp>
      <p:sp>
        <p:nvSpPr>
          <p:cNvPr id="2" name="右箭头 1"/>
          <p:cNvSpPr/>
          <p:nvPr>
            <p:custDataLst>
              <p:tags r:id="rId11"/>
            </p:custDataLst>
          </p:nvPr>
        </p:nvSpPr>
        <p:spPr>
          <a:xfrm>
            <a:off x="4855210" y="5322570"/>
            <a:ext cx="1165225" cy="225425"/>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矩形 1"/>
          <p:cNvSpPr/>
          <p:nvPr/>
        </p:nvSpPr>
        <p:spPr>
          <a:xfrm>
            <a:off x="4914265" y="2230120"/>
            <a:ext cx="2218690" cy="1198880"/>
          </a:xfrm>
          <a:prstGeom prst="rect">
            <a:avLst/>
          </a:prstGeom>
          <a:noFill/>
          <a:ln>
            <a:noFill/>
          </a:ln>
        </p:spPr>
        <p:txBody>
          <a:bodyPr wrap="none" rtlCol="0" anchor="t">
            <a:spAutoFit/>
          </a:bodyPr>
          <a:p>
            <a:pPr algn="ctr"/>
            <a:r>
              <a:rPr lang="zh-CN" altLang="en-US" sz="7200" b="1">
                <a:ln w="6600">
                  <a:solidFill>
                    <a:schemeClr val="accent2"/>
                  </a:solidFill>
                  <a:prstDash val="solid"/>
                </a:ln>
                <a:solidFill>
                  <a:srgbClr val="FFFFFF"/>
                </a:solidFill>
                <a:effectLst>
                  <a:outerShdw dist="38100" dir="2700000" algn="tl" rotWithShape="0">
                    <a:schemeClr val="accent2"/>
                  </a:outerShdw>
                </a:effectLst>
              </a:rPr>
              <a:t>谢</a:t>
            </a:r>
            <a:r>
              <a:rPr lang="en-US" altLang="zh-CN" sz="7200" b="1">
                <a:ln w="6600">
                  <a:solidFill>
                    <a:schemeClr val="accent2"/>
                  </a:solidFill>
                  <a:prstDash val="solid"/>
                </a:ln>
                <a:solidFill>
                  <a:srgbClr val="FFFFFF"/>
                </a:solidFill>
                <a:effectLst>
                  <a:outerShdw dist="38100" dir="2700000" algn="tl" rotWithShape="0">
                    <a:schemeClr val="accent2"/>
                  </a:outerShdw>
                </a:effectLst>
              </a:rPr>
              <a:t> </a:t>
            </a:r>
            <a:r>
              <a:rPr lang="zh-CN" altLang="en-US" sz="7200" b="1">
                <a:ln w="6600">
                  <a:solidFill>
                    <a:schemeClr val="accent2"/>
                  </a:solidFill>
                  <a:prstDash val="solid"/>
                </a:ln>
                <a:solidFill>
                  <a:srgbClr val="FFFFFF"/>
                </a:solidFill>
                <a:effectLst>
                  <a:outerShdw dist="38100" dir="2700000" algn="tl" rotWithShape="0">
                    <a:schemeClr val="accent2"/>
                  </a:outerShdw>
                </a:effectLst>
              </a:rPr>
              <a:t>谢</a:t>
            </a:r>
            <a:endParaRPr lang="zh-CN" altLang="en-US" sz="7200" b="1">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128270" y="812165"/>
            <a:ext cx="2472055" cy="537210"/>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（一）登录</a:t>
            </a:r>
            <a:endParaRPr lang="zh-CN" altLang="en-US" sz="2000" b="1">
              <a:solidFill>
                <a:schemeClr val="tx2"/>
              </a:solidFill>
              <a:effectLst>
                <a:outerShdw blurRad="38100" dist="25400" dir="5400000" algn="ctr" rotWithShape="0">
                  <a:srgbClr val="6E747A">
                    <a:alpha val="43000"/>
                  </a:srgbClr>
                </a:outerShdw>
              </a:effectLst>
            </a:endParaRPr>
          </a:p>
          <a:p>
            <a:endParaRPr lang="zh-CN" altLang="en-US" sz="2000" b="1">
              <a:solidFill>
                <a:schemeClr val="tx2"/>
              </a:solidFill>
              <a:effectLst>
                <a:outerShdw blurRad="38100" dist="25400" dir="5400000" algn="ctr" rotWithShape="0">
                  <a:srgbClr val="6E747A">
                    <a:alpha val="43000"/>
                  </a:srgbClr>
                </a:outerShdw>
              </a:effectLst>
            </a:endParaRPr>
          </a:p>
        </p:txBody>
      </p:sp>
      <p:pic>
        <p:nvPicPr>
          <p:cNvPr id="5" name="图片 4"/>
          <p:cNvPicPr>
            <a:picLocks noChangeAspect="1"/>
          </p:cNvPicPr>
          <p:nvPr/>
        </p:nvPicPr>
        <p:blipFill>
          <a:blip r:embed="rId2"/>
          <a:stretch>
            <a:fillRect/>
          </a:stretch>
        </p:blipFill>
        <p:spPr>
          <a:xfrm>
            <a:off x="5725160" y="41910"/>
            <a:ext cx="6466840" cy="3361055"/>
          </a:xfrm>
          <a:prstGeom prst="rect">
            <a:avLst/>
          </a:prstGeom>
        </p:spPr>
      </p:pic>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pic>
        <p:nvPicPr>
          <p:cNvPr id="3" name="图片 2"/>
          <p:cNvPicPr>
            <a:picLocks noChangeAspect="1"/>
          </p:cNvPicPr>
          <p:nvPr>
            <p:custDataLst>
              <p:tags r:id="rId4"/>
            </p:custDataLst>
          </p:nvPr>
        </p:nvPicPr>
        <p:blipFill>
          <a:blip r:embed="rId5"/>
          <a:stretch>
            <a:fillRect/>
          </a:stretch>
        </p:blipFill>
        <p:spPr>
          <a:xfrm>
            <a:off x="597535" y="1548765"/>
            <a:ext cx="3333750" cy="990600"/>
          </a:xfrm>
          <a:prstGeom prst="rect">
            <a:avLst/>
          </a:prstGeom>
        </p:spPr>
      </p:pic>
      <p:sp>
        <p:nvSpPr>
          <p:cNvPr id="10" name="文本框 9"/>
          <p:cNvSpPr txBox="1"/>
          <p:nvPr/>
        </p:nvSpPr>
        <p:spPr>
          <a:xfrm>
            <a:off x="469265" y="2574290"/>
            <a:ext cx="5255895" cy="3589655"/>
          </a:xfrm>
          <a:prstGeom prst="rect">
            <a:avLst/>
          </a:prstGeom>
          <a:noFill/>
        </p:spPr>
        <p:txBody>
          <a:bodyPr wrap="square" rtlCol="0">
            <a:noAutofit/>
          </a:bodyPr>
          <a:p>
            <a:pPr indent="0" fontAlgn="auto">
              <a:lnSpc>
                <a:spcPct val="150000"/>
              </a:lnSpc>
            </a:pPr>
            <a:r>
              <a:rPr lang="zh-CN" altLang="en-US" sz="2000">
                <a:effectLst>
                  <a:outerShdw blurRad="38100" dist="19050" dir="2700000" algn="tl" rotWithShape="0">
                    <a:schemeClr val="dk1">
                      <a:alpha val="40000"/>
                    </a:schemeClr>
                  </a:outerShdw>
                </a:effectLst>
                <a:sym typeface="+mn-ea"/>
              </a:rPr>
              <a:t>http://103.239.153.109/sdjyweb/index.action</a:t>
            </a:r>
            <a:endParaRPr lang="zh-CN" altLang="en-US" sz="2000">
              <a:effectLst>
                <a:outerShdw blurRad="38100" dist="19050" dir="2700000" algn="tl" rotWithShape="0">
                  <a:schemeClr val="dk1">
                    <a:alpha val="40000"/>
                  </a:schemeClr>
                </a:outerShdw>
              </a:effectLst>
              <a:sym typeface="+mn-ea"/>
            </a:endParaRPr>
          </a:p>
          <a:p>
            <a:pPr indent="0" fontAlgn="auto">
              <a:lnSpc>
                <a:spcPct val="150000"/>
              </a:lnSpc>
            </a:pPr>
            <a:r>
              <a:rPr lang="en-US" altLang="zh-CN" sz="2000" b="1"/>
              <a:t>1.</a:t>
            </a:r>
            <a:r>
              <a:rPr lang="zh-CN" altLang="en-US" sz="2000" b="1"/>
              <a:t>已注册的用户，可以选择手机号或者单位信用代码进行登录。</a:t>
            </a:r>
            <a:endParaRPr lang="zh-CN" altLang="en-US" sz="2000" b="1"/>
          </a:p>
          <a:p>
            <a:pPr indent="0" fontAlgn="auto">
              <a:lnSpc>
                <a:spcPct val="150000"/>
              </a:lnSpc>
            </a:pPr>
            <a:r>
              <a:rPr lang="en-US" altLang="zh-CN" sz="2000" b="1"/>
              <a:t>2.</a:t>
            </a:r>
            <a:r>
              <a:rPr lang="zh-CN" altLang="en-US" sz="2000" b="1"/>
              <a:t>未注册用户，可以选择下放变红的地方</a:t>
            </a:r>
            <a:r>
              <a:rPr lang="en-US" altLang="zh-CN" sz="2000" b="1"/>
              <a:t>→“</a:t>
            </a:r>
            <a:r>
              <a:rPr lang="zh-CN" altLang="en-US" sz="2000" b="1"/>
              <a:t>首次登录点此注册</a:t>
            </a:r>
            <a:r>
              <a:rPr lang="en-US" altLang="zh-CN" sz="2000" b="1"/>
              <a:t>”</a:t>
            </a:r>
            <a:r>
              <a:rPr lang="zh-CN" altLang="en-US" sz="2000" b="1"/>
              <a:t>，进行注册后登录。</a:t>
            </a:r>
            <a:endParaRPr lang="zh-CN" altLang="en-US" sz="2000" b="1"/>
          </a:p>
          <a:p>
            <a:pPr indent="0" fontAlgn="auto">
              <a:lnSpc>
                <a:spcPct val="150000"/>
              </a:lnSpc>
            </a:pPr>
            <a:r>
              <a:rPr lang="zh-CN" altLang="en-US" sz="2000" b="1">
                <a:solidFill>
                  <a:srgbClr val="FF0000"/>
                </a:solidFill>
                <a:highlight>
                  <a:srgbClr val="FFFF00"/>
                </a:highlight>
              </a:rPr>
              <a:t>也可以通过</a:t>
            </a:r>
            <a:r>
              <a:rPr lang="en-US" altLang="zh-CN" sz="2000" b="1">
                <a:solidFill>
                  <a:srgbClr val="FF0000"/>
                </a:solidFill>
                <a:highlight>
                  <a:srgbClr val="FFFF00"/>
                </a:highlight>
              </a:rPr>
              <a:t>“</a:t>
            </a:r>
            <a:r>
              <a:rPr lang="zh-CN" altLang="en-US" sz="2000" b="1">
                <a:solidFill>
                  <a:srgbClr val="FF0000"/>
                </a:solidFill>
                <a:highlight>
                  <a:srgbClr val="FFFF00"/>
                </a:highlight>
              </a:rPr>
              <a:t>山东省统一政务服务门户登录</a:t>
            </a:r>
            <a:r>
              <a:rPr lang="en-US" altLang="zh-CN" sz="2000" b="1">
                <a:solidFill>
                  <a:srgbClr val="FF0000"/>
                </a:solidFill>
                <a:highlight>
                  <a:srgbClr val="FFFF00"/>
                </a:highlight>
              </a:rPr>
              <a:t>”</a:t>
            </a:r>
            <a:r>
              <a:rPr lang="zh-CN" altLang="en-US" sz="2000" b="1">
                <a:solidFill>
                  <a:srgbClr val="FF0000"/>
                </a:solidFill>
                <a:highlight>
                  <a:srgbClr val="FFFF00"/>
                </a:highlight>
              </a:rPr>
              <a:t>法人注册登录。</a:t>
            </a:r>
            <a:endParaRPr lang="zh-CN" altLang="en-US" sz="2000" b="1">
              <a:solidFill>
                <a:srgbClr val="FF0000"/>
              </a:solidFill>
              <a:highlight>
                <a:srgbClr val="FFFF00"/>
              </a:highlight>
            </a:endParaRPr>
          </a:p>
          <a:p>
            <a:pPr indent="0" fontAlgn="auto">
              <a:lnSpc>
                <a:spcPct val="150000"/>
              </a:lnSpc>
            </a:pPr>
            <a:r>
              <a:rPr lang="en-US" altLang="zh-CN" sz="2000" b="1"/>
              <a:t>3.</a:t>
            </a:r>
            <a:r>
              <a:rPr lang="zh-CN" altLang="en-US" sz="2000" b="1"/>
              <a:t>忘记密码用户，可以点击忘记密码进行修改。</a:t>
            </a:r>
            <a:endParaRPr lang="zh-CN" altLang="en-US" sz="2000" b="1"/>
          </a:p>
          <a:p>
            <a:pPr indent="0" fontAlgn="auto">
              <a:lnSpc>
                <a:spcPct val="150000"/>
              </a:lnSpc>
            </a:pPr>
            <a:r>
              <a:rPr lang="en-US" altLang="zh-CN" sz="2000" b="1"/>
              <a:t>4.</a:t>
            </a:r>
            <a:r>
              <a:rPr lang="zh-CN" altLang="en-US" sz="2000" b="1"/>
              <a:t>忘记手机号用户，可以拨打</a:t>
            </a:r>
            <a:r>
              <a:rPr lang="en-US" altLang="zh-CN" sz="2000" b="1"/>
              <a:t>3253987</a:t>
            </a:r>
            <a:r>
              <a:rPr lang="zh-CN" altLang="en-US" sz="2000" b="1"/>
              <a:t>查询。</a:t>
            </a:r>
            <a:endParaRPr lang="zh-CN" altLang="en-US" sz="2000" b="1"/>
          </a:p>
        </p:txBody>
      </p:sp>
      <p:grpSp>
        <p:nvGrpSpPr>
          <p:cNvPr id="13" name="组合 12"/>
          <p:cNvGrpSpPr/>
          <p:nvPr/>
        </p:nvGrpSpPr>
        <p:grpSpPr>
          <a:xfrm>
            <a:off x="4109085" y="1513205"/>
            <a:ext cx="1995170" cy="1061085"/>
            <a:chOff x="6471" y="2383"/>
            <a:chExt cx="3142" cy="1671"/>
          </a:xfrm>
        </p:grpSpPr>
        <p:grpSp>
          <p:nvGrpSpPr>
            <p:cNvPr id="8" name="组合 7"/>
            <p:cNvGrpSpPr/>
            <p:nvPr/>
          </p:nvGrpSpPr>
          <p:grpSpPr>
            <a:xfrm>
              <a:off x="6471" y="2383"/>
              <a:ext cx="3142" cy="1090"/>
              <a:chOff x="6471" y="2383"/>
              <a:chExt cx="3142" cy="1090"/>
            </a:xfrm>
          </p:grpSpPr>
          <p:sp>
            <p:nvSpPr>
              <p:cNvPr id="6" name="右箭头 5"/>
              <p:cNvSpPr/>
              <p:nvPr/>
            </p:nvSpPr>
            <p:spPr>
              <a:xfrm>
                <a:off x="6471" y="2963"/>
                <a:ext cx="3142" cy="511"/>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6898" y="2383"/>
                <a:ext cx="2288" cy="580"/>
              </a:xfrm>
              <a:prstGeom prst="rect">
                <a:avLst/>
              </a:prstGeom>
              <a:noFill/>
            </p:spPr>
            <p:txBody>
              <a:bodyPr wrap="square" rtlCol="0">
                <a:spAutoFit/>
              </a:bodyPr>
              <a:p>
                <a:r>
                  <a:rPr lang="zh-CN" altLang="en-US"/>
                  <a:t>点击</a:t>
                </a:r>
                <a:r>
                  <a:rPr lang="zh-CN" altLang="en-US"/>
                  <a:t>后跳转</a:t>
                </a:r>
                <a:endParaRPr lang="zh-CN" altLang="en-US"/>
              </a:p>
            </p:txBody>
          </p:sp>
        </p:grpSp>
        <p:sp>
          <p:nvSpPr>
            <p:cNvPr id="12" name="文本框 11"/>
            <p:cNvSpPr txBox="1"/>
            <p:nvPr>
              <p:custDataLst>
                <p:tags r:id="rId6"/>
              </p:custDataLst>
            </p:nvPr>
          </p:nvSpPr>
          <p:spPr>
            <a:xfrm>
              <a:off x="6740" y="3474"/>
              <a:ext cx="2484" cy="580"/>
            </a:xfrm>
            <a:prstGeom prst="rect">
              <a:avLst/>
            </a:prstGeom>
            <a:noFill/>
          </p:spPr>
          <p:txBody>
            <a:bodyPr wrap="square" rtlCol="0">
              <a:spAutoFit/>
            </a:bodyPr>
            <a:p>
              <a:r>
                <a:rPr lang="zh-CN" altLang="en-US"/>
                <a:t>选择单位</a:t>
              </a:r>
              <a:r>
                <a:rPr lang="zh-CN" altLang="en-US"/>
                <a:t>登录</a:t>
              </a:r>
              <a:endParaRPr lang="zh-CN" altLang="en-US"/>
            </a:p>
          </p:txBody>
        </p:sp>
      </p:grpSp>
      <p:pic>
        <p:nvPicPr>
          <p:cNvPr id="15" name="图片 14"/>
          <p:cNvPicPr>
            <a:picLocks noChangeAspect="1"/>
          </p:cNvPicPr>
          <p:nvPr/>
        </p:nvPicPr>
        <p:blipFill>
          <a:blip r:embed="rId7"/>
          <a:stretch>
            <a:fillRect/>
          </a:stretch>
        </p:blipFill>
        <p:spPr>
          <a:xfrm>
            <a:off x="5857240" y="3402965"/>
            <a:ext cx="6196965" cy="3425825"/>
          </a:xfrm>
          <a:prstGeom prst="rect">
            <a:avLst/>
          </a:prstGeom>
        </p:spPr>
      </p:pic>
      <p:sp>
        <p:nvSpPr>
          <p:cNvPr id="14" name="右箭头 13"/>
          <p:cNvSpPr/>
          <p:nvPr>
            <p:custDataLst>
              <p:tags r:id="rId8"/>
            </p:custDataLst>
          </p:nvPr>
        </p:nvSpPr>
        <p:spPr>
          <a:xfrm rot="1320000">
            <a:off x="5845175" y="5205730"/>
            <a:ext cx="1995170" cy="324485"/>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p:cNvPicPr>
            <a:picLocks noChangeAspect="1"/>
          </p:cNvPicPr>
          <p:nvPr>
            <p:custDataLst>
              <p:tags r:id="rId2"/>
            </p:custDataLst>
          </p:nvPr>
        </p:nvPicPr>
        <p:blipFill>
          <a:blip r:embed="rId3"/>
          <a:stretch>
            <a:fillRect/>
          </a:stretch>
        </p:blipFill>
        <p:spPr>
          <a:xfrm>
            <a:off x="1661160" y="2090420"/>
            <a:ext cx="1839595" cy="676275"/>
          </a:xfrm>
          <a:prstGeom prst="rect">
            <a:avLst/>
          </a:prstGeom>
        </p:spPr>
      </p:pic>
      <p:sp>
        <p:nvSpPr>
          <p:cNvPr id="2" name="文本框 1"/>
          <p:cNvSpPr txBox="1"/>
          <p:nvPr>
            <p:custDataLst>
              <p:tags r:id="rId4"/>
            </p:custDataLst>
          </p:nvPr>
        </p:nvSpPr>
        <p:spPr>
          <a:xfrm>
            <a:off x="128270" y="812165"/>
            <a:ext cx="1723390" cy="56832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（二）绑定</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5"/>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6"/>
            </p:custDataLst>
          </p:nvPr>
        </p:nvSpPr>
        <p:spPr>
          <a:xfrm>
            <a:off x="128270" y="1548765"/>
            <a:ext cx="3656330" cy="2991485"/>
          </a:xfrm>
          <a:prstGeom prst="rect">
            <a:avLst/>
          </a:prstGeom>
          <a:noFill/>
        </p:spPr>
        <p:txBody>
          <a:bodyPr wrap="square" rtlCol="0">
            <a:noAutofit/>
          </a:bodyPr>
          <a:p>
            <a:pPr indent="0" fontAlgn="auto">
              <a:lnSpc>
                <a:spcPct val="150000"/>
              </a:lnSpc>
            </a:pPr>
            <a:r>
              <a:rPr lang="en-US" altLang="zh-CN" sz="2000"/>
              <a:t>1.</a:t>
            </a:r>
            <a:r>
              <a:rPr lang="zh-CN" altLang="en-US" sz="2000">
                <a:solidFill>
                  <a:srgbClr val="FF0000"/>
                </a:solidFill>
              </a:rPr>
              <a:t>首次注册登录用户，需绑定企业。</a:t>
            </a:r>
            <a:endParaRPr lang="zh-CN" altLang="en-US" sz="2000">
              <a:solidFill>
                <a:srgbClr val="FF0000"/>
              </a:solidFill>
            </a:endParaRPr>
          </a:p>
          <a:p>
            <a:pPr indent="0" fontAlgn="auto">
              <a:lnSpc>
                <a:spcPct val="150000"/>
              </a:lnSpc>
            </a:pPr>
            <a:r>
              <a:rPr lang="zh-CN" altLang="en-US" sz="2000"/>
              <a:t>如右图，选择</a:t>
            </a:r>
            <a:endParaRPr lang="zh-CN" altLang="en-US" sz="2000"/>
          </a:p>
          <a:p>
            <a:pPr indent="0" fontAlgn="auto">
              <a:lnSpc>
                <a:spcPct val="150000"/>
              </a:lnSpc>
            </a:pPr>
            <a:endParaRPr lang="en-US" altLang="zh-CN" sz="2000"/>
          </a:p>
          <a:p>
            <a:pPr indent="0" fontAlgn="auto">
              <a:lnSpc>
                <a:spcPct val="150000"/>
              </a:lnSpc>
            </a:pPr>
            <a:r>
              <a:rPr lang="en-US" altLang="zh-CN" sz="2000"/>
              <a:t>2.</a:t>
            </a:r>
            <a:r>
              <a:rPr lang="zh-CN" altLang="en-US" sz="2000" b="1"/>
              <a:t>显示</a:t>
            </a:r>
            <a:r>
              <a:rPr lang="en-US" altLang="zh-CN" sz="2000" b="1"/>
              <a:t>“</a:t>
            </a:r>
            <a:r>
              <a:rPr lang="zh-CN" altLang="en-US" sz="2000" b="1"/>
              <a:t>解绑</a:t>
            </a:r>
            <a:r>
              <a:rPr lang="en-US" altLang="zh-CN" sz="2000" b="1"/>
              <a:t>”</a:t>
            </a:r>
            <a:r>
              <a:rPr lang="zh-CN" altLang="en-US" sz="2000" b="1"/>
              <a:t>的是已经绑定成功</a:t>
            </a:r>
            <a:r>
              <a:rPr lang="zh-CN" altLang="en-US" sz="2000"/>
              <a:t>。</a:t>
            </a:r>
            <a:endParaRPr lang="zh-CN" altLang="en-US" sz="2000"/>
          </a:p>
          <a:p>
            <a:pPr indent="0" fontAlgn="auto">
              <a:lnSpc>
                <a:spcPct val="150000"/>
              </a:lnSpc>
            </a:pPr>
            <a:r>
              <a:rPr lang="zh-CN" altLang="en-US" sz="2000" b="1"/>
              <a:t>显示</a:t>
            </a:r>
            <a:r>
              <a:rPr lang="en-US" altLang="zh-CN" sz="2000" b="1"/>
              <a:t>“</a:t>
            </a:r>
            <a:r>
              <a:rPr lang="zh-CN" altLang="en-US" sz="2000" b="1"/>
              <a:t>绑定</a:t>
            </a:r>
            <a:r>
              <a:rPr lang="en-US" altLang="zh-CN" sz="2000" b="1"/>
              <a:t>”</a:t>
            </a:r>
            <a:r>
              <a:rPr lang="zh-CN" altLang="en-US" sz="2000" b="1"/>
              <a:t>的是未绑定</a:t>
            </a:r>
            <a:r>
              <a:rPr lang="zh-CN" altLang="en-US" sz="2000"/>
              <a:t>，选择绑定，提示绑定</a:t>
            </a:r>
            <a:r>
              <a:rPr lang="zh-CN" altLang="en-US" sz="2000"/>
              <a:t>成功。</a:t>
            </a:r>
            <a:endParaRPr lang="zh-CN" altLang="en-US" sz="2000"/>
          </a:p>
        </p:txBody>
      </p:sp>
      <p:pic>
        <p:nvPicPr>
          <p:cNvPr id="5" name="图片 4"/>
          <p:cNvPicPr>
            <a:picLocks noChangeAspect="1"/>
          </p:cNvPicPr>
          <p:nvPr>
            <p:custDataLst>
              <p:tags r:id="rId7"/>
            </p:custDataLst>
          </p:nvPr>
        </p:nvPicPr>
        <p:blipFill>
          <a:blip r:embed="rId8"/>
          <a:stretch>
            <a:fillRect/>
          </a:stretch>
        </p:blipFill>
        <p:spPr>
          <a:xfrm>
            <a:off x="408940" y="4330700"/>
            <a:ext cx="11669395" cy="2527935"/>
          </a:xfrm>
          <a:prstGeom prst="rect">
            <a:avLst/>
          </a:prstGeom>
        </p:spPr>
      </p:pic>
      <p:sp>
        <p:nvSpPr>
          <p:cNvPr id="8" name="右箭头 7"/>
          <p:cNvSpPr/>
          <p:nvPr>
            <p:custDataLst>
              <p:tags r:id="rId9"/>
            </p:custDataLst>
          </p:nvPr>
        </p:nvSpPr>
        <p:spPr>
          <a:xfrm rot="720000">
            <a:off x="3198495" y="4717415"/>
            <a:ext cx="8419465" cy="183515"/>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2" name="图片 11"/>
          <p:cNvPicPr>
            <a:picLocks noChangeAspect="1"/>
          </p:cNvPicPr>
          <p:nvPr/>
        </p:nvPicPr>
        <p:blipFill>
          <a:blip r:embed="rId10"/>
          <a:stretch>
            <a:fillRect/>
          </a:stretch>
        </p:blipFill>
        <p:spPr>
          <a:xfrm>
            <a:off x="6153785" y="73025"/>
            <a:ext cx="5924550" cy="4257675"/>
          </a:xfrm>
          <a:prstGeom prst="rect">
            <a:avLst/>
          </a:prstGeom>
        </p:spPr>
      </p:pic>
      <p:sp>
        <p:nvSpPr>
          <p:cNvPr id="6" name="右箭头 5"/>
          <p:cNvSpPr/>
          <p:nvPr>
            <p:custDataLst>
              <p:tags r:id="rId11"/>
            </p:custDataLst>
          </p:nvPr>
        </p:nvSpPr>
        <p:spPr>
          <a:xfrm rot="21420000">
            <a:off x="3305175" y="2008505"/>
            <a:ext cx="6165215" cy="384810"/>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1723390" cy="56832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（三）</a:t>
            </a:r>
            <a:r>
              <a:rPr lang="zh-CN" altLang="en-US" sz="2000" b="1">
                <a:solidFill>
                  <a:schemeClr val="tx2"/>
                </a:solidFill>
                <a:effectLst>
                  <a:outerShdw blurRad="38100" dist="25400" dir="5400000" algn="ctr" rotWithShape="0">
                    <a:srgbClr val="6E747A">
                      <a:alpha val="43000"/>
                    </a:srgbClr>
                  </a:outerShdw>
                </a:effectLst>
              </a:rPr>
              <a:t>申报</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128270" y="1548765"/>
            <a:ext cx="3656330" cy="3394710"/>
          </a:xfrm>
          <a:prstGeom prst="rect">
            <a:avLst/>
          </a:prstGeom>
          <a:noFill/>
        </p:spPr>
        <p:txBody>
          <a:bodyPr wrap="square" rtlCol="0">
            <a:noAutofit/>
          </a:bodyPr>
          <a:p>
            <a:pPr indent="0" fontAlgn="auto">
              <a:lnSpc>
                <a:spcPct val="150000"/>
              </a:lnSpc>
            </a:pPr>
            <a:r>
              <a:rPr lang="en-US" altLang="zh-CN" sz="2000"/>
              <a:t>1.</a:t>
            </a:r>
            <a:r>
              <a:rPr lang="zh-CN" altLang="en-US" sz="2000"/>
              <a:t>第一步，选择</a:t>
            </a:r>
            <a:r>
              <a:rPr lang="en-US" altLang="zh-CN" sz="2000"/>
              <a:t>“</a:t>
            </a:r>
            <a:r>
              <a:rPr lang="zh-CN" altLang="en-US" sz="2000"/>
              <a:t>公共就业</a:t>
            </a:r>
            <a:r>
              <a:rPr lang="en-US" altLang="zh-CN" sz="2000"/>
              <a:t>”</a:t>
            </a:r>
            <a:r>
              <a:rPr lang="zh-CN" altLang="en-US" sz="2000"/>
              <a:t>，</a:t>
            </a:r>
            <a:endParaRPr lang="zh-CN" altLang="en-US" sz="2000"/>
          </a:p>
          <a:p>
            <a:pPr indent="0" fontAlgn="auto">
              <a:lnSpc>
                <a:spcPct val="150000"/>
              </a:lnSpc>
            </a:pPr>
            <a:r>
              <a:rPr lang="zh-CN" altLang="en-US" sz="2000"/>
              <a:t> </a:t>
            </a:r>
            <a:r>
              <a:rPr lang="en-US" altLang="zh-CN" sz="2000"/>
              <a:t>  </a:t>
            </a:r>
            <a:r>
              <a:rPr lang="zh-CN" altLang="en-US" sz="2000"/>
              <a:t>位置如</a:t>
            </a:r>
            <a:r>
              <a:rPr lang="zh-CN" altLang="en-US" sz="2000"/>
              <a:t>图。</a:t>
            </a:r>
            <a:endParaRPr lang="zh-CN" altLang="en-US" sz="2000"/>
          </a:p>
          <a:p>
            <a:pPr indent="0" fontAlgn="auto">
              <a:lnSpc>
                <a:spcPct val="150000"/>
              </a:lnSpc>
            </a:pPr>
            <a:endParaRPr lang="zh-CN" altLang="en-US" sz="2000"/>
          </a:p>
          <a:p>
            <a:pPr indent="0" fontAlgn="auto">
              <a:lnSpc>
                <a:spcPct val="150000"/>
              </a:lnSpc>
            </a:pPr>
            <a:r>
              <a:rPr lang="en-US" altLang="zh-CN" sz="2000"/>
              <a:t>2.</a:t>
            </a:r>
            <a:r>
              <a:rPr lang="zh-CN" altLang="en-US" sz="2000"/>
              <a:t>跳转到公共就业页面，会看到</a:t>
            </a:r>
            <a:r>
              <a:rPr lang="en-US" altLang="zh-CN" sz="2000"/>
              <a:t>“</a:t>
            </a:r>
            <a:r>
              <a:rPr lang="zh-CN" altLang="en-US" sz="2000" b="1"/>
              <a:t>用人单位吸纳就业困难人员社保补贴</a:t>
            </a:r>
            <a:r>
              <a:rPr lang="en-US" altLang="zh-CN" sz="2000"/>
              <a:t>”</a:t>
            </a:r>
            <a:r>
              <a:rPr lang="zh-CN" altLang="en-US" sz="2000"/>
              <a:t>和</a:t>
            </a:r>
            <a:r>
              <a:rPr lang="en-US" altLang="zh-CN" sz="2000"/>
              <a:t>“</a:t>
            </a:r>
            <a:r>
              <a:rPr lang="zh-CN" altLang="en-US" sz="2000" b="1"/>
              <a:t>小微企业吸纳高校毕业生社保补贴申领</a:t>
            </a:r>
            <a:r>
              <a:rPr lang="en-US" altLang="zh-CN" sz="2000"/>
              <a:t>”</a:t>
            </a:r>
            <a:r>
              <a:rPr lang="zh-CN" altLang="en-US" sz="2000"/>
              <a:t>选项。</a:t>
            </a:r>
            <a:endParaRPr lang="zh-CN" altLang="en-US" sz="2000"/>
          </a:p>
        </p:txBody>
      </p:sp>
      <p:pic>
        <p:nvPicPr>
          <p:cNvPr id="6" name="图片 5"/>
          <p:cNvPicPr>
            <a:picLocks noChangeAspect="1"/>
          </p:cNvPicPr>
          <p:nvPr/>
        </p:nvPicPr>
        <p:blipFill>
          <a:blip r:embed="rId5"/>
          <a:stretch>
            <a:fillRect/>
          </a:stretch>
        </p:blipFill>
        <p:spPr>
          <a:xfrm>
            <a:off x="4208780" y="643890"/>
            <a:ext cx="7620000" cy="1866900"/>
          </a:xfrm>
          <a:prstGeom prst="rect">
            <a:avLst/>
          </a:prstGeom>
        </p:spPr>
      </p:pic>
      <p:pic>
        <p:nvPicPr>
          <p:cNvPr id="11" name="图片 10"/>
          <p:cNvPicPr>
            <a:picLocks noChangeAspect="1"/>
          </p:cNvPicPr>
          <p:nvPr/>
        </p:nvPicPr>
        <p:blipFill>
          <a:blip r:embed="rId6"/>
          <a:stretch>
            <a:fillRect/>
          </a:stretch>
        </p:blipFill>
        <p:spPr>
          <a:xfrm>
            <a:off x="3784600" y="2877820"/>
            <a:ext cx="8406765" cy="36385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2623820" y="1933575"/>
            <a:ext cx="3656330" cy="3394710"/>
          </a:xfrm>
          <a:prstGeom prst="rect">
            <a:avLst/>
          </a:prstGeom>
          <a:noFill/>
        </p:spPr>
        <p:txBody>
          <a:bodyPr wrap="square" rtlCol="0">
            <a:noAutofit/>
          </a:bodyPr>
          <a:p>
            <a:pPr indent="0" fontAlgn="auto">
              <a:lnSpc>
                <a:spcPct val="150000"/>
              </a:lnSpc>
            </a:pPr>
            <a:r>
              <a:rPr lang="zh-CN" altLang="en-US" sz="2000"/>
              <a:t>申报页面包含</a:t>
            </a:r>
            <a:r>
              <a:rPr lang="en-US" altLang="zh-CN" sz="2000"/>
              <a:t>6</a:t>
            </a:r>
            <a:r>
              <a:rPr lang="zh-CN" altLang="en-US" sz="2000"/>
              <a:t>个模块（</a:t>
            </a:r>
            <a:r>
              <a:rPr lang="en-US" altLang="zh-CN" sz="2000"/>
              <a:t>6</a:t>
            </a:r>
            <a:r>
              <a:rPr lang="zh-CN" altLang="en-US" sz="2000"/>
              <a:t>步）。</a:t>
            </a:r>
            <a:endParaRPr lang="zh-CN" altLang="en-US" sz="2000"/>
          </a:p>
          <a:p>
            <a:pPr indent="0" fontAlgn="auto">
              <a:lnSpc>
                <a:spcPct val="150000"/>
              </a:lnSpc>
            </a:pPr>
            <a:r>
              <a:rPr lang="en-US" sz="2000"/>
              <a:t>    1.</a:t>
            </a:r>
            <a:r>
              <a:rPr lang="zh-CN" altLang="en-US" sz="2000"/>
              <a:t>单位基本信息。</a:t>
            </a:r>
            <a:endParaRPr lang="zh-CN" altLang="en-US" sz="2000"/>
          </a:p>
          <a:p>
            <a:pPr indent="0" fontAlgn="auto">
              <a:lnSpc>
                <a:spcPct val="150000"/>
              </a:lnSpc>
            </a:pPr>
            <a:r>
              <a:rPr lang="en-US" sz="2000"/>
              <a:t>    2.</a:t>
            </a:r>
            <a:r>
              <a:rPr lang="zh-CN" altLang="en-US" sz="2000"/>
              <a:t>申请</a:t>
            </a:r>
            <a:r>
              <a:rPr lang="zh-CN" altLang="en-US" sz="2000"/>
              <a:t>信息。</a:t>
            </a:r>
            <a:endParaRPr lang="zh-CN" altLang="en-US" sz="2000"/>
          </a:p>
          <a:p>
            <a:pPr indent="0" fontAlgn="auto">
              <a:lnSpc>
                <a:spcPct val="150000"/>
              </a:lnSpc>
            </a:pPr>
            <a:r>
              <a:rPr lang="en-US" altLang="zh-CN" sz="2000"/>
              <a:t>    3.</a:t>
            </a:r>
            <a:r>
              <a:rPr lang="zh-CN" altLang="en-US" sz="2000"/>
              <a:t>花名册</a:t>
            </a:r>
            <a:r>
              <a:rPr lang="zh-CN" altLang="en-US" sz="2000"/>
              <a:t>信息</a:t>
            </a:r>
            <a:endParaRPr lang="zh-CN" altLang="en-US" sz="2000"/>
          </a:p>
          <a:p>
            <a:pPr indent="0" fontAlgn="auto">
              <a:lnSpc>
                <a:spcPct val="150000"/>
              </a:lnSpc>
            </a:pPr>
            <a:r>
              <a:rPr lang="en-US" sz="2000"/>
              <a:t>    4.</a:t>
            </a:r>
            <a:r>
              <a:rPr lang="zh-CN" altLang="en-US" sz="2000"/>
              <a:t>补贴申报</a:t>
            </a:r>
            <a:r>
              <a:rPr lang="zh-CN" altLang="en-US" sz="2000"/>
              <a:t>信息</a:t>
            </a:r>
            <a:endParaRPr lang="zh-CN" altLang="en-US" sz="2000"/>
          </a:p>
          <a:p>
            <a:pPr indent="0" fontAlgn="auto">
              <a:lnSpc>
                <a:spcPct val="150000"/>
              </a:lnSpc>
            </a:pPr>
            <a:r>
              <a:rPr lang="en-US" sz="2000"/>
              <a:t>    5.</a:t>
            </a:r>
            <a:r>
              <a:rPr lang="zh-CN" altLang="en-US" sz="2000"/>
              <a:t>材料信息</a:t>
            </a:r>
            <a:endParaRPr lang="zh-CN" altLang="en-US" sz="2000"/>
          </a:p>
          <a:p>
            <a:pPr indent="0" fontAlgn="auto">
              <a:lnSpc>
                <a:spcPct val="150000"/>
              </a:lnSpc>
            </a:pPr>
            <a:r>
              <a:rPr lang="en-US" sz="2000">
                <a:sym typeface="+mn-ea"/>
              </a:rPr>
              <a:t>    6.</a:t>
            </a:r>
            <a:r>
              <a:rPr lang="zh-CN" altLang="en-US" sz="2000">
                <a:sym typeface="+mn-ea"/>
              </a:rPr>
              <a:t>申报</a:t>
            </a:r>
            <a:endParaRPr lang="zh-CN" altLang="en-US" sz="2000">
              <a:sym typeface="+mn-ea"/>
            </a:endParaRPr>
          </a:p>
        </p:txBody>
      </p:sp>
      <p:grpSp>
        <p:nvGrpSpPr>
          <p:cNvPr id="12" name="组合 11"/>
          <p:cNvGrpSpPr/>
          <p:nvPr/>
        </p:nvGrpSpPr>
        <p:grpSpPr>
          <a:xfrm>
            <a:off x="6485890" y="2552700"/>
            <a:ext cx="2009775" cy="2209800"/>
            <a:chOff x="4852" y="3171"/>
            <a:chExt cx="3165" cy="3480"/>
          </a:xfrm>
        </p:grpSpPr>
        <p:pic>
          <p:nvPicPr>
            <p:cNvPr id="5" name="图片 4"/>
            <p:cNvPicPr>
              <a:picLocks noChangeAspect="1"/>
            </p:cNvPicPr>
            <p:nvPr>
              <p:custDataLst>
                <p:tags r:id="rId5"/>
              </p:custDataLst>
            </p:nvPr>
          </p:nvPicPr>
          <p:blipFill>
            <a:blip r:embed="rId6"/>
            <a:stretch>
              <a:fillRect/>
            </a:stretch>
          </p:blipFill>
          <p:spPr>
            <a:xfrm>
              <a:off x="4852" y="3171"/>
              <a:ext cx="3165" cy="660"/>
            </a:xfrm>
            <a:prstGeom prst="rect">
              <a:avLst/>
            </a:prstGeom>
          </p:spPr>
        </p:pic>
        <p:pic>
          <p:nvPicPr>
            <p:cNvPr id="6" name="图片 5"/>
            <p:cNvPicPr>
              <a:picLocks noChangeAspect="1"/>
            </p:cNvPicPr>
            <p:nvPr>
              <p:custDataLst>
                <p:tags r:id="rId7"/>
              </p:custDataLst>
            </p:nvPr>
          </p:nvPicPr>
          <p:blipFill>
            <a:blip r:embed="rId8"/>
            <a:stretch>
              <a:fillRect/>
            </a:stretch>
          </p:blipFill>
          <p:spPr>
            <a:xfrm>
              <a:off x="4852" y="3831"/>
              <a:ext cx="2325" cy="615"/>
            </a:xfrm>
            <a:prstGeom prst="rect">
              <a:avLst/>
            </a:prstGeom>
          </p:spPr>
        </p:pic>
        <p:pic>
          <p:nvPicPr>
            <p:cNvPr id="7" name="图片 6"/>
            <p:cNvPicPr>
              <a:picLocks noChangeAspect="1"/>
            </p:cNvPicPr>
            <p:nvPr>
              <p:custDataLst>
                <p:tags r:id="rId9"/>
              </p:custDataLst>
            </p:nvPr>
          </p:nvPicPr>
          <p:blipFill>
            <a:blip r:embed="rId10"/>
            <a:stretch>
              <a:fillRect/>
            </a:stretch>
          </p:blipFill>
          <p:spPr>
            <a:xfrm>
              <a:off x="4852" y="4551"/>
              <a:ext cx="2250" cy="660"/>
            </a:xfrm>
            <a:prstGeom prst="rect">
              <a:avLst/>
            </a:prstGeom>
          </p:spPr>
        </p:pic>
        <p:pic>
          <p:nvPicPr>
            <p:cNvPr id="8" name="图片 7"/>
            <p:cNvPicPr>
              <a:picLocks noChangeAspect="1"/>
            </p:cNvPicPr>
            <p:nvPr>
              <p:custDataLst>
                <p:tags r:id="rId11"/>
              </p:custDataLst>
            </p:nvPr>
          </p:nvPicPr>
          <p:blipFill>
            <a:blip r:embed="rId12"/>
            <a:stretch>
              <a:fillRect/>
            </a:stretch>
          </p:blipFill>
          <p:spPr>
            <a:xfrm>
              <a:off x="4852" y="5316"/>
              <a:ext cx="2535" cy="660"/>
            </a:xfrm>
            <a:prstGeom prst="rect">
              <a:avLst/>
            </a:prstGeom>
          </p:spPr>
        </p:pic>
        <p:pic>
          <p:nvPicPr>
            <p:cNvPr id="11" name="图片 10"/>
            <p:cNvPicPr>
              <a:picLocks noChangeAspect="1"/>
            </p:cNvPicPr>
            <p:nvPr>
              <p:custDataLst>
                <p:tags r:id="rId13"/>
              </p:custDataLst>
            </p:nvPr>
          </p:nvPicPr>
          <p:blipFill>
            <a:blip r:embed="rId14"/>
            <a:stretch>
              <a:fillRect/>
            </a:stretch>
          </p:blipFill>
          <p:spPr>
            <a:xfrm>
              <a:off x="4852" y="5931"/>
              <a:ext cx="2430" cy="720"/>
            </a:xfrm>
            <a:prstGeom prst="rect">
              <a:avLst/>
            </a:prstGeom>
          </p:spPr>
        </p:pic>
      </p:grpSp>
      <p:cxnSp>
        <p:nvCxnSpPr>
          <p:cNvPr id="13" name="直接箭头连接符 12"/>
          <p:cNvCxnSpPr/>
          <p:nvPr/>
        </p:nvCxnSpPr>
        <p:spPr>
          <a:xfrm flipV="1">
            <a:off x="5198110" y="2723515"/>
            <a:ext cx="1167765" cy="146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4" name="直接箭头连接符 13"/>
          <p:cNvCxnSpPr/>
          <p:nvPr>
            <p:custDataLst>
              <p:tags r:id="rId15"/>
            </p:custDataLst>
          </p:nvPr>
        </p:nvCxnSpPr>
        <p:spPr>
          <a:xfrm flipV="1">
            <a:off x="5198110" y="3159760"/>
            <a:ext cx="1167765" cy="146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5" name="直接箭头连接符 14"/>
          <p:cNvCxnSpPr/>
          <p:nvPr>
            <p:custDataLst>
              <p:tags r:id="rId16"/>
            </p:custDataLst>
          </p:nvPr>
        </p:nvCxnSpPr>
        <p:spPr>
          <a:xfrm flipV="1">
            <a:off x="5198110" y="3596005"/>
            <a:ext cx="1167765" cy="146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6" name="直接箭头连接符 15"/>
          <p:cNvCxnSpPr/>
          <p:nvPr>
            <p:custDataLst>
              <p:tags r:id="rId17"/>
            </p:custDataLst>
          </p:nvPr>
        </p:nvCxnSpPr>
        <p:spPr>
          <a:xfrm flipV="1">
            <a:off x="5198110" y="4098290"/>
            <a:ext cx="1167765" cy="146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7" name="直接箭头连接符 16"/>
          <p:cNvCxnSpPr/>
          <p:nvPr>
            <p:custDataLst>
              <p:tags r:id="rId18"/>
            </p:custDataLst>
          </p:nvPr>
        </p:nvCxnSpPr>
        <p:spPr>
          <a:xfrm flipV="1">
            <a:off x="5198110" y="4600575"/>
            <a:ext cx="1167765" cy="146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8" name="直接箭头连接符 17"/>
          <p:cNvCxnSpPr/>
          <p:nvPr>
            <p:custDataLst>
              <p:tags r:id="rId19"/>
            </p:custDataLst>
          </p:nvPr>
        </p:nvCxnSpPr>
        <p:spPr>
          <a:xfrm flipV="1">
            <a:off x="5198110" y="5036820"/>
            <a:ext cx="1167765" cy="146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pic>
        <p:nvPicPr>
          <p:cNvPr id="19" name="图片 18"/>
          <p:cNvPicPr>
            <a:picLocks noChangeAspect="1"/>
          </p:cNvPicPr>
          <p:nvPr>
            <p:custDataLst>
              <p:tags r:id="rId20"/>
            </p:custDataLst>
          </p:nvPr>
        </p:nvPicPr>
        <p:blipFill>
          <a:blip r:embed="rId21"/>
          <a:stretch>
            <a:fillRect/>
          </a:stretch>
        </p:blipFill>
        <p:spPr>
          <a:xfrm>
            <a:off x="6485890" y="4762500"/>
            <a:ext cx="647700" cy="4381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587375" y="1393825"/>
            <a:ext cx="7345045" cy="959485"/>
          </a:xfrm>
          <a:prstGeom prst="rect">
            <a:avLst/>
          </a:prstGeom>
          <a:noFill/>
        </p:spPr>
        <p:txBody>
          <a:bodyPr wrap="square" rtlCol="0">
            <a:noAutofit/>
          </a:bodyPr>
          <a:p>
            <a:pPr indent="0" fontAlgn="auto">
              <a:lnSpc>
                <a:spcPct val="150000"/>
              </a:lnSpc>
            </a:pPr>
            <a:r>
              <a:rPr lang="en-US" sz="2000"/>
              <a:t> </a:t>
            </a:r>
            <a:r>
              <a:rPr lang="en-US" sz="2000" b="1"/>
              <a:t>1. </a:t>
            </a:r>
            <a:r>
              <a:rPr lang="zh-CN" altLang="en-US" sz="2000" b="1"/>
              <a:t>单位基本信息。</a:t>
            </a:r>
            <a:endParaRPr lang="zh-CN" altLang="en-US" sz="2000"/>
          </a:p>
          <a:p>
            <a:pPr indent="0" fontAlgn="auto">
              <a:lnSpc>
                <a:spcPct val="150000"/>
              </a:lnSpc>
            </a:pPr>
            <a:r>
              <a:rPr lang="en-US" altLang="zh-CN" sz="2000" b="1"/>
              <a:t>*</a:t>
            </a:r>
            <a:r>
              <a:rPr lang="zh-CN" altLang="en-US" sz="2000" b="1"/>
              <a:t>办理区划选择沂源县，</a:t>
            </a:r>
            <a:r>
              <a:rPr lang="zh-CN" altLang="en-US" sz="2000" b="1">
                <a:solidFill>
                  <a:srgbClr val="FF0000"/>
                </a:solidFill>
                <a:highlight>
                  <a:srgbClr val="FFFF00"/>
                </a:highlight>
                <a:sym typeface="+mn-ea"/>
              </a:rPr>
              <a:t>不要选择</a:t>
            </a:r>
            <a:r>
              <a:rPr lang="zh-CN" altLang="en-US" sz="2000" b="1">
                <a:solidFill>
                  <a:srgbClr val="FF0000"/>
                </a:solidFill>
                <a:highlight>
                  <a:srgbClr val="FFFF00"/>
                </a:highlight>
              </a:rPr>
              <a:t>办理街道</a:t>
            </a:r>
            <a:r>
              <a:rPr lang="zh-CN" altLang="en-US" sz="2000" b="1"/>
              <a:t>。若选择街道，则该申请会提交到对应街道（镇），</a:t>
            </a:r>
            <a:r>
              <a:rPr lang="zh-CN" altLang="en-US" sz="2000" b="1"/>
              <a:t>县直会看不到。</a:t>
            </a:r>
            <a:endParaRPr lang="zh-CN" altLang="en-US" sz="2000" b="1"/>
          </a:p>
          <a:p>
            <a:pPr indent="0" fontAlgn="auto">
              <a:lnSpc>
                <a:spcPct val="150000"/>
              </a:lnSpc>
            </a:pPr>
            <a:endParaRPr lang="zh-CN" altLang="en-US" sz="2000"/>
          </a:p>
          <a:p>
            <a:pPr indent="0" fontAlgn="auto">
              <a:lnSpc>
                <a:spcPct val="150000"/>
              </a:lnSpc>
            </a:pPr>
            <a:endParaRPr lang="zh-CN" altLang="en-US" sz="2000"/>
          </a:p>
        </p:txBody>
      </p:sp>
      <p:pic>
        <p:nvPicPr>
          <p:cNvPr id="5" name="图片 4"/>
          <p:cNvPicPr>
            <a:picLocks noChangeAspect="1"/>
          </p:cNvPicPr>
          <p:nvPr>
            <p:custDataLst>
              <p:tags r:id="rId5"/>
            </p:custDataLst>
          </p:nvPr>
        </p:nvPicPr>
        <p:blipFill>
          <a:blip r:embed="rId6"/>
          <a:stretch>
            <a:fillRect/>
          </a:stretch>
        </p:blipFill>
        <p:spPr>
          <a:xfrm>
            <a:off x="267335" y="3103245"/>
            <a:ext cx="11657330" cy="28987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587375" y="1395095"/>
            <a:ext cx="11604625" cy="1539875"/>
          </a:xfrm>
          <a:prstGeom prst="rect">
            <a:avLst/>
          </a:prstGeom>
          <a:noFill/>
          <a:ln>
            <a:solidFill>
              <a:srgbClr val="FFFF00"/>
            </a:solidFill>
          </a:ln>
        </p:spPr>
        <p:txBody>
          <a:bodyPr wrap="square" rtlCol="0">
            <a:noAutofit/>
          </a:bodyPr>
          <a:p>
            <a:pPr indent="0" fontAlgn="auto">
              <a:lnSpc>
                <a:spcPct val="150000"/>
              </a:lnSpc>
            </a:pPr>
            <a:r>
              <a:rPr lang="en-US" sz="2000" b="1"/>
              <a:t> 2. </a:t>
            </a:r>
            <a:r>
              <a:rPr lang="zh-CN" altLang="en-US" sz="2000" b="1"/>
              <a:t>申请信息。</a:t>
            </a:r>
            <a:endParaRPr lang="zh-CN" altLang="en-US" sz="2000" b="1"/>
          </a:p>
          <a:p>
            <a:pPr indent="0" fontAlgn="auto">
              <a:lnSpc>
                <a:spcPct val="150000"/>
              </a:lnSpc>
            </a:pPr>
            <a:r>
              <a:rPr lang="en-US" altLang="zh-CN" sz="2000" b="1"/>
              <a:t>*</a:t>
            </a:r>
            <a:r>
              <a:rPr lang="zh-CN" altLang="en-US" sz="2000" b="1"/>
              <a:t>选择好申请开始和结束时间，填完各项基本信息，点</a:t>
            </a:r>
            <a:r>
              <a:rPr lang="en-US" altLang="zh-CN" sz="2000" b="1"/>
              <a:t>“</a:t>
            </a:r>
            <a:r>
              <a:rPr lang="zh-CN" altLang="en-US" sz="2000" b="1"/>
              <a:t>查询困难人员花名册</a:t>
            </a:r>
            <a:r>
              <a:rPr lang="en-US" altLang="zh-CN" sz="2000" b="1"/>
              <a:t>”</a:t>
            </a:r>
            <a:r>
              <a:rPr lang="zh-CN" altLang="en-US" sz="2000" b="1"/>
              <a:t>即可。此处注意事项后面会</a:t>
            </a:r>
            <a:r>
              <a:rPr lang="zh-CN" altLang="en-US" sz="2000" b="1"/>
              <a:t>说明。</a:t>
            </a:r>
            <a:endParaRPr lang="zh-CN" altLang="en-US" sz="2000" b="1"/>
          </a:p>
          <a:p>
            <a:pPr indent="0" fontAlgn="auto">
              <a:lnSpc>
                <a:spcPct val="150000"/>
              </a:lnSpc>
            </a:pPr>
            <a:endParaRPr lang="zh-CN" altLang="en-US" sz="2000" b="1"/>
          </a:p>
          <a:p>
            <a:pPr indent="0" fontAlgn="auto">
              <a:lnSpc>
                <a:spcPct val="150000"/>
              </a:lnSpc>
            </a:pPr>
            <a:endParaRPr lang="zh-CN" altLang="en-US" sz="2000"/>
          </a:p>
        </p:txBody>
      </p:sp>
      <p:pic>
        <p:nvPicPr>
          <p:cNvPr id="4" name="图片 3"/>
          <p:cNvPicPr>
            <a:picLocks noChangeAspect="1"/>
          </p:cNvPicPr>
          <p:nvPr>
            <p:custDataLst>
              <p:tags r:id="rId5"/>
            </p:custDataLst>
          </p:nvPr>
        </p:nvPicPr>
        <p:blipFill>
          <a:blip r:embed="rId6"/>
          <a:stretch>
            <a:fillRect/>
          </a:stretch>
        </p:blipFill>
        <p:spPr>
          <a:xfrm>
            <a:off x="487680" y="3429000"/>
            <a:ext cx="11282045" cy="301244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commondata" val="eyJoZGlkIjoiNTc1NDg1ZWFlZDBjZTNiNDJlYjRkNDBlYzA0YjI3NDUifQ=="/>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4115</Words>
  <Application>WPS 演示</Application>
  <PresentationFormat>宽屏</PresentationFormat>
  <Paragraphs>255</Paragraphs>
  <Slides>30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30</vt:i4>
      </vt:variant>
    </vt:vector>
  </HeadingPairs>
  <TitlesOfParts>
    <vt:vector size="38" baseType="lpstr">
      <vt:lpstr>Arial</vt:lpstr>
      <vt:lpstr>宋体</vt:lpstr>
      <vt:lpstr>Wingdings</vt:lpstr>
      <vt:lpstr>华文新魏</vt:lpstr>
      <vt:lpstr>微软雅黑</vt:lpstr>
      <vt:lpstr>Arial Unicode MS</vt:lpstr>
      <vt:lpstr>Calibri</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办公账号</cp:lastModifiedBy>
  <cp:revision>159</cp:revision>
  <dcterms:created xsi:type="dcterms:W3CDTF">2023-11-07T00:40:00Z</dcterms:created>
  <dcterms:modified xsi:type="dcterms:W3CDTF">2026-01-05T06:17:21Z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BC4068E665854CD283C7FD8F7D77B37E_12</vt:lpwstr>
  </property>
  <property fmtid="{D5CDD505-2E9C-101B-9397-08002B2CF9AE}" pid="3" name="KSOProductBuildVer">
    <vt:lpwstr>2052-12.1.0.24034</vt:lpwstr>
  </property>
</Properties>
</file>