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3"/>
  </p:sldMasterIdLst>
  <p:notesMasterIdLst>
    <p:notesMasterId r:id="rId5"/>
  </p:notesMasterIdLst>
  <p:handoutMasterIdLst>
    <p:handoutMasterId r:id="rId55"/>
  </p:handoutMasterIdLst>
  <p:sldIdLst>
    <p:sldId id="293" r:id="rId4"/>
    <p:sldId id="264" r:id="rId6"/>
    <p:sldId id="309" r:id="rId7"/>
    <p:sldId id="353" r:id="rId8"/>
    <p:sldId id="376" r:id="rId9"/>
    <p:sldId id="515" r:id="rId10"/>
    <p:sldId id="517" r:id="rId11"/>
    <p:sldId id="516" r:id="rId12"/>
    <p:sldId id="356" r:id="rId13"/>
    <p:sldId id="357" r:id="rId14"/>
    <p:sldId id="457" r:id="rId15"/>
    <p:sldId id="439" r:id="rId16"/>
    <p:sldId id="473" r:id="rId17"/>
    <p:sldId id="274" r:id="rId18"/>
    <p:sldId id="468" r:id="rId19"/>
    <p:sldId id="519" r:id="rId20"/>
    <p:sldId id="359" r:id="rId21"/>
    <p:sldId id="260" r:id="rId22"/>
    <p:sldId id="472" r:id="rId23"/>
    <p:sldId id="474" r:id="rId24"/>
    <p:sldId id="475" r:id="rId25"/>
    <p:sldId id="520" r:id="rId26"/>
    <p:sldId id="476" r:id="rId27"/>
    <p:sldId id="477" r:id="rId28"/>
    <p:sldId id="478" r:id="rId29"/>
    <p:sldId id="479" r:id="rId30"/>
    <p:sldId id="521" r:id="rId31"/>
    <p:sldId id="481" r:id="rId32"/>
    <p:sldId id="510" r:id="rId33"/>
    <p:sldId id="522" r:id="rId34"/>
    <p:sldId id="523" r:id="rId35"/>
    <p:sldId id="524" r:id="rId36"/>
    <p:sldId id="525" r:id="rId37"/>
    <p:sldId id="526" r:id="rId38"/>
    <p:sldId id="527" r:id="rId39"/>
    <p:sldId id="528" r:id="rId40"/>
    <p:sldId id="529" r:id="rId41"/>
    <p:sldId id="530" r:id="rId42"/>
    <p:sldId id="531" r:id="rId43"/>
    <p:sldId id="532" r:id="rId44"/>
    <p:sldId id="533" r:id="rId45"/>
    <p:sldId id="534" r:id="rId46"/>
    <p:sldId id="491" r:id="rId47"/>
    <p:sldId id="536" r:id="rId48"/>
    <p:sldId id="537" r:id="rId49"/>
    <p:sldId id="538" r:id="rId50"/>
    <p:sldId id="539" r:id="rId51"/>
    <p:sldId id="541" r:id="rId52"/>
    <p:sldId id="352" r:id="rId53"/>
    <p:sldId id="542" r:id="rId54"/>
  </p:sldIdLst>
  <p:sldSz cx="12192000" cy="6858000"/>
  <p:notesSz cx="6858000" cy="9144000"/>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521415D9-36F7-43E2-AB2F-B90AF26B5E84}">
      <p14:sectionLst xmlns:p14="http://schemas.microsoft.com/office/powerpoint/2010/main">
        <p14:section name="默认节" id="{9E20B9F6-24D8-4A4A-B5C2-242689C28BB8}">
          <p14:sldIdLst>
            <p14:sldId id="293"/>
            <p14:sldId id="264"/>
            <p14:sldId id="309"/>
            <p14:sldId id="353"/>
            <p14:sldId id="376"/>
            <p14:sldId id="515"/>
            <p14:sldId id="517"/>
            <p14:sldId id="516"/>
            <p14:sldId id="356"/>
            <p14:sldId id="357"/>
            <p14:sldId id="457"/>
            <p14:sldId id="439"/>
            <p14:sldId id="473"/>
            <p14:sldId id="274"/>
            <p14:sldId id="468"/>
            <p14:sldId id="519"/>
            <p14:sldId id="359"/>
            <p14:sldId id="260"/>
            <p14:sldId id="472"/>
            <p14:sldId id="474"/>
            <p14:sldId id="475"/>
            <p14:sldId id="520"/>
            <p14:sldId id="476"/>
            <p14:sldId id="477"/>
            <p14:sldId id="478"/>
            <p14:sldId id="479"/>
            <p14:sldId id="521"/>
            <p14:sldId id="481"/>
            <p14:sldId id="510"/>
            <p14:sldId id="522"/>
            <p14:sldId id="523"/>
            <p14:sldId id="524"/>
            <p14:sldId id="525"/>
            <p14:sldId id="526"/>
            <p14:sldId id="527"/>
            <p14:sldId id="528"/>
            <p14:sldId id="529"/>
            <p14:sldId id="530"/>
            <p14:sldId id="531"/>
            <p14:sldId id="532"/>
            <p14:sldId id="533"/>
            <p14:sldId id="534"/>
            <p14:sldId id="491"/>
          </p14:sldIdLst>
        </p14:section>
        <p14:section name="无标题节" id="{23722DBB-1178-4AC3-9779-1FA936F98CCF}">
          <p14:sldIdLst>
            <p14:sldId id="536"/>
            <p14:sldId id="538"/>
            <p14:sldId id="539"/>
            <p14:sldId id="541"/>
            <p14:sldId id="352"/>
            <p14:sldId id="542"/>
            <p14:sldId id="53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DA2"/>
    <a:srgbClr val="3992DB"/>
    <a:srgbClr val="FFCC00"/>
    <a:srgbClr val="FFFFCC"/>
    <a:srgbClr val="FDFDFD"/>
    <a:srgbClr val="FFFFFF"/>
    <a:srgbClr val="C00000"/>
    <a:srgbClr val="F79600"/>
    <a:srgbClr val="0F1836"/>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21" autoAdjust="0"/>
    <p:restoredTop sz="94660" autoAdjust="0"/>
  </p:normalViewPr>
  <p:slideViewPr>
    <p:cSldViewPr>
      <p:cViewPr varScale="1">
        <p:scale>
          <a:sx n="69" d="100"/>
          <a:sy n="69" d="100"/>
        </p:scale>
        <p:origin x="293" y="77"/>
      </p:cViewPr>
      <p:guideLst>
        <p:guide orient="horz" pos="2130"/>
        <p:guide pos="385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6" d="100"/>
          <a:sy n="86" d="100"/>
        </p:scale>
        <p:origin x="-3810" y="-90"/>
      </p:cViewPr>
      <p:guideLst>
        <p:guide orient="horz" pos="2839"/>
        <p:guide pos="2166"/>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8" Type="http://schemas.openxmlformats.org/officeDocument/2006/relationships/tableStyles" Target="tableStyles.xml"/><Relationship Id="rId57" Type="http://schemas.openxmlformats.org/officeDocument/2006/relationships/viewProps" Target="viewProps.xml"/><Relationship Id="rId56" Type="http://schemas.openxmlformats.org/officeDocument/2006/relationships/presProps" Target="presProps.xml"/><Relationship Id="rId55" Type="http://schemas.openxmlformats.org/officeDocument/2006/relationships/handoutMaster" Target="handoutMasters/handoutMaster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notesMaster" Target="notesMasters/notesMaster1.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F0AD6BE1-7B89-43EC-A336-AE9B78645ABA}" type="doc">
      <dgm:prSet loTypeId="urn:microsoft.com/office/officeart/2009/3/layout/HorizontalOrganizationChart" loCatId="hierarchy" qsTypeId="urn:microsoft.com/office/officeart/2005/8/quickstyle/simple1" qsCatId="simple" csTypeId="urn:microsoft.com/office/officeart/2005/8/colors/accent1_5" csCatId="accent1" phldr="1"/>
      <dgm:spPr/>
      <dgm:t>
        <a:bodyPr/>
        <a:lstStyle/>
        <a:p>
          <a:endParaRPr lang="zh-CN" altLang="en-US"/>
        </a:p>
      </dgm:t>
    </dgm:pt>
    <dgm:pt modelId="{A7219E84-DA65-41BD-8AED-460E7ACCFADD}">
      <dgm:prSet phldrT="[文本]" custT="1"/>
      <dgm:spPr>
        <a:solidFill>
          <a:srgbClr val="0000FF">
            <a:alpha val="80000"/>
          </a:srgbClr>
        </a:solidFill>
      </dgm:spPr>
      <dgm:t>
        <a:bodyPr/>
        <a:lstStyle/>
        <a:p>
          <a:r>
            <a:rPr lang="zh-CN" sz="2800" b="1" dirty="0" smtClean="0">
              <a:solidFill>
                <a:schemeClr val="bg1"/>
              </a:solidFill>
              <a:latin typeface="微软雅黑" panose="020B0503020204020204" pitchFamily="34" charset="-122"/>
              <a:ea typeface="微软雅黑" panose="020B0503020204020204" pitchFamily="34" charset="-122"/>
            </a:rPr>
            <a:t>教育部门</a:t>
          </a:r>
          <a:endParaRPr lang="zh-CN" altLang="en-US" sz="2800" b="1" dirty="0">
            <a:solidFill>
              <a:schemeClr val="bg1"/>
            </a:solidFill>
            <a:latin typeface="微软雅黑" panose="020B0503020204020204" pitchFamily="34" charset="-122"/>
            <a:ea typeface="微软雅黑" panose="020B0503020204020204" pitchFamily="34" charset="-122"/>
          </a:endParaRPr>
        </a:p>
      </dgm:t>
    </dgm:pt>
    <dgm:pt modelId="{FD3D2622-8BD6-4A76-8864-DF2E88777EB2}" cxnId="{7047C5DA-9123-430F-B59F-68273021C15B}" type="parTrans">
      <dgm:prSet/>
      <dgm:spPr/>
      <dgm:t>
        <a:bodyPr/>
        <a:lstStyle/>
        <a:p>
          <a:endParaRPr lang="zh-CN" altLang="en-US"/>
        </a:p>
      </dgm:t>
    </dgm:pt>
    <dgm:pt modelId="{8E34955C-C714-4288-9324-0A311069492B}" cxnId="{7047C5DA-9123-430F-B59F-68273021C15B}" type="sibTrans">
      <dgm:prSet/>
      <dgm:spPr/>
      <dgm:t>
        <a:bodyPr/>
        <a:lstStyle/>
        <a:p>
          <a:endParaRPr lang="zh-CN" altLang="en-US"/>
        </a:p>
      </dgm:t>
    </dgm:pt>
    <dgm:pt modelId="{14A8C69C-3E01-4CFF-8F9A-A6A7236525E4}" type="asst">
      <dgm:prSet phldrT="[文本]" custT="1"/>
      <dgm:spPr/>
      <dgm:t>
        <a:bodyPr/>
        <a:lstStyle/>
        <a:p>
          <a:r>
            <a:rPr lang="zh-CN" altLang="en-US" sz="2800" b="1" dirty="0" smtClean="0">
              <a:solidFill>
                <a:schemeClr val="bg1"/>
              </a:solidFill>
              <a:latin typeface="微软雅黑" panose="020B0503020204020204" pitchFamily="34" charset="-122"/>
              <a:ea typeface="微软雅黑" panose="020B0503020204020204" pitchFamily="34" charset="-122"/>
            </a:rPr>
            <a:t>人力资源社会保障部门</a:t>
          </a:r>
          <a:endParaRPr lang="zh-CN" altLang="en-US" sz="2800" b="1" dirty="0">
            <a:solidFill>
              <a:schemeClr val="bg1"/>
            </a:solidFill>
            <a:latin typeface="微软雅黑" panose="020B0503020204020204" pitchFamily="34" charset="-122"/>
            <a:ea typeface="微软雅黑" panose="020B0503020204020204" pitchFamily="34" charset="-122"/>
          </a:endParaRPr>
        </a:p>
      </dgm:t>
    </dgm:pt>
    <dgm:pt modelId="{3B44DF85-4EEB-49AB-B4EC-0F8884DDA858}" cxnId="{EC35842E-D893-4736-BFDE-A7A83E6E9A4A}" type="parTrans">
      <dgm:prSet/>
      <dgm:spPr/>
      <dgm:t>
        <a:bodyPr/>
        <a:lstStyle/>
        <a:p>
          <a:endParaRPr lang="zh-CN" altLang="en-US"/>
        </a:p>
      </dgm:t>
    </dgm:pt>
    <dgm:pt modelId="{6E3E92EA-A6B3-4191-8656-4AA87A454184}" cxnId="{EC35842E-D893-4736-BFDE-A7A83E6E9A4A}" type="sibTrans">
      <dgm:prSet/>
      <dgm:spPr/>
      <dgm:t>
        <a:bodyPr/>
        <a:lstStyle/>
        <a:p>
          <a:endParaRPr lang="zh-CN" altLang="en-US"/>
        </a:p>
      </dgm:t>
    </dgm:pt>
    <dgm:pt modelId="{9AB9F983-957B-440F-9601-2F55DB81BDE3}">
      <dgm:prSet phldrT="[文本]" custT="1"/>
      <dgm:spPr/>
      <dgm:t>
        <a:bodyPr/>
        <a:lstStyle/>
        <a:p>
          <a:r>
            <a:rPr lang="zh-CN" sz="2000" b="1" dirty="0" smtClean="0">
              <a:solidFill>
                <a:schemeClr val="bg1"/>
              </a:solidFill>
              <a:latin typeface="微软雅黑" panose="020B0503020204020204" pitchFamily="34" charset="-122"/>
              <a:ea typeface="微软雅黑" panose="020B0503020204020204" pitchFamily="34" charset="-122"/>
            </a:rPr>
            <a:t>济南</a:t>
          </a:r>
          <a:endParaRPr lang="zh-CN" altLang="en-US" sz="2000" b="1" dirty="0">
            <a:solidFill>
              <a:schemeClr val="bg1"/>
            </a:solidFill>
            <a:latin typeface="微软雅黑" panose="020B0503020204020204" pitchFamily="34" charset="-122"/>
            <a:ea typeface="微软雅黑" panose="020B0503020204020204" pitchFamily="34" charset="-122"/>
          </a:endParaRPr>
        </a:p>
      </dgm:t>
    </dgm:pt>
    <dgm:pt modelId="{7886C967-E921-42CE-95C8-75AF3060AB76}" cxnId="{1550E5C1-90BE-4088-AFEE-4A3F30897503}" type="parTrans">
      <dgm:prSet/>
      <dgm:spPr/>
      <dgm:t>
        <a:bodyPr/>
        <a:lstStyle/>
        <a:p>
          <a:endParaRPr lang="zh-CN" altLang="en-US"/>
        </a:p>
      </dgm:t>
    </dgm:pt>
    <dgm:pt modelId="{C41226F8-7407-46C1-BCAF-FDA85538B06D}" cxnId="{1550E5C1-90BE-4088-AFEE-4A3F30897503}" type="sibTrans">
      <dgm:prSet/>
      <dgm:spPr/>
      <dgm:t>
        <a:bodyPr/>
        <a:lstStyle/>
        <a:p>
          <a:endParaRPr lang="zh-CN" altLang="en-US"/>
        </a:p>
      </dgm:t>
    </dgm:pt>
    <dgm:pt modelId="{496E107E-578D-4539-8749-58E02F6604D8}">
      <dgm:prSet phldrT="[文本]" custT="1"/>
      <dgm:spPr/>
      <dgm:t>
        <a:bodyPr/>
        <a:lstStyle/>
        <a:p>
          <a:r>
            <a:rPr lang="zh-CN" sz="2000" b="1" dirty="0" smtClean="0">
              <a:solidFill>
                <a:schemeClr val="bg1"/>
              </a:solidFill>
              <a:latin typeface="微软雅黑" panose="020B0503020204020204" pitchFamily="34" charset="-122"/>
              <a:ea typeface="微软雅黑" panose="020B0503020204020204" pitchFamily="34" charset="-122"/>
            </a:rPr>
            <a:t>淄博</a:t>
          </a:r>
          <a:endParaRPr lang="zh-CN" altLang="en-US" sz="2000" b="1" dirty="0">
            <a:solidFill>
              <a:schemeClr val="bg1"/>
            </a:solidFill>
            <a:latin typeface="微软雅黑" panose="020B0503020204020204" pitchFamily="34" charset="-122"/>
            <a:ea typeface="微软雅黑" panose="020B0503020204020204" pitchFamily="34" charset="-122"/>
          </a:endParaRPr>
        </a:p>
      </dgm:t>
    </dgm:pt>
    <dgm:pt modelId="{64235E89-0D98-42D1-A9CB-B5D37BE6928C}" cxnId="{C79F0A53-B83F-4EE6-B6FB-C80B721EE5E5}" type="parTrans">
      <dgm:prSet/>
      <dgm:spPr/>
      <dgm:t>
        <a:bodyPr/>
        <a:lstStyle/>
        <a:p>
          <a:endParaRPr lang="zh-CN" altLang="en-US"/>
        </a:p>
      </dgm:t>
    </dgm:pt>
    <dgm:pt modelId="{9339CEC5-55FD-4AB2-BFAF-01ABCDFC21C5}" cxnId="{C79F0A53-B83F-4EE6-B6FB-C80B721EE5E5}" type="sibTrans">
      <dgm:prSet/>
      <dgm:spPr/>
      <dgm:t>
        <a:bodyPr/>
        <a:lstStyle/>
        <a:p>
          <a:endParaRPr lang="zh-CN" altLang="en-US"/>
        </a:p>
      </dgm:t>
    </dgm:pt>
    <dgm:pt modelId="{B6F855DD-BF63-4267-BBDE-80BD8392AEBB}">
      <dgm:prSet phldrT="[文本]" custT="1"/>
      <dgm:spPr/>
      <dgm:t>
        <a:bodyPr/>
        <a:lstStyle/>
        <a:p>
          <a:r>
            <a:rPr lang="zh-CN" sz="2000" b="1" dirty="0" smtClean="0">
              <a:solidFill>
                <a:schemeClr val="bg1"/>
              </a:solidFill>
              <a:latin typeface="微软雅黑" panose="020B0503020204020204" pitchFamily="34" charset="-122"/>
              <a:ea typeface="微软雅黑" panose="020B0503020204020204" pitchFamily="34" charset="-122"/>
            </a:rPr>
            <a:t>烟台</a:t>
          </a:r>
          <a:endParaRPr lang="zh-CN" altLang="en-US" sz="2000" b="1" dirty="0">
            <a:solidFill>
              <a:schemeClr val="bg1"/>
            </a:solidFill>
            <a:latin typeface="微软雅黑" panose="020B0503020204020204" pitchFamily="34" charset="-122"/>
            <a:ea typeface="微软雅黑" panose="020B0503020204020204" pitchFamily="34" charset="-122"/>
          </a:endParaRPr>
        </a:p>
      </dgm:t>
    </dgm:pt>
    <dgm:pt modelId="{55F413D1-19BD-4FBF-A956-BA727C2742F3}" cxnId="{518456C3-70C8-4FCF-A5C9-0E5C704ACCEE}" type="parTrans">
      <dgm:prSet/>
      <dgm:spPr/>
      <dgm:t>
        <a:bodyPr/>
        <a:lstStyle/>
        <a:p>
          <a:endParaRPr lang="zh-CN" altLang="en-US"/>
        </a:p>
      </dgm:t>
    </dgm:pt>
    <dgm:pt modelId="{5523D277-F3A2-4EAC-947D-D09A49114853}" cxnId="{518456C3-70C8-4FCF-A5C9-0E5C704ACCEE}" type="sibTrans">
      <dgm:prSet/>
      <dgm:spPr/>
      <dgm:t>
        <a:bodyPr/>
        <a:lstStyle/>
        <a:p>
          <a:endParaRPr lang="zh-CN" altLang="en-US"/>
        </a:p>
      </dgm:t>
    </dgm:pt>
    <dgm:pt modelId="{A6C359CC-6AC4-467D-8F32-AA53DC176FFD}" type="asst">
      <dgm:prSet phldrT="[文本]" custT="1"/>
      <dgm:spPr/>
      <dgm:t>
        <a:bodyPr/>
        <a:lstStyle/>
        <a:p>
          <a:r>
            <a:rPr lang="zh-CN" altLang="en-US" sz="2800" b="1" dirty="0" smtClean="0">
              <a:solidFill>
                <a:schemeClr val="bg1"/>
              </a:solidFill>
              <a:latin typeface="微软雅黑" panose="020B0503020204020204" pitchFamily="34" charset="-122"/>
              <a:ea typeface="微软雅黑" panose="020B0503020204020204" pitchFamily="34" charset="-122"/>
            </a:rPr>
            <a:t>市场监管部门</a:t>
          </a:r>
          <a:endParaRPr lang="zh-CN" altLang="en-US" sz="2800" b="1" dirty="0">
            <a:solidFill>
              <a:schemeClr val="bg1"/>
            </a:solidFill>
            <a:latin typeface="微软雅黑" panose="020B0503020204020204" pitchFamily="34" charset="-122"/>
            <a:ea typeface="微软雅黑" panose="020B0503020204020204" pitchFamily="34" charset="-122"/>
          </a:endParaRPr>
        </a:p>
      </dgm:t>
    </dgm:pt>
    <dgm:pt modelId="{4CCB7F40-3ED3-47B9-B83E-94663798F691}" cxnId="{8D551BFF-C5D0-4F34-AD17-C45A589F7844}" type="parTrans">
      <dgm:prSet/>
      <dgm:spPr/>
      <dgm:t>
        <a:bodyPr/>
        <a:lstStyle/>
        <a:p>
          <a:endParaRPr lang="zh-CN" altLang="en-US"/>
        </a:p>
      </dgm:t>
    </dgm:pt>
    <dgm:pt modelId="{BC95A80C-36B7-47D5-A666-D601874A55B6}" cxnId="{8D551BFF-C5D0-4F34-AD17-C45A589F7844}" type="sibTrans">
      <dgm:prSet/>
      <dgm:spPr/>
      <dgm:t>
        <a:bodyPr/>
        <a:lstStyle/>
        <a:p>
          <a:endParaRPr lang="zh-CN" altLang="en-US"/>
        </a:p>
      </dgm:t>
    </dgm:pt>
    <dgm:pt modelId="{00D006FE-A574-4687-BCB8-A6277C3CCADF}">
      <dgm:prSet phldrT="[文本]" custT="1"/>
      <dgm:spPr/>
      <dgm:t>
        <a:bodyPr/>
        <a:lstStyle/>
        <a:p>
          <a:r>
            <a:rPr lang="zh-CN" altLang="en-US" sz="2000" b="1" dirty="0" smtClean="0">
              <a:solidFill>
                <a:schemeClr val="bg1"/>
              </a:solidFill>
              <a:latin typeface="微软雅黑" panose="020B0503020204020204" pitchFamily="34" charset="-122"/>
              <a:ea typeface="微软雅黑" panose="020B0503020204020204" pitchFamily="34" charset="-122"/>
            </a:rPr>
            <a:t>泰安</a:t>
          </a:r>
          <a:endParaRPr lang="zh-CN" altLang="en-US" sz="2000" b="1" dirty="0">
            <a:solidFill>
              <a:schemeClr val="bg1"/>
            </a:solidFill>
            <a:latin typeface="微软雅黑" panose="020B0503020204020204" pitchFamily="34" charset="-122"/>
            <a:ea typeface="微软雅黑" panose="020B0503020204020204" pitchFamily="34" charset="-122"/>
          </a:endParaRPr>
        </a:p>
      </dgm:t>
    </dgm:pt>
    <dgm:pt modelId="{4F60E205-4D6C-4BC4-BEA9-946EFAC3AE1A}" cxnId="{44A896AD-49A3-4182-9BB4-70E80FA2DE85}" type="parTrans">
      <dgm:prSet/>
      <dgm:spPr/>
      <dgm:t>
        <a:bodyPr/>
        <a:lstStyle/>
        <a:p>
          <a:endParaRPr lang="zh-CN" altLang="en-US"/>
        </a:p>
      </dgm:t>
    </dgm:pt>
    <dgm:pt modelId="{B4A6541B-1186-4703-9496-18ED246BE62A}" cxnId="{44A896AD-49A3-4182-9BB4-70E80FA2DE85}" type="sibTrans">
      <dgm:prSet/>
      <dgm:spPr/>
      <dgm:t>
        <a:bodyPr/>
        <a:lstStyle/>
        <a:p>
          <a:endParaRPr lang="zh-CN" altLang="en-US"/>
        </a:p>
      </dgm:t>
    </dgm:pt>
    <dgm:pt modelId="{76A8AE38-63EE-4866-9DEC-34A4435B2AE0}">
      <dgm:prSet phldrT="[文本]" custT="1"/>
      <dgm:spPr/>
      <dgm:t>
        <a:bodyPr/>
        <a:lstStyle/>
        <a:p>
          <a:r>
            <a:rPr lang="zh-CN" altLang="en-US" sz="2000" b="1" dirty="0" smtClean="0">
              <a:solidFill>
                <a:schemeClr val="bg1"/>
              </a:solidFill>
              <a:latin typeface="微软雅黑" panose="020B0503020204020204" pitchFamily="34" charset="-122"/>
              <a:ea typeface="微软雅黑" panose="020B0503020204020204" pitchFamily="34" charset="-122"/>
            </a:rPr>
            <a:t>威海</a:t>
          </a:r>
          <a:endParaRPr lang="zh-CN" altLang="en-US" sz="2000" b="1" dirty="0">
            <a:solidFill>
              <a:schemeClr val="bg1"/>
            </a:solidFill>
            <a:latin typeface="微软雅黑" panose="020B0503020204020204" pitchFamily="34" charset="-122"/>
            <a:ea typeface="微软雅黑" panose="020B0503020204020204" pitchFamily="34" charset="-122"/>
          </a:endParaRPr>
        </a:p>
      </dgm:t>
    </dgm:pt>
    <dgm:pt modelId="{AD4C1A68-649B-4232-95FB-E88E0CD325A8}" cxnId="{2F7BFD31-3121-4384-8D2F-4D6527FF2A64}" type="parTrans">
      <dgm:prSet/>
      <dgm:spPr/>
      <dgm:t>
        <a:bodyPr/>
        <a:lstStyle/>
        <a:p>
          <a:endParaRPr lang="zh-CN" altLang="en-US"/>
        </a:p>
      </dgm:t>
    </dgm:pt>
    <dgm:pt modelId="{EE8797A8-2CC4-4670-9D63-3AC8762A1641}" cxnId="{2F7BFD31-3121-4384-8D2F-4D6527FF2A64}" type="sibTrans">
      <dgm:prSet/>
      <dgm:spPr/>
      <dgm:t>
        <a:bodyPr/>
        <a:lstStyle/>
        <a:p>
          <a:endParaRPr lang="zh-CN" altLang="en-US"/>
        </a:p>
      </dgm:t>
    </dgm:pt>
    <dgm:pt modelId="{9D1097D9-59BE-4D7D-B59F-606F3EB5BFA8}" type="pres">
      <dgm:prSet presAssocID="{F0AD6BE1-7B89-43EC-A336-AE9B78645ABA}" presName="hierChild1" presStyleCnt="0">
        <dgm:presLayoutVars>
          <dgm:orgChart val="1"/>
          <dgm:chPref val="1"/>
          <dgm:dir/>
          <dgm:animOne val="branch"/>
          <dgm:animLvl val="lvl"/>
          <dgm:resizeHandles/>
        </dgm:presLayoutVars>
      </dgm:prSet>
      <dgm:spPr/>
      <dgm:t>
        <a:bodyPr/>
        <a:lstStyle/>
        <a:p>
          <a:endParaRPr lang="zh-CN" altLang="en-US"/>
        </a:p>
      </dgm:t>
    </dgm:pt>
    <dgm:pt modelId="{67570D77-E4C3-4EE2-A903-D5998ACF5C94}" type="pres">
      <dgm:prSet presAssocID="{A7219E84-DA65-41BD-8AED-460E7ACCFADD}" presName="hierRoot1" presStyleCnt="0">
        <dgm:presLayoutVars>
          <dgm:hierBranch val="init"/>
        </dgm:presLayoutVars>
      </dgm:prSet>
      <dgm:spPr/>
    </dgm:pt>
    <dgm:pt modelId="{B771F0B0-2B3C-4CAA-A530-1F1C758CD8FD}" type="pres">
      <dgm:prSet presAssocID="{A7219E84-DA65-41BD-8AED-460E7ACCFADD}" presName="rootComposite1" presStyleCnt="0"/>
      <dgm:spPr/>
    </dgm:pt>
    <dgm:pt modelId="{84E45579-7304-4B1D-9F95-5EA6451B172F}" type="pres">
      <dgm:prSet presAssocID="{A7219E84-DA65-41BD-8AED-460E7ACCFADD}" presName="rootText1" presStyleLbl="node0" presStyleIdx="0" presStyleCnt="1" custScaleX="88482" custScaleY="144976" custLinFactNeighborX="-50918" custLinFactNeighborY="-10777">
        <dgm:presLayoutVars>
          <dgm:chPref val="3"/>
        </dgm:presLayoutVars>
      </dgm:prSet>
      <dgm:spPr/>
      <dgm:t>
        <a:bodyPr/>
        <a:lstStyle/>
        <a:p>
          <a:endParaRPr lang="zh-CN" altLang="en-US"/>
        </a:p>
      </dgm:t>
    </dgm:pt>
    <dgm:pt modelId="{F5932FCB-1973-40D5-BA70-99B750B9FB52}" type="pres">
      <dgm:prSet presAssocID="{A7219E84-DA65-41BD-8AED-460E7ACCFADD}" presName="rootConnector1" presStyleLbl="node1" presStyleIdx="0" presStyleCnt="0"/>
      <dgm:spPr/>
      <dgm:t>
        <a:bodyPr/>
        <a:lstStyle/>
        <a:p>
          <a:endParaRPr lang="zh-CN" altLang="en-US"/>
        </a:p>
      </dgm:t>
    </dgm:pt>
    <dgm:pt modelId="{3668543A-94C5-435E-9E83-D601141CBED2}" type="pres">
      <dgm:prSet presAssocID="{A7219E84-DA65-41BD-8AED-460E7ACCFADD}" presName="hierChild2" presStyleCnt="0"/>
      <dgm:spPr/>
    </dgm:pt>
    <dgm:pt modelId="{C181DEA0-C55F-44D0-AABC-866C434AF627}" type="pres">
      <dgm:prSet presAssocID="{7886C967-E921-42CE-95C8-75AF3060AB76}" presName="Name64" presStyleLbl="parChTrans1D2" presStyleIdx="0" presStyleCnt="7"/>
      <dgm:spPr/>
      <dgm:t>
        <a:bodyPr/>
        <a:lstStyle/>
        <a:p>
          <a:endParaRPr lang="zh-CN" altLang="en-US"/>
        </a:p>
      </dgm:t>
    </dgm:pt>
    <dgm:pt modelId="{261E2E70-AC20-4908-A6B3-EA22447F9AD9}" type="pres">
      <dgm:prSet presAssocID="{9AB9F983-957B-440F-9601-2F55DB81BDE3}" presName="hierRoot2" presStyleCnt="0">
        <dgm:presLayoutVars>
          <dgm:hierBranch val="init"/>
        </dgm:presLayoutVars>
      </dgm:prSet>
      <dgm:spPr/>
    </dgm:pt>
    <dgm:pt modelId="{97298146-9B9A-483D-9D0F-9A533233F2A1}" type="pres">
      <dgm:prSet presAssocID="{9AB9F983-957B-440F-9601-2F55DB81BDE3}" presName="rootComposite" presStyleCnt="0"/>
      <dgm:spPr/>
    </dgm:pt>
    <dgm:pt modelId="{4081B6E3-D36C-46AD-9C05-94EAC9D052B0}" type="pres">
      <dgm:prSet presAssocID="{9AB9F983-957B-440F-9601-2F55DB81BDE3}" presName="rootText" presStyleLbl="node2" presStyleIdx="0" presStyleCnt="5">
        <dgm:presLayoutVars>
          <dgm:chPref val="3"/>
        </dgm:presLayoutVars>
      </dgm:prSet>
      <dgm:spPr/>
      <dgm:t>
        <a:bodyPr/>
        <a:lstStyle/>
        <a:p>
          <a:endParaRPr lang="zh-CN" altLang="en-US"/>
        </a:p>
      </dgm:t>
    </dgm:pt>
    <dgm:pt modelId="{F695D601-8F3F-4E00-989C-36FCE5421554}" type="pres">
      <dgm:prSet presAssocID="{9AB9F983-957B-440F-9601-2F55DB81BDE3}" presName="rootConnector" presStyleLbl="node2" presStyleIdx="0" presStyleCnt="5"/>
      <dgm:spPr/>
      <dgm:t>
        <a:bodyPr/>
        <a:lstStyle/>
        <a:p>
          <a:endParaRPr lang="zh-CN" altLang="en-US"/>
        </a:p>
      </dgm:t>
    </dgm:pt>
    <dgm:pt modelId="{7C12D9D2-8319-42CA-ADC8-682063BBA046}" type="pres">
      <dgm:prSet presAssocID="{9AB9F983-957B-440F-9601-2F55DB81BDE3}" presName="hierChild4" presStyleCnt="0"/>
      <dgm:spPr/>
    </dgm:pt>
    <dgm:pt modelId="{EC7880B4-5FDF-469B-AADE-9BF1DA7CD23B}" type="pres">
      <dgm:prSet presAssocID="{9AB9F983-957B-440F-9601-2F55DB81BDE3}" presName="hierChild5" presStyleCnt="0"/>
      <dgm:spPr/>
    </dgm:pt>
    <dgm:pt modelId="{F43A85EA-5C68-4106-A598-07BFF85D22B1}" type="pres">
      <dgm:prSet presAssocID="{64235E89-0D98-42D1-A9CB-B5D37BE6928C}" presName="Name64" presStyleLbl="parChTrans1D2" presStyleIdx="1" presStyleCnt="7"/>
      <dgm:spPr/>
      <dgm:t>
        <a:bodyPr/>
        <a:lstStyle/>
        <a:p>
          <a:endParaRPr lang="zh-CN" altLang="en-US"/>
        </a:p>
      </dgm:t>
    </dgm:pt>
    <dgm:pt modelId="{7350E02D-9F29-4FBF-9AB6-1957A078B594}" type="pres">
      <dgm:prSet presAssocID="{496E107E-578D-4539-8749-58E02F6604D8}" presName="hierRoot2" presStyleCnt="0">
        <dgm:presLayoutVars>
          <dgm:hierBranch val="init"/>
        </dgm:presLayoutVars>
      </dgm:prSet>
      <dgm:spPr/>
    </dgm:pt>
    <dgm:pt modelId="{09C780AC-BA57-4C43-9A18-A70635CF9AB1}" type="pres">
      <dgm:prSet presAssocID="{496E107E-578D-4539-8749-58E02F6604D8}" presName="rootComposite" presStyleCnt="0"/>
      <dgm:spPr/>
    </dgm:pt>
    <dgm:pt modelId="{F2974DAC-2375-4D8C-9176-8941E7DCA188}" type="pres">
      <dgm:prSet presAssocID="{496E107E-578D-4539-8749-58E02F6604D8}" presName="rootText" presStyleLbl="node2" presStyleIdx="1" presStyleCnt="5">
        <dgm:presLayoutVars>
          <dgm:chPref val="3"/>
        </dgm:presLayoutVars>
      </dgm:prSet>
      <dgm:spPr/>
      <dgm:t>
        <a:bodyPr/>
        <a:lstStyle/>
        <a:p>
          <a:endParaRPr lang="zh-CN" altLang="en-US"/>
        </a:p>
      </dgm:t>
    </dgm:pt>
    <dgm:pt modelId="{231CF538-42E7-4B23-ADE3-9C9539A08E92}" type="pres">
      <dgm:prSet presAssocID="{496E107E-578D-4539-8749-58E02F6604D8}" presName="rootConnector" presStyleLbl="node2" presStyleIdx="1" presStyleCnt="5"/>
      <dgm:spPr/>
      <dgm:t>
        <a:bodyPr/>
        <a:lstStyle/>
        <a:p>
          <a:endParaRPr lang="zh-CN" altLang="en-US"/>
        </a:p>
      </dgm:t>
    </dgm:pt>
    <dgm:pt modelId="{1F3857AF-2EAD-4DDE-AA4A-EC0B0361E15E}" type="pres">
      <dgm:prSet presAssocID="{496E107E-578D-4539-8749-58E02F6604D8}" presName="hierChild4" presStyleCnt="0"/>
      <dgm:spPr/>
    </dgm:pt>
    <dgm:pt modelId="{C259DE62-11F2-4F33-8B38-AABB33CBA9D2}" type="pres">
      <dgm:prSet presAssocID="{496E107E-578D-4539-8749-58E02F6604D8}" presName="hierChild5" presStyleCnt="0"/>
      <dgm:spPr/>
    </dgm:pt>
    <dgm:pt modelId="{791BFA90-5BD7-47C8-95FB-E3357B9FA94A}" type="pres">
      <dgm:prSet presAssocID="{55F413D1-19BD-4FBF-A956-BA727C2742F3}" presName="Name64" presStyleLbl="parChTrans1D2" presStyleIdx="2" presStyleCnt="7"/>
      <dgm:spPr/>
      <dgm:t>
        <a:bodyPr/>
        <a:lstStyle/>
        <a:p>
          <a:endParaRPr lang="zh-CN" altLang="en-US"/>
        </a:p>
      </dgm:t>
    </dgm:pt>
    <dgm:pt modelId="{4300CE66-9A27-4238-8C5F-ED8420664D21}" type="pres">
      <dgm:prSet presAssocID="{B6F855DD-BF63-4267-BBDE-80BD8392AEBB}" presName="hierRoot2" presStyleCnt="0">
        <dgm:presLayoutVars>
          <dgm:hierBranch val="init"/>
        </dgm:presLayoutVars>
      </dgm:prSet>
      <dgm:spPr/>
    </dgm:pt>
    <dgm:pt modelId="{E22B95DA-785D-4BA9-A934-745B4FB7FDF3}" type="pres">
      <dgm:prSet presAssocID="{B6F855DD-BF63-4267-BBDE-80BD8392AEBB}" presName="rootComposite" presStyleCnt="0"/>
      <dgm:spPr/>
    </dgm:pt>
    <dgm:pt modelId="{C6CD1C34-B279-48A9-8076-D84A3E71F552}" type="pres">
      <dgm:prSet presAssocID="{B6F855DD-BF63-4267-BBDE-80BD8392AEBB}" presName="rootText" presStyleLbl="node2" presStyleIdx="2" presStyleCnt="5">
        <dgm:presLayoutVars>
          <dgm:chPref val="3"/>
        </dgm:presLayoutVars>
      </dgm:prSet>
      <dgm:spPr/>
      <dgm:t>
        <a:bodyPr/>
        <a:lstStyle/>
        <a:p>
          <a:endParaRPr lang="zh-CN" altLang="en-US"/>
        </a:p>
      </dgm:t>
    </dgm:pt>
    <dgm:pt modelId="{E176112A-1A0C-4601-84D1-3BC040A1A7D7}" type="pres">
      <dgm:prSet presAssocID="{B6F855DD-BF63-4267-BBDE-80BD8392AEBB}" presName="rootConnector" presStyleLbl="node2" presStyleIdx="2" presStyleCnt="5"/>
      <dgm:spPr/>
      <dgm:t>
        <a:bodyPr/>
        <a:lstStyle/>
        <a:p>
          <a:endParaRPr lang="zh-CN" altLang="en-US"/>
        </a:p>
      </dgm:t>
    </dgm:pt>
    <dgm:pt modelId="{F9A32208-82EE-41EB-8981-8EE15501E935}" type="pres">
      <dgm:prSet presAssocID="{B6F855DD-BF63-4267-BBDE-80BD8392AEBB}" presName="hierChild4" presStyleCnt="0"/>
      <dgm:spPr/>
    </dgm:pt>
    <dgm:pt modelId="{8F4D9359-FEED-4090-8652-764D8D735965}" type="pres">
      <dgm:prSet presAssocID="{B6F855DD-BF63-4267-BBDE-80BD8392AEBB}" presName="hierChild5" presStyleCnt="0"/>
      <dgm:spPr/>
    </dgm:pt>
    <dgm:pt modelId="{EB8FB86C-43B2-446F-94A7-F6DAC94BF98A}" type="pres">
      <dgm:prSet presAssocID="{4F60E205-4D6C-4BC4-BEA9-946EFAC3AE1A}" presName="Name64" presStyleLbl="parChTrans1D2" presStyleIdx="3" presStyleCnt="7"/>
      <dgm:spPr/>
      <dgm:t>
        <a:bodyPr/>
        <a:lstStyle/>
        <a:p>
          <a:endParaRPr lang="zh-CN" altLang="en-US"/>
        </a:p>
      </dgm:t>
    </dgm:pt>
    <dgm:pt modelId="{72A14A5C-B1E0-4930-92F3-9CB30CA6C748}" type="pres">
      <dgm:prSet presAssocID="{00D006FE-A574-4687-BCB8-A6277C3CCADF}" presName="hierRoot2" presStyleCnt="0">
        <dgm:presLayoutVars>
          <dgm:hierBranch val="init"/>
        </dgm:presLayoutVars>
      </dgm:prSet>
      <dgm:spPr/>
    </dgm:pt>
    <dgm:pt modelId="{1405DDD2-6898-44F9-AA5C-8E48CC12E3F3}" type="pres">
      <dgm:prSet presAssocID="{00D006FE-A574-4687-BCB8-A6277C3CCADF}" presName="rootComposite" presStyleCnt="0"/>
      <dgm:spPr/>
    </dgm:pt>
    <dgm:pt modelId="{917C978D-E81E-48A5-BC39-BC7B4917E309}" type="pres">
      <dgm:prSet presAssocID="{00D006FE-A574-4687-BCB8-A6277C3CCADF}" presName="rootText" presStyleLbl="node2" presStyleIdx="3" presStyleCnt="5">
        <dgm:presLayoutVars>
          <dgm:chPref val="3"/>
        </dgm:presLayoutVars>
      </dgm:prSet>
      <dgm:spPr/>
      <dgm:t>
        <a:bodyPr/>
        <a:lstStyle/>
        <a:p>
          <a:endParaRPr lang="zh-CN" altLang="en-US"/>
        </a:p>
      </dgm:t>
    </dgm:pt>
    <dgm:pt modelId="{33355587-EFC4-4701-A909-480700E937DA}" type="pres">
      <dgm:prSet presAssocID="{00D006FE-A574-4687-BCB8-A6277C3CCADF}" presName="rootConnector" presStyleLbl="node2" presStyleIdx="3" presStyleCnt="5"/>
      <dgm:spPr/>
      <dgm:t>
        <a:bodyPr/>
        <a:lstStyle/>
        <a:p>
          <a:endParaRPr lang="zh-CN" altLang="en-US"/>
        </a:p>
      </dgm:t>
    </dgm:pt>
    <dgm:pt modelId="{82F3D059-CDF4-482B-B2A2-FA5056A65B77}" type="pres">
      <dgm:prSet presAssocID="{00D006FE-A574-4687-BCB8-A6277C3CCADF}" presName="hierChild4" presStyleCnt="0"/>
      <dgm:spPr/>
    </dgm:pt>
    <dgm:pt modelId="{4FC072C6-B272-4776-B29C-A1DAD278530A}" type="pres">
      <dgm:prSet presAssocID="{00D006FE-A574-4687-BCB8-A6277C3CCADF}" presName="hierChild5" presStyleCnt="0"/>
      <dgm:spPr/>
    </dgm:pt>
    <dgm:pt modelId="{2EACD7FD-B23D-47C9-933B-1E3DA070CBD9}" type="pres">
      <dgm:prSet presAssocID="{AD4C1A68-649B-4232-95FB-E88E0CD325A8}" presName="Name64" presStyleLbl="parChTrans1D2" presStyleIdx="4" presStyleCnt="7"/>
      <dgm:spPr/>
      <dgm:t>
        <a:bodyPr/>
        <a:lstStyle/>
        <a:p>
          <a:endParaRPr lang="zh-CN" altLang="en-US"/>
        </a:p>
      </dgm:t>
    </dgm:pt>
    <dgm:pt modelId="{D2A164D9-5CBF-4B49-92D9-EE9AF4F750EE}" type="pres">
      <dgm:prSet presAssocID="{76A8AE38-63EE-4866-9DEC-34A4435B2AE0}" presName="hierRoot2" presStyleCnt="0">
        <dgm:presLayoutVars>
          <dgm:hierBranch val="init"/>
        </dgm:presLayoutVars>
      </dgm:prSet>
      <dgm:spPr/>
    </dgm:pt>
    <dgm:pt modelId="{41970B9E-96F8-48FA-A7C2-ED3161F06F03}" type="pres">
      <dgm:prSet presAssocID="{76A8AE38-63EE-4866-9DEC-34A4435B2AE0}" presName="rootComposite" presStyleCnt="0"/>
      <dgm:spPr/>
    </dgm:pt>
    <dgm:pt modelId="{45F89043-ED2C-482A-8FFE-132CEA55526A}" type="pres">
      <dgm:prSet presAssocID="{76A8AE38-63EE-4866-9DEC-34A4435B2AE0}" presName="rootText" presStyleLbl="node2" presStyleIdx="4" presStyleCnt="5">
        <dgm:presLayoutVars>
          <dgm:chPref val="3"/>
        </dgm:presLayoutVars>
      </dgm:prSet>
      <dgm:spPr/>
      <dgm:t>
        <a:bodyPr/>
        <a:lstStyle/>
        <a:p>
          <a:endParaRPr lang="zh-CN" altLang="en-US"/>
        </a:p>
      </dgm:t>
    </dgm:pt>
    <dgm:pt modelId="{B7AC972F-5380-464A-9646-0A8AC3A77B0E}" type="pres">
      <dgm:prSet presAssocID="{76A8AE38-63EE-4866-9DEC-34A4435B2AE0}" presName="rootConnector" presStyleLbl="node2" presStyleIdx="4" presStyleCnt="5"/>
      <dgm:spPr/>
      <dgm:t>
        <a:bodyPr/>
        <a:lstStyle/>
        <a:p>
          <a:endParaRPr lang="zh-CN" altLang="en-US"/>
        </a:p>
      </dgm:t>
    </dgm:pt>
    <dgm:pt modelId="{82AEF719-CE94-4B8C-9E5F-68A9551D83AE}" type="pres">
      <dgm:prSet presAssocID="{76A8AE38-63EE-4866-9DEC-34A4435B2AE0}" presName="hierChild4" presStyleCnt="0"/>
      <dgm:spPr/>
    </dgm:pt>
    <dgm:pt modelId="{7471D677-64FC-4FDF-A2F6-0872B1B58D96}" type="pres">
      <dgm:prSet presAssocID="{76A8AE38-63EE-4866-9DEC-34A4435B2AE0}" presName="hierChild5" presStyleCnt="0"/>
      <dgm:spPr/>
    </dgm:pt>
    <dgm:pt modelId="{664E86DE-E554-4A39-A6CA-6C1BBBCBA275}" type="pres">
      <dgm:prSet presAssocID="{A7219E84-DA65-41BD-8AED-460E7ACCFADD}" presName="hierChild3" presStyleCnt="0"/>
      <dgm:spPr/>
    </dgm:pt>
    <dgm:pt modelId="{05A56C2B-D630-471A-B885-9A77F65711BC}" type="pres">
      <dgm:prSet presAssocID="{3B44DF85-4EEB-49AB-B4EC-0F8884DDA858}" presName="Name115" presStyleLbl="parChTrans1D2" presStyleIdx="5" presStyleCnt="7"/>
      <dgm:spPr/>
      <dgm:t>
        <a:bodyPr/>
        <a:lstStyle/>
        <a:p>
          <a:endParaRPr lang="zh-CN" altLang="en-US"/>
        </a:p>
      </dgm:t>
    </dgm:pt>
    <dgm:pt modelId="{A6CEE120-443F-46B9-AF42-284E73BC71E4}" type="pres">
      <dgm:prSet presAssocID="{14A8C69C-3E01-4CFF-8F9A-A6A7236525E4}" presName="hierRoot3" presStyleCnt="0">
        <dgm:presLayoutVars>
          <dgm:hierBranch val="init"/>
        </dgm:presLayoutVars>
      </dgm:prSet>
      <dgm:spPr/>
    </dgm:pt>
    <dgm:pt modelId="{204CD9F4-9E4B-407A-8106-1B3D7348F71E}" type="pres">
      <dgm:prSet presAssocID="{14A8C69C-3E01-4CFF-8F9A-A6A7236525E4}" presName="rootComposite3" presStyleCnt="0"/>
      <dgm:spPr/>
    </dgm:pt>
    <dgm:pt modelId="{6E28DF7A-FA39-4C7D-AC7E-C40C43C1A708}" type="pres">
      <dgm:prSet presAssocID="{14A8C69C-3E01-4CFF-8F9A-A6A7236525E4}" presName="rootText3" presStyleLbl="asst1" presStyleIdx="0" presStyleCnt="2" custScaleX="176733" custScaleY="102967" custLinFactNeighborX="-37474" custLinFactNeighborY="-18077">
        <dgm:presLayoutVars>
          <dgm:chPref val="3"/>
        </dgm:presLayoutVars>
      </dgm:prSet>
      <dgm:spPr/>
      <dgm:t>
        <a:bodyPr/>
        <a:lstStyle/>
        <a:p>
          <a:endParaRPr lang="zh-CN" altLang="en-US"/>
        </a:p>
      </dgm:t>
    </dgm:pt>
    <dgm:pt modelId="{F568127B-1118-49EB-AD05-9CECA27E0E4A}" type="pres">
      <dgm:prSet presAssocID="{14A8C69C-3E01-4CFF-8F9A-A6A7236525E4}" presName="rootConnector3" presStyleLbl="asst1" presStyleIdx="0" presStyleCnt="2"/>
      <dgm:spPr/>
      <dgm:t>
        <a:bodyPr/>
        <a:lstStyle/>
        <a:p>
          <a:endParaRPr lang="zh-CN" altLang="en-US"/>
        </a:p>
      </dgm:t>
    </dgm:pt>
    <dgm:pt modelId="{6DA66E22-8BB5-4D7B-A560-F90004A3A8C1}" type="pres">
      <dgm:prSet presAssocID="{14A8C69C-3E01-4CFF-8F9A-A6A7236525E4}" presName="hierChild6" presStyleCnt="0"/>
      <dgm:spPr/>
    </dgm:pt>
    <dgm:pt modelId="{84206462-1665-44F2-B80B-4CFEC0BB0922}" type="pres">
      <dgm:prSet presAssocID="{14A8C69C-3E01-4CFF-8F9A-A6A7236525E4}" presName="hierChild7" presStyleCnt="0"/>
      <dgm:spPr/>
    </dgm:pt>
    <dgm:pt modelId="{6C6E2EA8-BE0A-4523-8EC6-662F245620E5}" type="pres">
      <dgm:prSet presAssocID="{4CCB7F40-3ED3-47B9-B83E-94663798F691}" presName="Name115" presStyleLbl="parChTrans1D2" presStyleIdx="6" presStyleCnt="7"/>
      <dgm:spPr/>
      <dgm:t>
        <a:bodyPr/>
        <a:lstStyle/>
        <a:p>
          <a:endParaRPr lang="zh-CN" altLang="en-US"/>
        </a:p>
      </dgm:t>
    </dgm:pt>
    <dgm:pt modelId="{A1797A3A-83FA-461A-B414-FDF767E68EB8}" type="pres">
      <dgm:prSet presAssocID="{A6C359CC-6AC4-467D-8F32-AA53DC176FFD}" presName="hierRoot3" presStyleCnt="0">
        <dgm:presLayoutVars>
          <dgm:hierBranch val="init"/>
        </dgm:presLayoutVars>
      </dgm:prSet>
      <dgm:spPr/>
    </dgm:pt>
    <dgm:pt modelId="{50C5DB48-D247-4191-A7DD-F61C37DBD67B}" type="pres">
      <dgm:prSet presAssocID="{A6C359CC-6AC4-467D-8F32-AA53DC176FFD}" presName="rootComposite3" presStyleCnt="0"/>
      <dgm:spPr/>
    </dgm:pt>
    <dgm:pt modelId="{82E9704D-F532-49D7-9F49-9F0876590212}" type="pres">
      <dgm:prSet presAssocID="{A6C359CC-6AC4-467D-8F32-AA53DC176FFD}" presName="rootText3" presStyleLbl="asst1" presStyleIdx="1" presStyleCnt="2" custScaleX="155134" custScaleY="105143" custLinFactNeighborX="-34916" custLinFactNeighborY="-281">
        <dgm:presLayoutVars>
          <dgm:chPref val="3"/>
        </dgm:presLayoutVars>
      </dgm:prSet>
      <dgm:spPr/>
      <dgm:t>
        <a:bodyPr/>
        <a:lstStyle/>
        <a:p>
          <a:endParaRPr lang="zh-CN" altLang="en-US"/>
        </a:p>
      </dgm:t>
    </dgm:pt>
    <dgm:pt modelId="{DA4404FC-8AC5-4844-BE2D-CDAEECD04481}" type="pres">
      <dgm:prSet presAssocID="{A6C359CC-6AC4-467D-8F32-AA53DC176FFD}" presName="rootConnector3" presStyleLbl="asst1" presStyleIdx="1" presStyleCnt="2"/>
      <dgm:spPr/>
      <dgm:t>
        <a:bodyPr/>
        <a:lstStyle/>
        <a:p>
          <a:endParaRPr lang="zh-CN" altLang="en-US"/>
        </a:p>
      </dgm:t>
    </dgm:pt>
    <dgm:pt modelId="{D33311C5-0BA4-413B-B39A-4A4F674AE69C}" type="pres">
      <dgm:prSet presAssocID="{A6C359CC-6AC4-467D-8F32-AA53DC176FFD}" presName="hierChild6" presStyleCnt="0"/>
      <dgm:spPr/>
    </dgm:pt>
    <dgm:pt modelId="{71995036-9C51-4D4D-8BEB-E2C0292E347B}" type="pres">
      <dgm:prSet presAssocID="{A6C359CC-6AC4-467D-8F32-AA53DC176FFD}" presName="hierChild7" presStyleCnt="0"/>
      <dgm:spPr/>
    </dgm:pt>
  </dgm:ptLst>
  <dgm:cxnLst>
    <dgm:cxn modelId="{518456C3-70C8-4FCF-A5C9-0E5C704ACCEE}" srcId="{A7219E84-DA65-41BD-8AED-460E7ACCFADD}" destId="{B6F855DD-BF63-4267-BBDE-80BD8392AEBB}" srcOrd="4" destOrd="0" parTransId="{55F413D1-19BD-4FBF-A956-BA727C2742F3}" sibTransId="{5523D277-F3A2-4EAC-947D-D09A49114853}"/>
    <dgm:cxn modelId="{EC35842E-D893-4736-BFDE-A7A83E6E9A4A}" srcId="{A7219E84-DA65-41BD-8AED-460E7ACCFADD}" destId="{14A8C69C-3E01-4CFF-8F9A-A6A7236525E4}" srcOrd="0" destOrd="0" parTransId="{3B44DF85-4EEB-49AB-B4EC-0F8884DDA858}" sibTransId="{6E3E92EA-A6B3-4191-8656-4AA87A454184}"/>
    <dgm:cxn modelId="{44A896AD-49A3-4182-9BB4-70E80FA2DE85}" srcId="{A7219E84-DA65-41BD-8AED-460E7ACCFADD}" destId="{00D006FE-A574-4687-BCB8-A6277C3CCADF}" srcOrd="5" destOrd="0" parTransId="{4F60E205-4D6C-4BC4-BEA9-946EFAC3AE1A}" sibTransId="{B4A6541B-1186-4703-9496-18ED246BE62A}"/>
    <dgm:cxn modelId="{DAC337E2-EE81-4FD3-A7CF-82E1D375C636}" type="presOf" srcId="{496E107E-578D-4539-8749-58E02F6604D8}" destId="{F2974DAC-2375-4D8C-9176-8941E7DCA188}" srcOrd="0" destOrd="0" presId="urn:microsoft.com/office/officeart/2009/3/layout/HorizontalOrganizationChart"/>
    <dgm:cxn modelId="{3407CC1C-EDD3-465A-A8BE-92B9B0F0CBF4}" type="presOf" srcId="{76A8AE38-63EE-4866-9DEC-34A4435B2AE0}" destId="{B7AC972F-5380-464A-9646-0A8AC3A77B0E}" srcOrd="1" destOrd="0" presId="urn:microsoft.com/office/officeart/2009/3/layout/HorizontalOrganizationChart"/>
    <dgm:cxn modelId="{97B0AE1B-81B5-4E89-B3C0-ED762E47FE5A}" type="presOf" srcId="{7886C967-E921-42CE-95C8-75AF3060AB76}" destId="{C181DEA0-C55F-44D0-AABC-866C434AF627}" srcOrd="0" destOrd="0" presId="urn:microsoft.com/office/officeart/2009/3/layout/HorizontalOrganizationChart"/>
    <dgm:cxn modelId="{670744BC-906C-4FD6-A1E9-4160A3F8B481}" type="presOf" srcId="{14A8C69C-3E01-4CFF-8F9A-A6A7236525E4}" destId="{F568127B-1118-49EB-AD05-9CECA27E0E4A}" srcOrd="1" destOrd="0" presId="urn:microsoft.com/office/officeart/2009/3/layout/HorizontalOrganizationChart"/>
    <dgm:cxn modelId="{1550E5C1-90BE-4088-AFEE-4A3F30897503}" srcId="{A7219E84-DA65-41BD-8AED-460E7ACCFADD}" destId="{9AB9F983-957B-440F-9601-2F55DB81BDE3}" srcOrd="2" destOrd="0" parTransId="{7886C967-E921-42CE-95C8-75AF3060AB76}" sibTransId="{C41226F8-7407-46C1-BCAF-FDA85538B06D}"/>
    <dgm:cxn modelId="{B642BA21-289E-4DE0-A43F-E3BDCEFDE2FB}" type="presOf" srcId="{55F413D1-19BD-4FBF-A956-BA727C2742F3}" destId="{791BFA90-5BD7-47C8-95FB-E3357B9FA94A}" srcOrd="0" destOrd="0" presId="urn:microsoft.com/office/officeart/2009/3/layout/HorizontalOrganizationChart"/>
    <dgm:cxn modelId="{8D551BFF-C5D0-4F34-AD17-C45A589F7844}" srcId="{A7219E84-DA65-41BD-8AED-460E7ACCFADD}" destId="{A6C359CC-6AC4-467D-8F32-AA53DC176FFD}" srcOrd="1" destOrd="0" parTransId="{4CCB7F40-3ED3-47B9-B83E-94663798F691}" sibTransId="{BC95A80C-36B7-47D5-A666-D601874A55B6}"/>
    <dgm:cxn modelId="{308FCAC9-EB6B-495E-8D65-8AF27382E23A}" type="presOf" srcId="{A6C359CC-6AC4-467D-8F32-AA53DC176FFD}" destId="{82E9704D-F532-49D7-9F49-9F0876590212}" srcOrd="0" destOrd="0" presId="urn:microsoft.com/office/officeart/2009/3/layout/HorizontalOrganizationChart"/>
    <dgm:cxn modelId="{984955DC-0160-44AF-80C5-7D71AC684969}" type="presOf" srcId="{9AB9F983-957B-440F-9601-2F55DB81BDE3}" destId="{4081B6E3-D36C-46AD-9C05-94EAC9D052B0}" srcOrd="0" destOrd="0" presId="urn:microsoft.com/office/officeart/2009/3/layout/HorizontalOrganizationChart"/>
    <dgm:cxn modelId="{6645013A-68FD-4814-A134-99033262DDE1}" type="presOf" srcId="{B6F855DD-BF63-4267-BBDE-80BD8392AEBB}" destId="{E176112A-1A0C-4601-84D1-3BC040A1A7D7}" srcOrd="1" destOrd="0" presId="urn:microsoft.com/office/officeart/2009/3/layout/HorizontalOrganizationChart"/>
    <dgm:cxn modelId="{3F1CAF1A-5EB7-479E-A6E3-B2DB92AE5BA4}" type="presOf" srcId="{A7219E84-DA65-41BD-8AED-460E7ACCFADD}" destId="{84E45579-7304-4B1D-9F95-5EA6451B172F}" srcOrd="0" destOrd="0" presId="urn:microsoft.com/office/officeart/2009/3/layout/HorizontalOrganizationChart"/>
    <dgm:cxn modelId="{412CA7C0-232F-45E8-B612-2E1BF7640081}" type="presOf" srcId="{00D006FE-A574-4687-BCB8-A6277C3CCADF}" destId="{917C978D-E81E-48A5-BC39-BC7B4917E309}" srcOrd="0" destOrd="0" presId="urn:microsoft.com/office/officeart/2009/3/layout/HorizontalOrganizationChart"/>
    <dgm:cxn modelId="{49D71CD8-73D2-4284-8A50-2171E577097E}" type="presOf" srcId="{64235E89-0D98-42D1-A9CB-B5D37BE6928C}" destId="{F43A85EA-5C68-4106-A598-07BFF85D22B1}" srcOrd="0" destOrd="0" presId="urn:microsoft.com/office/officeart/2009/3/layout/HorizontalOrganizationChart"/>
    <dgm:cxn modelId="{D7896348-4DB9-4BA3-9216-346DFCA86AC2}" type="presOf" srcId="{B6F855DD-BF63-4267-BBDE-80BD8392AEBB}" destId="{C6CD1C34-B279-48A9-8076-D84A3E71F552}" srcOrd="0" destOrd="0" presId="urn:microsoft.com/office/officeart/2009/3/layout/HorizontalOrganizationChart"/>
    <dgm:cxn modelId="{0F158713-AA0D-4882-8072-2499AF45E31C}" type="presOf" srcId="{A6C359CC-6AC4-467D-8F32-AA53DC176FFD}" destId="{DA4404FC-8AC5-4844-BE2D-CDAEECD04481}" srcOrd="1" destOrd="0" presId="urn:microsoft.com/office/officeart/2009/3/layout/HorizontalOrganizationChart"/>
    <dgm:cxn modelId="{5EEDC1D7-96E8-40B7-89F3-056DB45274D8}" type="presOf" srcId="{4F60E205-4D6C-4BC4-BEA9-946EFAC3AE1A}" destId="{EB8FB86C-43B2-446F-94A7-F6DAC94BF98A}" srcOrd="0" destOrd="0" presId="urn:microsoft.com/office/officeart/2009/3/layout/HorizontalOrganizationChart"/>
    <dgm:cxn modelId="{9EC6E968-7972-40AE-BF91-BFCD543B3FC0}" type="presOf" srcId="{76A8AE38-63EE-4866-9DEC-34A4435B2AE0}" destId="{45F89043-ED2C-482A-8FFE-132CEA55526A}" srcOrd="0" destOrd="0" presId="urn:microsoft.com/office/officeart/2009/3/layout/HorizontalOrganizationChart"/>
    <dgm:cxn modelId="{7FA6BD3E-B581-4DBD-A712-6E03B0F018E3}" type="presOf" srcId="{00D006FE-A574-4687-BCB8-A6277C3CCADF}" destId="{33355587-EFC4-4701-A909-480700E937DA}" srcOrd="1" destOrd="0" presId="urn:microsoft.com/office/officeart/2009/3/layout/HorizontalOrganizationChart"/>
    <dgm:cxn modelId="{E02F664A-8340-46E0-A709-79B63589BB4A}" type="presOf" srcId="{496E107E-578D-4539-8749-58E02F6604D8}" destId="{231CF538-42E7-4B23-ADE3-9C9539A08E92}" srcOrd="1" destOrd="0" presId="urn:microsoft.com/office/officeart/2009/3/layout/HorizontalOrganizationChart"/>
    <dgm:cxn modelId="{153CC543-1993-443D-A391-8683ED86E468}" type="presOf" srcId="{F0AD6BE1-7B89-43EC-A336-AE9B78645ABA}" destId="{9D1097D9-59BE-4D7D-B59F-606F3EB5BFA8}" srcOrd="0" destOrd="0" presId="urn:microsoft.com/office/officeart/2009/3/layout/HorizontalOrganizationChart"/>
    <dgm:cxn modelId="{5C7F8A70-B909-4176-B711-80E7F85ED60B}" type="presOf" srcId="{9AB9F983-957B-440F-9601-2F55DB81BDE3}" destId="{F695D601-8F3F-4E00-989C-36FCE5421554}" srcOrd="1" destOrd="0" presId="urn:microsoft.com/office/officeart/2009/3/layout/HorizontalOrganizationChart"/>
    <dgm:cxn modelId="{792F6E6D-7233-4871-8AD3-2AAFA67E5257}" type="presOf" srcId="{A7219E84-DA65-41BD-8AED-460E7ACCFADD}" destId="{F5932FCB-1973-40D5-BA70-99B750B9FB52}" srcOrd="1" destOrd="0" presId="urn:microsoft.com/office/officeart/2009/3/layout/HorizontalOrganizationChart"/>
    <dgm:cxn modelId="{C79F0A53-B83F-4EE6-B6FB-C80B721EE5E5}" srcId="{A7219E84-DA65-41BD-8AED-460E7ACCFADD}" destId="{496E107E-578D-4539-8749-58E02F6604D8}" srcOrd="3" destOrd="0" parTransId="{64235E89-0D98-42D1-A9CB-B5D37BE6928C}" sibTransId="{9339CEC5-55FD-4AB2-BFAF-01ABCDFC21C5}"/>
    <dgm:cxn modelId="{2F7BFD31-3121-4384-8D2F-4D6527FF2A64}" srcId="{A7219E84-DA65-41BD-8AED-460E7ACCFADD}" destId="{76A8AE38-63EE-4866-9DEC-34A4435B2AE0}" srcOrd="6" destOrd="0" parTransId="{AD4C1A68-649B-4232-95FB-E88E0CD325A8}" sibTransId="{EE8797A8-2CC4-4670-9D63-3AC8762A1641}"/>
    <dgm:cxn modelId="{7047C5DA-9123-430F-B59F-68273021C15B}" srcId="{F0AD6BE1-7B89-43EC-A336-AE9B78645ABA}" destId="{A7219E84-DA65-41BD-8AED-460E7ACCFADD}" srcOrd="0" destOrd="0" parTransId="{FD3D2622-8BD6-4A76-8864-DF2E88777EB2}" sibTransId="{8E34955C-C714-4288-9324-0A311069492B}"/>
    <dgm:cxn modelId="{AE4E7BED-570A-4E25-BEC7-0F415F27EA2C}" type="presOf" srcId="{14A8C69C-3E01-4CFF-8F9A-A6A7236525E4}" destId="{6E28DF7A-FA39-4C7D-AC7E-C40C43C1A708}" srcOrd="0" destOrd="0" presId="urn:microsoft.com/office/officeart/2009/3/layout/HorizontalOrganizationChart"/>
    <dgm:cxn modelId="{F8623ED7-6CDF-4774-96A4-A92C8C3985FE}" type="presOf" srcId="{4CCB7F40-3ED3-47B9-B83E-94663798F691}" destId="{6C6E2EA8-BE0A-4523-8EC6-662F245620E5}" srcOrd="0" destOrd="0" presId="urn:microsoft.com/office/officeart/2009/3/layout/HorizontalOrganizationChart"/>
    <dgm:cxn modelId="{9FC9E92F-1048-48C4-8EA8-587E5BCD1D0E}" type="presOf" srcId="{AD4C1A68-649B-4232-95FB-E88E0CD325A8}" destId="{2EACD7FD-B23D-47C9-933B-1E3DA070CBD9}" srcOrd="0" destOrd="0" presId="urn:microsoft.com/office/officeart/2009/3/layout/HorizontalOrganizationChart"/>
    <dgm:cxn modelId="{8D4E1E8B-9739-444C-A4D7-04AC571CDF47}" type="presOf" srcId="{3B44DF85-4EEB-49AB-B4EC-0F8884DDA858}" destId="{05A56C2B-D630-471A-B885-9A77F65711BC}" srcOrd="0" destOrd="0" presId="urn:microsoft.com/office/officeart/2009/3/layout/HorizontalOrganizationChart"/>
    <dgm:cxn modelId="{E76FA9B3-AAB9-47DB-ADEB-895082C54021}" type="presParOf" srcId="{9D1097D9-59BE-4D7D-B59F-606F3EB5BFA8}" destId="{67570D77-E4C3-4EE2-A903-D5998ACF5C94}" srcOrd="0" destOrd="0" presId="urn:microsoft.com/office/officeart/2009/3/layout/HorizontalOrganizationChart"/>
    <dgm:cxn modelId="{F0BBF2A7-9295-4FAF-9F57-C698A21EE16E}" type="presParOf" srcId="{67570D77-E4C3-4EE2-A903-D5998ACF5C94}" destId="{B771F0B0-2B3C-4CAA-A530-1F1C758CD8FD}" srcOrd="0" destOrd="0" presId="urn:microsoft.com/office/officeart/2009/3/layout/HorizontalOrganizationChart"/>
    <dgm:cxn modelId="{1BCAE0E7-94AA-428B-BA5B-F8647C6873B3}" type="presParOf" srcId="{B771F0B0-2B3C-4CAA-A530-1F1C758CD8FD}" destId="{84E45579-7304-4B1D-9F95-5EA6451B172F}" srcOrd="0" destOrd="0" presId="urn:microsoft.com/office/officeart/2009/3/layout/HorizontalOrganizationChart"/>
    <dgm:cxn modelId="{45E20517-A402-4E78-BF41-67C355B74A9F}" type="presParOf" srcId="{B771F0B0-2B3C-4CAA-A530-1F1C758CD8FD}" destId="{F5932FCB-1973-40D5-BA70-99B750B9FB52}" srcOrd="1" destOrd="0" presId="urn:microsoft.com/office/officeart/2009/3/layout/HorizontalOrganizationChart"/>
    <dgm:cxn modelId="{349347C6-D04E-446D-BCDB-DA51E9D3AD16}" type="presParOf" srcId="{67570D77-E4C3-4EE2-A903-D5998ACF5C94}" destId="{3668543A-94C5-435E-9E83-D601141CBED2}" srcOrd="1" destOrd="0" presId="urn:microsoft.com/office/officeart/2009/3/layout/HorizontalOrganizationChart"/>
    <dgm:cxn modelId="{55B0A0BA-7552-4271-86CB-0A62C46A4D33}" type="presParOf" srcId="{3668543A-94C5-435E-9E83-D601141CBED2}" destId="{C181DEA0-C55F-44D0-AABC-866C434AF627}" srcOrd="0" destOrd="0" presId="urn:microsoft.com/office/officeart/2009/3/layout/HorizontalOrganizationChart"/>
    <dgm:cxn modelId="{76FF5809-4EA6-4441-B872-FA3303BB2785}" type="presParOf" srcId="{3668543A-94C5-435E-9E83-D601141CBED2}" destId="{261E2E70-AC20-4908-A6B3-EA22447F9AD9}" srcOrd="1" destOrd="0" presId="urn:microsoft.com/office/officeart/2009/3/layout/HorizontalOrganizationChart"/>
    <dgm:cxn modelId="{FA0D83D5-8A65-4C7C-BE73-590FD168A0E7}" type="presParOf" srcId="{261E2E70-AC20-4908-A6B3-EA22447F9AD9}" destId="{97298146-9B9A-483D-9D0F-9A533233F2A1}" srcOrd="0" destOrd="0" presId="urn:microsoft.com/office/officeart/2009/3/layout/HorizontalOrganizationChart"/>
    <dgm:cxn modelId="{1984531C-A0D8-410A-819A-F01964CEEA89}" type="presParOf" srcId="{97298146-9B9A-483D-9D0F-9A533233F2A1}" destId="{4081B6E3-D36C-46AD-9C05-94EAC9D052B0}" srcOrd="0" destOrd="0" presId="urn:microsoft.com/office/officeart/2009/3/layout/HorizontalOrganizationChart"/>
    <dgm:cxn modelId="{DC5BB744-A7D1-4E36-AD68-8BC246635A27}" type="presParOf" srcId="{97298146-9B9A-483D-9D0F-9A533233F2A1}" destId="{F695D601-8F3F-4E00-989C-36FCE5421554}" srcOrd="1" destOrd="0" presId="urn:microsoft.com/office/officeart/2009/3/layout/HorizontalOrganizationChart"/>
    <dgm:cxn modelId="{C9803F04-6A93-441A-98FB-5B8D2FB84DC7}" type="presParOf" srcId="{261E2E70-AC20-4908-A6B3-EA22447F9AD9}" destId="{7C12D9D2-8319-42CA-ADC8-682063BBA046}" srcOrd="1" destOrd="0" presId="urn:microsoft.com/office/officeart/2009/3/layout/HorizontalOrganizationChart"/>
    <dgm:cxn modelId="{2874F1AA-ADF0-466E-833A-7E634552DB02}" type="presParOf" srcId="{261E2E70-AC20-4908-A6B3-EA22447F9AD9}" destId="{EC7880B4-5FDF-469B-AADE-9BF1DA7CD23B}" srcOrd="2" destOrd="0" presId="urn:microsoft.com/office/officeart/2009/3/layout/HorizontalOrganizationChart"/>
    <dgm:cxn modelId="{A5328ED5-A116-4FE3-AD72-6D4E3738C10F}" type="presParOf" srcId="{3668543A-94C5-435E-9E83-D601141CBED2}" destId="{F43A85EA-5C68-4106-A598-07BFF85D22B1}" srcOrd="2" destOrd="0" presId="urn:microsoft.com/office/officeart/2009/3/layout/HorizontalOrganizationChart"/>
    <dgm:cxn modelId="{A339BA80-0AD9-40B8-8E65-0F007671D56F}" type="presParOf" srcId="{3668543A-94C5-435E-9E83-D601141CBED2}" destId="{7350E02D-9F29-4FBF-9AB6-1957A078B594}" srcOrd="3" destOrd="0" presId="urn:microsoft.com/office/officeart/2009/3/layout/HorizontalOrganizationChart"/>
    <dgm:cxn modelId="{B8F40606-A9FA-4ABC-818F-102DD247A350}" type="presParOf" srcId="{7350E02D-9F29-4FBF-9AB6-1957A078B594}" destId="{09C780AC-BA57-4C43-9A18-A70635CF9AB1}" srcOrd="0" destOrd="0" presId="urn:microsoft.com/office/officeart/2009/3/layout/HorizontalOrganizationChart"/>
    <dgm:cxn modelId="{84509FAE-DE57-4D9C-B856-4AE26CD9DF3E}" type="presParOf" srcId="{09C780AC-BA57-4C43-9A18-A70635CF9AB1}" destId="{F2974DAC-2375-4D8C-9176-8941E7DCA188}" srcOrd="0" destOrd="0" presId="urn:microsoft.com/office/officeart/2009/3/layout/HorizontalOrganizationChart"/>
    <dgm:cxn modelId="{98374F77-E2ED-4CC3-B419-7C57D06A554D}" type="presParOf" srcId="{09C780AC-BA57-4C43-9A18-A70635CF9AB1}" destId="{231CF538-42E7-4B23-ADE3-9C9539A08E92}" srcOrd="1" destOrd="0" presId="urn:microsoft.com/office/officeart/2009/3/layout/HorizontalOrganizationChart"/>
    <dgm:cxn modelId="{5EEA4B22-C4C9-4432-AAD6-65EFC3050D28}" type="presParOf" srcId="{7350E02D-9F29-4FBF-9AB6-1957A078B594}" destId="{1F3857AF-2EAD-4DDE-AA4A-EC0B0361E15E}" srcOrd="1" destOrd="0" presId="urn:microsoft.com/office/officeart/2009/3/layout/HorizontalOrganizationChart"/>
    <dgm:cxn modelId="{5BACE37B-BFDE-4E8D-9E58-4260428F0DE9}" type="presParOf" srcId="{7350E02D-9F29-4FBF-9AB6-1957A078B594}" destId="{C259DE62-11F2-4F33-8B38-AABB33CBA9D2}" srcOrd="2" destOrd="0" presId="urn:microsoft.com/office/officeart/2009/3/layout/HorizontalOrganizationChart"/>
    <dgm:cxn modelId="{D904F1A4-F6E9-4767-A4D1-FB9F2D105AE9}" type="presParOf" srcId="{3668543A-94C5-435E-9E83-D601141CBED2}" destId="{791BFA90-5BD7-47C8-95FB-E3357B9FA94A}" srcOrd="4" destOrd="0" presId="urn:microsoft.com/office/officeart/2009/3/layout/HorizontalOrganizationChart"/>
    <dgm:cxn modelId="{D6F9FDB6-8436-4FA8-83EA-59D27A47C44E}" type="presParOf" srcId="{3668543A-94C5-435E-9E83-D601141CBED2}" destId="{4300CE66-9A27-4238-8C5F-ED8420664D21}" srcOrd="5" destOrd="0" presId="urn:microsoft.com/office/officeart/2009/3/layout/HorizontalOrganizationChart"/>
    <dgm:cxn modelId="{0C7CC5B7-EE3A-4C6C-9FB3-DD8184421454}" type="presParOf" srcId="{4300CE66-9A27-4238-8C5F-ED8420664D21}" destId="{E22B95DA-785D-4BA9-A934-745B4FB7FDF3}" srcOrd="0" destOrd="0" presId="urn:microsoft.com/office/officeart/2009/3/layout/HorizontalOrganizationChart"/>
    <dgm:cxn modelId="{D4BBC304-617C-4E62-B099-5CE9D607C111}" type="presParOf" srcId="{E22B95DA-785D-4BA9-A934-745B4FB7FDF3}" destId="{C6CD1C34-B279-48A9-8076-D84A3E71F552}" srcOrd="0" destOrd="0" presId="urn:microsoft.com/office/officeart/2009/3/layout/HorizontalOrganizationChart"/>
    <dgm:cxn modelId="{BC9F810E-95BE-4AAE-BCC4-FC1BD49F567C}" type="presParOf" srcId="{E22B95DA-785D-4BA9-A934-745B4FB7FDF3}" destId="{E176112A-1A0C-4601-84D1-3BC040A1A7D7}" srcOrd="1" destOrd="0" presId="urn:microsoft.com/office/officeart/2009/3/layout/HorizontalOrganizationChart"/>
    <dgm:cxn modelId="{F8D5133E-41DE-407B-8BF4-40E88CAB29E2}" type="presParOf" srcId="{4300CE66-9A27-4238-8C5F-ED8420664D21}" destId="{F9A32208-82EE-41EB-8981-8EE15501E935}" srcOrd="1" destOrd="0" presId="urn:microsoft.com/office/officeart/2009/3/layout/HorizontalOrganizationChart"/>
    <dgm:cxn modelId="{063784F8-F1FE-4DFF-AFE7-D45F3C242A8D}" type="presParOf" srcId="{4300CE66-9A27-4238-8C5F-ED8420664D21}" destId="{8F4D9359-FEED-4090-8652-764D8D735965}" srcOrd="2" destOrd="0" presId="urn:microsoft.com/office/officeart/2009/3/layout/HorizontalOrganizationChart"/>
    <dgm:cxn modelId="{7196F2FC-2F51-42D3-A656-C391B4D346EB}" type="presParOf" srcId="{3668543A-94C5-435E-9E83-D601141CBED2}" destId="{EB8FB86C-43B2-446F-94A7-F6DAC94BF98A}" srcOrd="6" destOrd="0" presId="urn:microsoft.com/office/officeart/2009/3/layout/HorizontalOrganizationChart"/>
    <dgm:cxn modelId="{DB2B0011-D957-4FAF-9E53-478052674266}" type="presParOf" srcId="{3668543A-94C5-435E-9E83-D601141CBED2}" destId="{72A14A5C-B1E0-4930-92F3-9CB30CA6C748}" srcOrd="7" destOrd="0" presId="urn:microsoft.com/office/officeart/2009/3/layout/HorizontalOrganizationChart"/>
    <dgm:cxn modelId="{B0FD948E-7D3A-49B5-BB96-895CE9A17204}" type="presParOf" srcId="{72A14A5C-B1E0-4930-92F3-9CB30CA6C748}" destId="{1405DDD2-6898-44F9-AA5C-8E48CC12E3F3}" srcOrd="0" destOrd="0" presId="urn:microsoft.com/office/officeart/2009/3/layout/HorizontalOrganizationChart"/>
    <dgm:cxn modelId="{3211E636-FE85-48E9-AE3D-6BDA83C50E60}" type="presParOf" srcId="{1405DDD2-6898-44F9-AA5C-8E48CC12E3F3}" destId="{917C978D-E81E-48A5-BC39-BC7B4917E309}" srcOrd="0" destOrd="0" presId="urn:microsoft.com/office/officeart/2009/3/layout/HorizontalOrganizationChart"/>
    <dgm:cxn modelId="{E4CDE338-76AF-4F4A-88C2-96279402E02A}" type="presParOf" srcId="{1405DDD2-6898-44F9-AA5C-8E48CC12E3F3}" destId="{33355587-EFC4-4701-A909-480700E937DA}" srcOrd="1" destOrd="0" presId="urn:microsoft.com/office/officeart/2009/3/layout/HorizontalOrganizationChart"/>
    <dgm:cxn modelId="{2C84CDA8-5003-47D4-B307-ABE1E833AC94}" type="presParOf" srcId="{72A14A5C-B1E0-4930-92F3-9CB30CA6C748}" destId="{82F3D059-CDF4-482B-B2A2-FA5056A65B77}" srcOrd="1" destOrd="0" presId="urn:microsoft.com/office/officeart/2009/3/layout/HorizontalOrganizationChart"/>
    <dgm:cxn modelId="{F2153641-6CB4-4964-97FE-B2941FF9A908}" type="presParOf" srcId="{72A14A5C-B1E0-4930-92F3-9CB30CA6C748}" destId="{4FC072C6-B272-4776-B29C-A1DAD278530A}" srcOrd="2" destOrd="0" presId="urn:microsoft.com/office/officeart/2009/3/layout/HorizontalOrganizationChart"/>
    <dgm:cxn modelId="{ED158105-F0E6-4655-ACE1-DA5C7F2D88CA}" type="presParOf" srcId="{3668543A-94C5-435E-9E83-D601141CBED2}" destId="{2EACD7FD-B23D-47C9-933B-1E3DA070CBD9}" srcOrd="8" destOrd="0" presId="urn:microsoft.com/office/officeart/2009/3/layout/HorizontalOrganizationChart"/>
    <dgm:cxn modelId="{26DDF07B-FA95-40CC-BA83-93D3DB0A9348}" type="presParOf" srcId="{3668543A-94C5-435E-9E83-D601141CBED2}" destId="{D2A164D9-5CBF-4B49-92D9-EE9AF4F750EE}" srcOrd="9" destOrd="0" presId="urn:microsoft.com/office/officeart/2009/3/layout/HorizontalOrganizationChart"/>
    <dgm:cxn modelId="{E0F85EFA-4B81-4CFE-8ED4-7D3A4C1719CF}" type="presParOf" srcId="{D2A164D9-5CBF-4B49-92D9-EE9AF4F750EE}" destId="{41970B9E-96F8-48FA-A7C2-ED3161F06F03}" srcOrd="0" destOrd="0" presId="urn:microsoft.com/office/officeart/2009/3/layout/HorizontalOrganizationChart"/>
    <dgm:cxn modelId="{8BCABF87-F949-456D-A7BA-786D7CB79AA5}" type="presParOf" srcId="{41970B9E-96F8-48FA-A7C2-ED3161F06F03}" destId="{45F89043-ED2C-482A-8FFE-132CEA55526A}" srcOrd="0" destOrd="0" presId="urn:microsoft.com/office/officeart/2009/3/layout/HorizontalOrganizationChart"/>
    <dgm:cxn modelId="{966DBFC8-9945-493B-BA43-50AA48286CEE}" type="presParOf" srcId="{41970B9E-96F8-48FA-A7C2-ED3161F06F03}" destId="{B7AC972F-5380-464A-9646-0A8AC3A77B0E}" srcOrd="1" destOrd="0" presId="urn:microsoft.com/office/officeart/2009/3/layout/HorizontalOrganizationChart"/>
    <dgm:cxn modelId="{6FD1DA0A-3566-405D-AC92-659D1E79D16B}" type="presParOf" srcId="{D2A164D9-5CBF-4B49-92D9-EE9AF4F750EE}" destId="{82AEF719-CE94-4B8C-9E5F-68A9551D83AE}" srcOrd="1" destOrd="0" presId="urn:microsoft.com/office/officeart/2009/3/layout/HorizontalOrganizationChart"/>
    <dgm:cxn modelId="{9BADBC0D-212D-4BD5-A79E-2ACABF847A24}" type="presParOf" srcId="{D2A164D9-5CBF-4B49-92D9-EE9AF4F750EE}" destId="{7471D677-64FC-4FDF-A2F6-0872B1B58D96}" srcOrd="2" destOrd="0" presId="urn:microsoft.com/office/officeart/2009/3/layout/HorizontalOrganizationChart"/>
    <dgm:cxn modelId="{0E95AE26-0BEB-4AB8-8107-AE7BB1FFA037}" type="presParOf" srcId="{67570D77-E4C3-4EE2-A903-D5998ACF5C94}" destId="{664E86DE-E554-4A39-A6CA-6C1BBBCBA275}" srcOrd="2" destOrd="0" presId="urn:microsoft.com/office/officeart/2009/3/layout/HorizontalOrganizationChart"/>
    <dgm:cxn modelId="{CBAE6A3C-6063-4093-BDCB-0EF1344BB2D6}" type="presParOf" srcId="{664E86DE-E554-4A39-A6CA-6C1BBBCBA275}" destId="{05A56C2B-D630-471A-B885-9A77F65711BC}" srcOrd="0" destOrd="0" presId="urn:microsoft.com/office/officeart/2009/3/layout/HorizontalOrganizationChart"/>
    <dgm:cxn modelId="{7040C317-446A-4C63-A93E-4FF4DAF48597}" type="presParOf" srcId="{664E86DE-E554-4A39-A6CA-6C1BBBCBA275}" destId="{A6CEE120-443F-46B9-AF42-284E73BC71E4}" srcOrd="1" destOrd="0" presId="urn:microsoft.com/office/officeart/2009/3/layout/HorizontalOrganizationChart"/>
    <dgm:cxn modelId="{CBC7536C-3465-4617-B70A-C3C7FFF23E1C}" type="presParOf" srcId="{A6CEE120-443F-46B9-AF42-284E73BC71E4}" destId="{204CD9F4-9E4B-407A-8106-1B3D7348F71E}" srcOrd="0" destOrd="0" presId="urn:microsoft.com/office/officeart/2009/3/layout/HorizontalOrganizationChart"/>
    <dgm:cxn modelId="{4F44321D-03FE-48B1-BBF5-4AA93CAA6A5F}" type="presParOf" srcId="{204CD9F4-9E4B-407A-8106-1B3D7348F71E}" destId="{6E28DF7A-FA39-4C7D-AC7E-C40C43C1A708}" srcOrd="0" destOrd="0" presId="urn:microsoft.com/office/officeart/2009/3/layout/HorizontalOrganizationChart"/>
    <dgm:cxn modelId="{6333B8DA-6F11-4D9E-A662-F43E1B91E819}" type="presParOf" srcId="{204CD9F4-9E4B-407A-8106-1B3D7348F71E}" destId="{F568127B-1118-49EB-AD05-9CECA27E0E4A}" srcOrd="1" destOrd="0" presId="urn:microsoft.com/office/officeart/2009/3/layout/HorizontalOrganizationChart"/>
    <dgm:cxn modelId="{6925C704-E3E0-4AD1-B4B7-F4477C517DCC}" type="presParOf" srcId="{A6CEE120-443F-46B9-AF42-284E73BC71E4}" destId="{6DA66E22-8BB5-4D7B-A560-F90004A3A8C1}" srcOrd="1" destOrd="0" presId="urn:microsoft.com/office/officeart/2009/3/layout/HorizontalOrganizationChart"/>
    <dgm:cxn modelId="{2A6846E9-CBFC-4583-A3E6-7AABE8FF511B}" type="presParOf" srcId="{A6CEE120-443F-46B9-AF42-284E73BC71E4}" destId="{84206462-1665-44F2-B80B-4CFEC0BB0922}" srcOrd="2" destOrd="0" presId="urn:microsoft.com/office/officeart/2009/3/layout/HorizontalOrganizationChart"/>
    <dgm:cxn modelId="{9D12E6FC-205A-4A58-8E49-5D1AD9DEF764}" type="presParOf" srcId="{664E86DE-E554-4A39-A6CA-6C1BBBCBA275}" destId="{6C6E2EA8-BE0A-4523-8EC6-662F245620E5}" srcOrd="2" destOrd="0" presId="urn:microsoft.com/office/officeart/2009/3/layout/HorizontalOrganizationChart"/>
    <dgm:cxn modelId="{076DA80E-02D5-4A65-958E-8A11E5E1B10A}" type="presParOf" srcId="{664E86DE-E554-4A39-A6CA-6C1BBBCBA275}" destId="{A1797A3A-83FA-461A-B414-FDF767E68EB8}" srcOrd="3" destOrd="0" presId="urn:microsoft.com/office/officeart/2009/3/layout/HorizontalOrganizationChart"/>
    <dgm:cxn modelId="{C866C48E-A848-47A2-A6FD-4539AA836C4E}" type="presParOf" srcId="{A1797A3A-83FA-461A-B414-FDF767E68EB8}" destId="{50C5DB48-D247-4191-A7DD-F61C37DBD67B}" srcOrd="0" destOrd="0" presId="urn:microsoft.com/office/officeart/2009/3/layout/HorizontalOrganizationChart"/>
    <dgm:cxn modelId="{4D81615F-7B0D-44CE-8DF5-3822BE64645D}" type="presParOf" srcId="{50C5DB48-D247-4191-A7DD-F61C37DBD67B}" destId="{82E9704D-F532-49D7-9F49-9F0876590212}" srcOrd="0" destOrd="0" presId="urn:microsoft.com/office/officeart/2009/3/layout/HorizontalOrganizationChart"/>
    <dgm:cxn modelId="{8B8E2516-04BA-4A5E-AD02-45F68789638A}" type="presParOf" srcId="{50C5DB48-D247-4191-A7DD-F61C37DBD67B}" destId="{DA4404FC-8AC5-4844-BE2D-CDAEECD04481}" srcOrd="1" destOrd="0" presId="urn:microsoft.com/office/officeart/2009/3/layout/HorizontalOrganizationChart"/>
    <dgm:cxn modelId="{19D90C0E-DAA9-4598-BF89-AAB183059A47}" type="presParOf" srcId="{A1797A3A-83FA-461A-B414-FDF767E68EB8}" destId="{D33311C5-0BA4-413B-B39A-4A4F674AE69C}" srcOrd="1" destOrd="0" presId="urn:microsoft.com/office/officeart/2009/3/layout/HorizontalOrganizationChart"/>
    <dgm:cxn modelId="{1420D4E6-ED2F-45C3-8C7C-CF5590940021}" type="presParOf" srcId="{A1797A3A-83FA-461A-B414-FDF767E68EB8}" destId="{71995036-9C51-4D4D-8BEB-E2C0292E347B}" srcOrd="2" destOrd="0" presId="urn:microsoft.com/office/officeart/2009/3/layout/HorizontalOrganizationChar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AD6BE1-7B89-43EC-A336-AE9B78645ABA}" type="doc">
      <dgm:prSet loTypeId="urn:microsoft.com/office/officeart/2009/3/layout/HorizontalOrganizationChart" loCatId="hierarchy" qsTypeId="urn:microsoft.com/office/officeart/2005/8/quickstyle/simple1" qsCatId="simple" csTypeId="urn:microsoft.com/office/officeart/2005/8/colors/accent1_5" csCatId="accent1" phldr="1"/>
      <dgm:spPr/>
      <dgm:t>
        <a:bodyPr/>
        <a:lstStyle/>
        <a:p>
          <a:endParaRPr lang="zh-CN" altLang="en-US"/>
        </a:p>
      </dgm:t>
    </dgm:pt>
    <dgm:pt modelId="{A7219E84-DA65-41BD-8AED-460E7ACCFADD}">
      <dgm:prSet phldrT="[文本]" custT="1"/>
      <dgm:spPr>
        <a:solidFill>
          <a:srgbClr val="0000FF">
            <a:alpha val="80000"/>
          </a:srgbClr>
        </a:solidFill>
      </dgm:spPr>
      <dgm:t>
        <a:bodyPr/>
        <a:lstStyle/>
        <a:p>
          <a:r>
            <a:rPr lang="zh-CN" sz="2800" b="1" dirty="0" smtClean="0">
              <a:solidFill>
                <a:schemeClr val="bg1"/>
              </a:solidFill>
              <a:latin typeface="微软雅黑" panose="020B0503020204020204" pitchFamily="34" charset="-122"/>
              <a:ea typeface="微软雅黑" panose="020B0503020204020204" pitchFamily="34" charset="-122"/>
            </a:rPr>
            <a:t>住建部门</a:t>
          </a:r>
          <a:endParaRPr lang="zh-CN" altLang="en-US" sz="2800" b="1" dirty="0">
            <a:solidFill>
              <a:schemeClr val="bg1"/>
            </a:solidFill>
            <a:latin typeface="微软雅黑" panose="020B0503020204020204" pitchFamily="34" charset="-122"/>
            <a:ea typeface="微软雅黑" panose="020B0503020204020204" pitchFamily="34" charset="-122"/>
          </a:endParaRPr>
        </a:p>
      </dgm:t>
    </dgm:pt>
    <dgm:pt modelId="{FD3D2622-8BD6-4A76-8864-DF2E88777EB2}" cxnId="{7047C5DA-9123-430F-B59F-68273021C15B}" type="parTrans">
      <dgm:prSet/>
      <dgm:spPr/>
      <dgm:t>
        <a:bodyPr/>
        <a:lstStyle/>
        <a:p>
          <a:endParaRPr lang="zh-CN" altLang="en-US"/>
        </a:p>
      </dgm:t>
    </dgm:pt>
    <dgm:pt modelId="{8E34955C-C714-4288-9324-0A311069492B}" cxnId="{7047C5DA-9123-430F-B59F-68273021C15B}" type="sibTrans">
      <dgm:prSet/>
      <dgm:spPr/>
      <dgm:t>
        <a:bodyPr/>
        <a:lstStyle/>
        <a:p>
          <a:endParaRPr lang="zh-CN" altLang="en-US"/>
        </a:p>
      </dgm:t>
    </dgm:pt>
    <dgm:pt modelId="{14A8C69C-3E01-4CFF-8F9A-A6A7236525E4}" type="asst">
      <dgm:prSet phldrT="[文本]"/>
      <dgm:spPr/>
      <dgm:t>
        <a:bodyPr/>
        <a:lstStyle/>
        <a:p>
          <a:r>
            <a:rPr lang="zh-CN" b="1" dirty="0" smtClean="0">
              <a:solidFill>
                <a:schemeClr val="bg1"/>
              </a:solidFill>
              <a:latin typeface="微软雅黑" panose="020B0503020204020204" pitchFamily="34" charset="-122"/>
              <a:ea typeface="微软雅黑" panose="020B0503020204020204" pitchFamily="34" charset="-122"/>
            </a:rPr>
            <a:t>人力资源社会保障部门</a:t>
          </a:r>
          <a:endParaRPr lang="zh-CN" altLang="en-US" b="1" dirty="0">
            <a:solidFill>
              <a:schemeClr val="bg1"/>
            </a:solidFill>
            <a:latin typeface="微软雅黑" panose="020B0503020204020204" pitchFamily="34" charset="-122"/>
            <a:ea typeface="微软雅黑" panose="020B0503020204020204" pitchFamily="34" charset="-122"/>
          </a:endParaRPr>
        </a:p>
      </dgm:t>
    </dgm:pt>
    <dgm:pt modelId="{3B44DF85-4EEB-49AB-B4EC-0F8884DDA858}" cxnId="{EC35842E-D893-4736-BFDE-A7A83E6E9A4A}" type="parTrans">
      <dgm:prSet/>
      <dgm:spPr/>
      <dgm:t>
        <a:bodyPr/>
        <a:lstStyle/>
        <a:p>
          <a:endParaRPr lang="zh-CN" altLang="en-US"/>
        </a:p>
      </dgm:t>
    </dgm:pt>
    <dgm:pt modelId="{6E3E92EA-A6B3-4191-8656-4AA87A454184}" cxnId="{EC35842E-D893-4736-BFDE-A7A83E6E9A4A}" type="sibTrans">
      <dgm:prSet/>
      <dgm:spPr/>
      <dgm:t>
        <a:bodyPr/>
        <a:lstStyle/>
        <a:p>
          <a:endParaRPr lang="zh-CN" altLang="en-US"/>
        </a:p>
      </dgm:t>
    </dgm:pt>
    <dgm:pt modelId="{9AB9F983-957B-440F-9601-2F55DB81BDE3}">
      <dgm:prSet phldrT="[文本]" custT="1"/>
      <dgm:spPr/>
      <dgm:t>
        <a:bodyPr/>
        <a:lstStyle/>
        <a:p>
          <a:r>
            <a:rPr lang="zh-CN" altLang="en-US" sz="2000" b="1" dirty="0" smtClean="0">
              <a:solidFill>
                <a:schemeClr val="bg1"/>
              </a:solidFill>
              <a:latin typeface="微软雅黑" panose="020B0503020204020204" pitchFamily="34" charset="-122"/>
              <a:ea typeface="微软雅黑" panose="020B0503020204020204" pitchFamily="34" charset="-122"/>
            </a:rPr>
            <a:t>潍坊</a:t>
          </a:r>
          <a:endParaRPr lang="zh-CN" altLang="en-US" sz="2000" b="1" dirty="0">
            <a:solidFill>
              <a:schemeClr val="bg1"/>
            </a:solidFill>
            <a:latin typeface="微软雅黑" panose="020B0503020204020204" pitchFamily="34" charset="-122"/>
            <a:ea typeface="微软雅黑" panose="020B0503020204020204" pitchFamily="34" charset="-122"/>
          </a:endParaRPr>
        </a:p>
      </dgm:t>
    </dgm:pt>
    <dgm:pt modelId="{7886C967-E921-42CE-95C8-75AF3060AB76}" cxnId="{1550E5C1-90BE-4088-AFEE-4A3F30897503}" type="parTrans">
      <dgm:prSet/>
      <dgm:spPr/>
      <dgm:t>
        <a:bodyPr/>
        <a:lstStyle/>
        <a:p>
          <a:endParaRPr lang="zh-CN" altLang="en-US"/>
        </a:p>
      </dgm:t>
    </dgm:pt>
    <dgm:pt modelId="{C41226F8-7407-46C1-BCAF-FDA85538B06D}" cxnId="{1550E5C1-90BE-4088-AFEE-4A3F30897503}" type="sibTrans">
      <dgm:prSet/>
      <dgm:spPr/>
      <dgm:t>
        <a:bodyPr/>
        <a:lstStyle/>
        <a:p>
          <a:endParaRPr lang="zh-CN" altLang="en-US"/>
        </a:p>
      </dgm:t>
    </dgm:pt>
    <dgm:pt modelId="{496E107E-578D-4539-8749-58E02F6604D8}">
      <dgm:prSet phldrT="[文本]" custT="1"/>
      <dgm:spPr/>
      <dgm:t>
        <a:bodyPr/>
        <a:lstStyle/>
        <a:p>
          <a:r>
            <a:rPr lang="zh-CN" altLang="en-US" sz="2000" b="1" dirty="0" smtClean="0">
              <a:solidFill>
                <a:schemeClr val="bg1"/>
              </a:solidFill>
              <a:latin typeface="微软雅黑" panose="020B0503020204020204" pitchFamily="34" charset="-122"/>
              <a:ea typeface="微软雅黑" panose="020B0503020204020204" pitchFamily="34" charset="-122"/>
            </a:rPr>
            <a:t>济宁</a:t>
          </a:r>
          <a:endParaRPr lang="zh-CN" altLang="en-US" sz="2000" b="1" dirty="0">
            <a:solidFill>
              <a:schemeClr val="bg1"/>
            </a:solidFill>
            <a:latin typeface="微软雅黑" panose="020B0503020204020204" pitchFamily="34" charset="-122"/>
            <a:ea typeface="微软雅黑" panose="020B0503020204020204" pitchFamily="34" charset="-122"/>
          </a:endParaRPr>
        </a:p>
      </dgm:t>
    </dgm:pt>
    <dgm:pt modelId="{64235E89-0D98-42D1-A9CB-B5D37BE6928C}" cxnId="{C79F0A53-B83F-4EE6-B6FB-C80B721EE5E5}" type="parTrans">
      <dgm:prSet/>
      <dgm:spPr/>
      <dgm:t>
        <a:bodyPr/>
        <a:lstStyle/>
        <a:p>
          <a:endParaRPr lang="zh-CN" altLang="en-US"/>
        </a:p>
      </dgm:t>
    </dgm:pt>
    <dgm:pt modelId="{9339CEC5-55FD-4AB2-BFAF-01ABCDFC21C5}" cxnId="{C79F0A53-B83F-4EE6-B6FB-C80B721EE5E5}" type="sibTrans">
      <dgm:prSet/>
      <dgm:spPr/>
      <dgm:t>
        <a:bodyPr/>
        <a:lstStyle/>
        <a:p>
          <a:endParaRPr lang="zh-CN" altLang="en-US"/>
        </a:p>
      </dgm:t>
    </dgm:pt>
    <dgm:pt modelId="{B6F855DD-BF63-4267-BBDE-80BD8392AEBB}">
      <dgm:prSet phldrT="[文本]" custT="1"/>
      <dgm:spPr/>
      <dgm:t>
        <a:bodyPr/>
        <a:lstStyle/>
        <a:p>
          <a:r>
            <a:rPr lang="zh-CN" altLang="en-US" sz="2000" b="1" dirty="0" smtClean="0">
              <a:solidFill>
                <a:schemeClr val="bg1"/>
              </a:solidFill>
              <a:latin typeface="微软雅黑" panose="020B0503020204020204" pitchFamily="34" charset="-122"/>
              <a:ea typeface="微软雅黑" panose="020B0503020204020204" pitchFamily="34" charset="-122"/>
            </a:rPr>
            <a:t>日照</a:t>
          </a:r>
          <a:endParaRPr lang="zh-CN" altLang="en-US" sz="2000" b="1" dirty="0">
            <a:solidFill>
              <a:schemeClr val="bg1"/>
            </a:solidFill>
            <a:latin typeface="微软雅黑" panose="020B0503020204020204" pitchFamily="34" charset="-122"/>
            <a:ea typeface="微软雅黑" panose="020B0503020204020204" pitchFamily="34" charset="-122"/>
          </a:endParaRPr>
        </a:p>
      </dgm:t>
    </dgm:pt>
    <dgm:pt modelId="{55F413D1-19BD-4FBF-A956-BA727C2742F3}" cxnId="{518456C3-70C8-4FCF-A5C9-0E5C704ACCEE}" type="parTrans">
      <dgm:prSet/>
      <dgm:spPr/>
      <dgm:t>
        <a:bodyPr/>
        <a:lstStyle/>
        <a:p>
          <a:endParaRPr lang="zh-CN" altLang="en-US"/>
        </a:p>
      </dgm:t>
    </dgm:pt>
    <dgm:pt modelId="{5523D277-F3A2-4EAC-947D-D09A49114853}" cxnId="{518456C3-70C8-4FCF-A5C9-0E5C704ACCEE}" type="sibTrans">
      <dgm:prSet/>
      <dgm:spPr/>
      <dgm:t>
        <a:bodyPr/>
        <a:lstStyle/>
        <a:p>
          <a:endParaRPr lang="zh-CN" altLang="en-US"/>
        </a:p>
      </dgm:t>
    </dgm:pt>
    <dgm:pt modelId="{A6C359CC-6AC4-467D-8F32-AA53DC176FFD}" type="asst">
      <dgm:prSet phldrT="[文本]"/>
      <dgm:spPr/>
      <dgm:t>
        <a:bodyPr/>
        <a:lstStyle/>
        <a:p>
          <a:r>
            <a:rPr lang="zh-CN" b="1" dirty="0" smtClean="0">
              <a:solidFill>
                <a:schemeClr val="bg1"/>
              </a:solidFill>
              <a:latin typeface="微软雅黑" panose="020B0503020204020204" pitchFamily="34" charset="-122"/>
              <a:ea typeface="微软雅黑" panose="020B0503020204020204" pitchFamily="34" charset="-122"/>
            </a:rPr>
            <a:t>市场监管部门</a:t>
          </a:r>
          <a:endParaRPr lang="zh-CN" altLang="en-US" b="1" dirty="0">
            <a:solidFill>
              <a:schemeClr val="bg1"/>
            </a:solidFill>
            <a:latin typeface="微软雅黑" panose="020B0503020204020204" pitchFamily="34" charset="-122"/>
            <a:ea typeface="微软雅黑" panose="020B0503020204020204" pitchFamily="34" charset="-122"/>
          </a:endParaRPr>
        </a:p>
      </dgm:t>
    </dgm:pt>
    <dgm:pt modelId="{4CCB7F40-3ED3-47B9-B83E-94663798F691}" cxnId="{8D551BFF-C5D0-4F34-AD17-C45A589F7844}" type="parTrans">
      <dgm:prSet/>
      <dgm:spPr/>
      <dgm:t>
        <a:bodyPr/>
        <a:lstStyle/>
        <a:p>
          <a:endParaRPr lang="zh-CN" altLang="en-US"/>
        </a:p>
      </dgm:t>
    </dgm:pt>
    <dgm:pt modelId="{BC95A80C-36B7-47D5-A666-D601874A55B6}" cxnId="{8D551BFF-C5D0-4F34-AD17-C45A589F7844}" type="sibTrans">
      <dgm:prSet/>
      <dgm:spPr/>
      <dgm:t>
        <a:bodyPr/>
        <a:lstStyle/>
        <a:p>
          <a:endParaRPr lang="zh-CN" altLang="en-US"/>
        </a:p>
      </dgm:t>
    </dgm:pt>
    <dgm:pt modelId="{00D006FE-A574-4687-BCB8-A6277C3CCADF}">
      <dgm:prSet phldrT="[文本]" custT="1"/>
      <dgm:spPr/>
      <dgm:t>
        <a:bodyPr/>
        <a:lstStyle/>
        <a:p>
          <a:r>
            <a:rPr lang="zh-CN" altLang="en-US" sz="2000" b="1" dirty="0" smtClean="0">
              <a:solidFill>
                <a:schemeClr val="bg1"/>
              </a:solidFill>
              <a:latin typeface="微软雅黑" panose="020B0503020204020204" pitchFamily="34" charset="-122"/>
              <a:ea typeface="微软雅黑" panose="020B0503020204020204" pitchFamily="34" charset="-122"/>
            </a:rPr>
            <a:t>聊城</a:t>
          </a:r>
          <a:endParaRPr lang="zh-CN" altLang="en-US" sz="2000" b="1" dirty="0">
            <a:solidFill>
              <a:schemeClr val="bg1"/>
            </a:solidFill>
            <a:latin typeface="微软雅黑" panose="020B0503020204020204" pitchFamily="34" charset="-122"/>
            <a:ea typeface="微软雅黑" panose="020B0503020204020204" pitchFamily="34" charset="-122"/>
          </a:endParaRPr>
        </a:p>
      </dgm:t>
    </dgm:pt>
    <dgm:pt modelId="{4F60E205-4D6C-4BC4-BEA9-946EFAC3AE1A}" cxnId="{44A896AD-49A3-4182-9BB4-70E80FA2DE85}" type="parTrans">
      <dgm:prSet/>
      <dgm:spPr/>
      <dgm:t>
        <a:bodyPr/>
        <a:lstStyle/>
        <a:p>
          <a:endParaRPr lang="zh-CN" altLang="en-US"/>
        </a:p>
      </dgm:t>
    </dgm:pt>
    <dgm:pt modelId="{B4A6541B-1186-4703-9496-18ED246BE62A}" cxnId="{44A896AD-49A3-4182-9BB4-70E80FA2DE85}" type="sibTrans">
      <dgm:prSet/>
      <dgm:spPr/>
      <dgm:t>
        <a:bodyPr/>
        <a:lstStyle/>
        <a:p>
          <a:endParaRPr lang="zh-CN" altLang="en-US"/>
        </a:p>
      </dgm:t>
    </dgm:pt>
    <dgm:pt modelId="{9D1097D9-59BE-4D7D-B59F-606F3EB5BFA8}" type="pres">
      <dgm:prSet presAssocID="{F0AD6BE1-7B89-43EC-A336-AE9B78645ABA}" presName="hierChild1" presStyleCnt="0">
        <dgm:presLayoutVars>
          <dgm:orgChart val="1"/>
          <dgm:chPref val="1"/>
          <dgm:dir/>
          <dgm:animOne val="branch"/>
          <dgm:animLvl val="lvl"/>
          <dgm:resizeHandles/>
        </dgm:presLayoutVars>
      </dgm:prSet>
      <dgm:spPr/>
      <dgm:t>
        <a:bodyPr/>
        <a:lstStyle/>
        <a:p>
          <a:endParaRPr lang="zh-CN" altLang="en-US"/>
        </a:p>
      </dgm:t>
    </dgm:pt>
    <dgm:pt modelId="{67570D77-E4C3-4EE2-A903-D5998ACF5C94}" type="pres">
      <dgm:prSet presAssocID="{A7219E84-DA65-41BD-8AED-460E7ACCFADD}" presName="hierRoot1" presStyleCnt="0">
        <dgm:presLayoutVars>
          <dgm:hierBranch val="init"/>
        </dgm:presLayoutVars>
      </dgm:prSet>
      <dgm:spPr/>
    </dgm:pt>
    <dgm:pt modelId="{B771F0B0-2B3C-4CAA-A530-1F1C758CD8FD}" type="pres">
      <dgm:prSet presAssocID="{A7219E84-DA65-41BD-8AED-460E7ACCFADD}" presName="rootComposite1" presStyleCnt="0"/>
      <dgm:spPr/>
    </dgm:pt>
    <dgm:pt modelId="{84E45579-7304-4B1D-9F95-5EA6451B172F}" type="pres">
      <dgm:prSet presAssocID="{A7219E84-DA65-41BD-8AED-460E7ACCFADD}" presName="rootText1" presStyleLbl="node0" presStyleIdx="0" presStyleCnt="1">
        <dgm:presLayoutVars>
          <dgm:chPref val="3"/>
        </dgm:presLayoutVars>
      </dgm:prSet>
      <dgm:spPr/>
      <dgm:t>
        <a:bodyPr/>
        <a:lstStyle/>
        <a:p>
          <a:endParaRPr lang="zh-CN" altLang="en-US"/>
        </a:p>
      </dgm:t>
    </dgm:pt>
    <dgm:pt modelId="{F5932FCB-1973-40D5-BA70-99B750B9FB52}" type="pres">
      <dgm:prSet presAssocID="{A7219E84-DA65-41BD-8AED-460E7ACCFADD}" presName="rootConnector1" presStyleLbl="node1" presStyleIdx="0" presStyleCnt="0"/>
      <dgm:spPr/>
      <dgm:t>
        <a:bodyPr/>
        <a:lstStyle/>
        <a:p>
          <a:endParaRPr lang="zh-CN" altLang="en-US"/>
        </a:p>
      </dgm:t>
    </dgm:pt>
    <dgm:pt modelId="{3668543A-94C5-435E-9E83-D601141CBED2}" type="pres">
      <dgm:prSet presAssocID="{A7219E84-DA65-41BD-8AED-460E7ACCFADD}" presName="hierChild2" presStyleCnt="0"/>
      <dgm:spPr/>
    </dgm:pt>
    <dgm:pt modelId="{C181DEA0-C55F-44D0-AABC-866C434AF627}" type="pres">
      <dgm:prSet presAssocID="{7886C967-E921-42CE-95C8-75AF3060AB76}" presName="Name64" presStyleLbl="parChTrans1D2" presStyleIdx="0" presStyleCnt="6"/>
      <dgm:spPr/>
      <dgm:t>
        <a:bodyPr/>
        <a:lstStyle/>
        <a:p>
          <a:endParaRPr lang="zh-CN" altLang="en-US"/>
        </a:p>
      </dgm:t>
    </dgm:pt>
    <dgm:pt modelId="{261E2E70-AC20-4908-A6B3-EA22447F9AD9}" type="pres">
      <dgm:prSet presAssocID="{9AB9F983-957B-440F-9601-2F55DB81BDE3}" presName="hierRoot2" presStyleCnt="0">
        <dgm:presLayoutVars>
          <dgm:hierBranch val="init"/>
        </dgm:presLayoutVars>
      </dgm:prSet>
      <dgm:spPr/>
    </dgm:pt>
    <dgm:pt modelId="{97298146-9B9A-483D-9D0F-9A533233F2A1}" type="pres">
      <dgm:prSet presAssocID="{9AB9F983-957B-440F-9601-2F55DB81BDE3}" presName="rootComposite" presStyleCnt="0"/>
      <dgm:spPr/>
    </dgm:pt>
    <dgm:pt modelId="{4081B6E3-D36C-46AD-9C05-94EAC9D052B0}" type="pres">
      <dgm:prSet presAssocID="{9AB9F983-957B-440F-9601-2F55DB81BDE3}" presName="rootText" presStyleLbl="node2" presStyleIdx="0" presStyleCnt="4" custScaleX="80974" custScaleY="85473">
        <dgm:presLayoutVars>
          <dgm:chPref val="3"/>
        </dgm:presLayoutVars>
      </dgm:prSet>
      <dgm:spPr/>
      <dgm:t>
        <a:bodyPr/>
        <a:lstStyle/>
        <a:p>
          <a:endParaRPr lang="zh-CN" altLang="en-US"/>
        </a:p>
      </dgm:t>
    </dgm:pt>
    <dgm:pt modelId="{F695D601-8F3F-4E00-989C-36FCE5421554}" type="pres">
      <dgm:prSet presAssocID="{9AB9F983-957B-440F-9601-2F55DB81BDE3}" presName="rootConnector" presStyleLbl="node2" presStyleIdx="0" presStyleCnt="4"/>
      <dgm:spPr/>
      <dgm:t>
        <a:bodyPr/>
        <a:lstStyle/>
        <a:p>
          <a:endParaRPr lang="zh-CN" altLang="en-US"/>
        </a:p>
      </dgm:t>
    </dgm:pt>
    <dgm:pt modelId="{7C12D9D2-8319-42CA-ADC8-682063BBA046}" type="pres">
      <dgm:prSet presAssocID="{9AB9F983-957B-440F-9601-2F55DB81BDE3}" presName="hierChild4" presStyleCnt="0"/>
      <dgm:spPr/>
    </dgm:pt>
    <dgm:pt modelId="{EC7880B4-5FDF-469B-AADE-9BF1DA7CD23B}" type="pres">
      <dgm:prSet presAssocID="{9AB9F983-957B-440F-9601-2F55DB81BDE3}" presName="hierChild5" presStyleCnt="0"/>
      <dgm:spPr/>
    </dgm:pt>
    <dgm:pt modelId="{F43A85EA-5C68-4106-A598-07BFF85D22B1}" type="pres">
      <dgm:prSet presAssocID="{64235E89-0D98-42D1-A9CB-B5D37BE6928C}" presName="Name64" presStyleLbl="parChTrans1D2" presStyleIdx="1" presStyleCnt="6"/>
      <dgm:spPr/>
      <dgm:t>
        <a:bodyPr/>
        <a:lstStyle/>
        <a:p>
          <a:endParaRPr lang="zh-CN" altLang="en-US"/>
        </a:p>
      </dgm:t>
    </dgm:pt>
    <dgm:pt modelId="{7350E02D-9F29-4FBF-9AB6-1957A078B594}" type="pres">
      <dgm:prSet presAssocID="{496E107E-578D-4539-8749-58E02F6604D8}" presName="hierRoot2" presStyleCnt="0">
        <dgm:presLayoutVars>
          <dgm:hierBranch val="init"/>
        </dgm:presLayoutVars>
      </dgm:prSet>
      <dgm:spPr/>
    </dgm:pt>
    <dgm:pt modelId="{09C780AC-BA57-4C43-9A18-A70635CF9AB1}" type="pres">
      <dgm:prSet presAssocID="{496E107E-578D-4539-8749-58E02F6604D8}" presName="rootComposite" presStyleCnt="0"/>
      <dgm:spPr/>
    </dgm:pt>
    <dgm:pt modelId="{F2974DAC-2375-4D8C-9176-8941E7DCA188}" type="pres">
      <dgm:prSet presAssocID="{496E107E-578D-4539-8749-58E02F6604D8}" presName="rootText" presStyleLbl="node2" presStyleIdx="1" presStyleCnt="4" custScaleX="80077" custScaleY="75351">
        <dgm:presLayoutVars>
          <dgm:chPref val="3"/>
        </dgm:presLayoutVars>
      </dgm:prSet>
      <dgm:spPr/>
      <dgm:t>
        <a:bodyPr/>
        <a:lstStyle/>
        <a:p>
          <a:endParaRPr lang="zh-CN" altLang="en-US"/>
        </a:p>
      </dgm:t>
    </dgm:pt>
    <dgm:pt modelId="{231CF538-42E7-4B23-ADE3-9C9539A08E92}" type="pres">
      <dgm:prSet presAssocID="{496E107E-578D-4539-8749-58E02F6604D8}" presName="rootConnector" presStyleLbl="node2" presStyleIdx="1" presStyleCnt="4"/>
      <dgm:spPr/>
      <dgm:t>
        <a:bodyPr/>
        <a:lstStyle/>
        <a:p>
          <a:endParaRPr lang="zh-CN" altLang="en-US"/>
        </a:p>
      </dgm:t>
    </dgm:pt>
    <dgm:pt modelId="{1F3857AF-2EAD-4DDE-AA4A-EC0B0361E15E}" type="pres">
      <dgm:prSet presAssocID="{496E107E-578D-4539-8749-58E02F6604D8}" presName="hierChild4" presStyleCnt="0"/>
      <dgm:spPr/>
    </dgm:pt>
    <dgm:pt modelId="{C259DE62-11F2-4F33-8B38-AABB33CBA9D2}" type="pres">
      <dgm:prSet presAssocID="{496E107E-578D-4539-8749-58E02F6604D8}" presName="hierChild5" presStyleCnt="0"/>
      <dgm:spPr/>
    </dgm:pt>
    <dgm:pt modelId="{791BFA90-5BD7-47C8-95FB-E3357B9FA94A}" type="pres">
      <dgm:prSet presAssocID="{55F413D1-19BD-4FBF-A956-BA727C2742F3}" presName="Name64" presStyleLbl="parChTrans1D2" presStyleIdx="2" presStyleCnt="6"/>
      <dgm:spPr/>
      <dgm:t>
        <a:bodyPr/>
        <a:lstStyle/>
        <a:p>
          <a:endParaRPr lang="zh-CN" altLang="en-US"/>
        </a:p>
      </dgm:t>
    </dgm:pt>
    <dgm:pt modelId="{4300CE66-9A27-4238-8C5F-ED8420664D21}" type="pres">
      <dgm:prSet presAssocID="{B6F855DD-BF63-4267-BBDE-80BD8392AEBB}" presName="hierRoot2" presStyleCnt="0">
        <dgm:presLayoutVars>
          <dgm:hierBranch val="init"/>
        </dgm:presLayoutVars>
      </dgm:prSet>
      <dgm:spPr/>
    </dgm:pt>
    <dgm:pt modelId="{E22B95DA-785D-4BA9-A934-745B4FB7FDF3}" type="pres">
      <dgm:prSet presAssocID="{B6F855DD-BF63-4267-BBDE-80BD8392AEBB}" presName="rootComposite" presStyleCnt="0"/>
      <dgm:spPr/>
    </dgm:pt>
    <dgm:pt modelId="{C6CD1C34-B279-48A9-8076-D84A3E71F552}" type="pres">
      <dgm:prSet presAssocID="{B6F855DD-BF63-4267-BBDE-80BD8392AEBB}" presName="rootText" presStyleLbl="node2" presStyleIdx="2" presStyleCnt="4" custScaleX="82552" custScaleY="74989">
        <dgm:presLayoutVars>
          <dgm:chPref val="3"/>
        </dgm:presLayoutVars>
      </dgm:prSet>
      <dgm:spPr/>
      <dgm:t>
        <a:bodyPr/>
        <a:lstStyle/>
        <a:p>
          <a:endParaRPr lang="zh-CN" altLang="en-US"/>
        </a:p>
      </dgm:t>
    </dgm:pt>
    <dgm:pt modelId="{E176112A-1A0C-4601-84D1-3BC040A1A7D7}" type="pres">
      <dgm:prSet presAssocID="{B6F855DD-BF63-4267-BBDE-80BD8392AEBB}" presName="rootConnector" presStyleLbl="node2" presStyleIdx="2" presStyleCnt="4"/>
      <dgm:spPr/>
      <dgm:t>
        <a:bodyPr/>
        <a:lstStyle/>
        <a:p>
          <a:endParaRPr lang="zh-CN" altLang="en-US"/>
        </a:p>
      </dgm:t>
    </dgm:pt>
    <dgm:pt modelId="{F9A32208-82EE-41EB-8981-8EE15501E935}" type="pres">
      <dgm:prSet presAssocID="{B6F855DD-BF63-4267-BBDE-80BD8392AEBB}" presName="hierChild4" presStyleCnt="0"/>
      <dgm:spPr/>
    </dgm:pt>
    <dgm:pt modelId="{8F4D9359-FEED-4090-8652-764D8D735965}" type="pres">
      <dgm:prSet presAssocID="{B6F855DD-BF63-4267-BBDE-80BD8392AEBB}" presName="hierChild5" presStyleCnt="0"/>
      <dgm:spPr/>
    </dgm:pt>
    <dgm:pt modelId="{EB8FB86C-43B2-446F-94A7-F6DAC94BF98A}" type="pres">
      <dgm:prSet presAssocID="{4F60E205-4D6C-4BC4-BEA9-946EFAC3AE1A}" presName="Name64" presStyleLbl="parChTrans1D2" presStyleIdx="3" presStyleCnt="6"/>
      <dgm:spPr/>
      <dgm:t>
        <a:bodyPr/>
        <a:lstStyle/>
        <a:p>
          <a:endParaRPr lang="zh-CN" altLang="en-US"/>
        </a:p>
      </dgm:t>
    </dgm:pt>
    <dgm:pt modelId="{72A14A5C-B1E0-4930-92F3-9CB30CA6C748}" type="pres">
      <dgm:prSet presAssocID="{00D006FE-A574-4687-BCB8-A6277C3CCADF}" presName="hierRoot2" presStyleCnt="0">
        <dgm:presLayoutVars>
          <dgm:hierBranch val="init"/>
        </dgm:presLayoutVars>
      </dgm:prSet>
      <dgm:spPr/>
    </dgm:pt>
    <dgm:pt modelId="{1405DDD2-6898-44F9-AA5C-8E48CC12E3F3}" type="pres">
      <dgm:prSet presAssocID="{00D006FE-A574-4687-BCB8-A6277C3CCADF}" presName="rootComposite" presStyleCnt="0"/>
      <dgm:spPr/>
    </dgm:pt>
    <dgm:pt modelId="{917C978D-E81E-48A5-BC39-BC7B4917E309}" type="pres">
      <dgm:prSet presAssocID="{00D006FE-A574-4687-BCB8-A6277C3CCADF}" presName="rootText" presStyleLbl="node2" presStyleIdx="3" presStyleCnt="4" custScaleX="83013" custScaleY="83770">
        <dgm:presLayoutVars>
          <dgm:chPref val="3"/>
        </dgm:presLayoutVars>
      </dgm:prSet>
      <dgm:spPr/>
      <dgm:t>
        <a:bodyPr/>
        <a:lstStyle/>
        <a:p>
          <a:endParaRPr lang="zh-CN" altLang="en-US"/>
        </a:p>
      </dgm:t>
    </dgm:pt>
    <dgm:pt modelId="{33355587-EFC4-4701-A909-480700E937DA}" type="pres">
      <dgm:prSet presAssocID="{00D006FE-A574-4687-BCB8-A6277C3CCADF}" presName="rootConnector" presStyleLbl="node2" presStyleIdx="3" presStyleCnt="4"/>
      <dgm:spPr/>
      <dgm:t>
        <a:bodyPr/>
        <a:lstStyle/>
        <a:p>
          <a:endParaRPr lang="zh-CN" altLang="en-US"/>
        </a:p>
      </dgm:t>
    </dgm:pt>
    <dgm:pt modelId="{82F3D059-CDF4-482B-B2A2-FA5056A65B77}" type="pres">
      <dgm:prSet presAssocID="{00D006FE-A574-4687-BCB8-A6277C3CCADF}" presName="hierChild4" presStyleCnt="0"/>
      <dgm:spPr/>
    </dgm:pt>
    <dgm:pt modelId="{4FC072C6-B272-4776-B29C-A1DAD278530A}" type="pres">
      <dgm:prSet presAssocID="{00D006FE-A574-4687-BCB8-A6277C3CCADF}" presName="hierChild5" presStyleCnt="0"/>
      <dgm:spPr/>
    </dgm:pt>
    <dgm:pt modelId="{664E86DE-E554-4A39-A6CA-6C1BBBCBA275}" type="pres">
      <dgm:prSet presAssocID="{A7219E84-DA65-41BD-8AED-460E7ACCFADD}" presName="hierChild3" presStyleCnt="0"/>
      <dgm:spPr/>
    </dgm:pt>
    <dgm:pt modelId="{05A56C2B-D630-471A-B885-9A77F65711BC}" type="pres">
      <dgm:prSet presAssocID="{3B44DF85-4EEB-49AB-B4EC-0F8884DDA858}" presName="Name115" presStyleLbl="parChTrans1D2" presStyleIdx="4" presStyleCnt="6"/>
      <dgm:spPr/>
      <dgm:t>
        <a:bodyPr/>
        <a:lstStyle/>
        <a:p>
          <a:endParaRPr lang="zh-CN" altLang="en-US"/>
        </a:p>
      </dgm:t>
    </dgm:pt>
    <dgm:pt modelId="{A6CEE120-443F-46B9-AF42-284E73BC71E4}" type="pres">
      <dgm:prSet presAssocID="{14A8C69C-3E01-4CFF-8F9A-A6A7236525E4}" presName="hierRoot3" presStyleCnt="0">
        <dgm:presLayoutVars>
          <dgm:hierBranch val="init"/>
        </dgm:presLayoutVars>
      </dgm:prSet>
      <dgm:spPr/>
    </dgm:pt>
    <dgm:pt modelId="{204CD9F4-9E4B-407A-8106-1B3D7348F71E}" type="pres">
      <dgm:prSet presAssocID="{14A8C69C-3E01-4CFF-8F9A-A6A7236525E4}" presName="rootComposite3" presStyleCnt="0"/>
      <dgm:spPr/>
    </dgm:pt>
    <dgm:pt modelId="{6E28DF7A-FA39-4C7D-AC7E-C40C43C1A708}" type="pres">
      <dgm:prSet presAssocID="{14A8C69C-3E01-4CFF-8F9A-A6A7236525E4}" presName="rootText3" presStyleLbl="asst1" presStyleIdx="0" presStyleCnt="2" custScaleX="137620">
        <dgm:presLayoutVars>
          <dgm:chPref val="3"/>
        </dgm:presLayoutVars>
      </dgm:prSet>
      <dgm:spPr/>
      <dgm:t>
        <a:bodyPr/>
        <a:lstStyle/>
        <a:p>
          <a:endParaRPr lang="zh-CN" altLang="en-US"/>
        </a:p>
      </dgm:t>
    </dgm:pt>
    <dgm:pt modelId="{F568127B-1118-49EB-AD05-9CECA27E0E4A}" type="pres">
      <dgm:prSet presAssocID="{14A8C69C-3E01-4CFF-8F9A-A6A7236525E4}" presName="rootConnector3" presStyleLbl="asst1" presStyleIdx="0" presStyleCnt="2"/>
      <dgm:spPr/>
      <dgm:t>
        <a:bodyPr/>
        <a:lstStyle/>
        <a:p>
          <a:endParaRPr lang="zh-CN" altLang="en-US"/>
        </a:p>
      </dgm:t>
    </dgm:pt>
    <dgm:pt modelId="{6DA66E22-8BB5-4D7B-A560-F90004A3A8C1}" type="pres">
      <dgm:prSet presAssocID="{14A8C69C-3E01-4CFF-8F9A-A6A7236525E4}" presName="hierChild6" presStyleCnt="0"/>
      <dgm:spPr/>
    </dgm:pt>
    <dgm:pt modelId="{84206462-1665-44F2-B80B-4CFEC0BB0922}" type="pres">
      <dgm:prSet presAssocID="{14A8C69C-3E01-4CFF-8F9A-A6A7236525E4}" presName="hierChild7" presStyleCnt="0"/>
      <dgm:spPr/>
    </dgm:pt>
    <dgm:pt modelId="{6C6E2EA8-BE0A-4523-8EC6-662F245620E5}" type="pres">
      <dgm:prSet presAssocID="{4CCB7F40-3ED3-47B9-B83E-94663798F691}" presName="Name115" presStyleLbl="parChTrans1D2" presStyleIdx="5" presStyleCnt="6"/>
      <dgm:spPr/>
      <dgm:t>
        <a:bodyPr/>
        <a:lstStyle/>
        <a:p>
          <a:endParaRPr lang="zh-CN" altLang="en-US"/>
        </a:p>
      </dgm:t>
    </dgm:pt>
    <dgm:pt modelId="{A1797A3A-83FA-461A-B414-FDF767E68EB8}" type="pres">
      <dgm:prSet presAssocID="{A6C359CC-6AC4-467D-8F32-AA53DC176FFD}" presName="hierRoot3" presStyleCnt="0">
        <dgm:presLayoutVars>
          <dgm:hierBranch val="init"/>
        </dgm:presLayoutVars>
      </dgm:prSet>
      <dgm:spPr/>
    </dgm:pt>
    <dgm:pt modelId="{50C5DB48-D247-4191-A7DD-F61C37DBD67B}" type="pres">
      <dgm:prSet presAssocID="{A6C359CC-6AC4-467D-8F32-AA53DC176FFD}" presName="rootComposite3" presStyleCnt="0"/>
      <dgm:spPr/>
    </dgm:pt>
    <dgm:pt modelId="{82E9704D-F532-49D7-9F49-9F0876590212}" type="pres">
      <dgm:prSet presAssocID="{A6C359CC-6AC4-467D-8F32-AA53DC176FFD}" presName="rootText3" presStyleLbl="asst1" presStyleIdx="1" presStyleCnt="2" custScaleX="116106" custLinFactNeighborX="10725">
        <dgm:presLayoutVars>
          <dgm:chPref val="3"/>
        </dgm:presLayoutVars>
      </dgm:prSet>
      <dgm:spPr/>
      <dgm:t>
        <a:bodyPr/>
        <a:lstStyle/>
        <a:p>
          <a:endParaRPr lang="zh-CN" altLang="en-US"/>
        </a:p>
      </dgm:t>
    </dgm:pt>
    <dgm:pt modelId="{DA4404FC-8AC5-4844-BE2D-CDAEECD04481}" type="pres">
      <dgm:prSet presAssocID="{A6C359CC-6AC4-467D-8F32-AA53DC176FFD}" presName="rootConnector3" presStyleLbl="asst1" presStyleIdx="1" presStyleCnt="2"/>
      <dgm:spPr/>
      <dgm:t>
        <a:bodyPr/>
        <a:lstStyle/>
        <a:p>
          <a:endParaRPr lang="zh-CN" altLang="en-US"/>
        </a:p>
      </dgm:t>
    </dgm:pt>
    <dgm:pt modelId="{D33311C5-0BA4-413B-B39A-4A4F674AE69C}" type="pres">
      <dgm:prSet presAssocID="{A6C359CC-6AC4-467D-8F32-AA53DC176FFD}" presName="hierChild6" presStyleCnt="0"/>
      <dgm:spPr/>
    </dgm:pt>
    <dgm:pt modelId="{71995036-9C51-4D4D-8BEB-E2C0292E347B}" type="pres">
      <dgm:prSet presAssocID="{A6C359CC-6AC4-467D-8F32-AA53DC176FFD}" presName="hierChild7" presStyleCnt="0"/>
      <dgm:spPr/>
    </dgm:pt>
  </dgm:ptLst>
  <dgm:cxnLst>
    <dgm:cxn modelId="{518456C3-70C8-4FCF-A5C9-0E5C704ACCEE}" srcId="{A7219E84-DA65-41BD-8AED-460E7ACCFADD}" destId="{B6F855DD-BF63-4267-BBDE-80BD8392AEBB}" srcOrd="4" destOrd="0" parTransId="{55F413D1-19BD-4FBF-A956-BA727C2742F3}" sibTransId="{5523D277-F3A2-4EAC-947D-D09A49114853}"/>
    <dgm:cxn modelId="{EC35842E-D893-4736-BFDE-A7A83E6E9A4A}" srcId="{A7219E84-DA65-41BD-8AED-460E7ACCFADD}" destId="{14A8C69C-3E01-4CFF-8F9A-A6A7236525E4}" srcOrd="0" destOrd="0" parTransId="{3B44DF85-4EEB-49AB-B4EC-0F8884DDA858}" sibTransId="{6E3E92EA-A6B3-4191-8656-4AA87A454184}"/>
    <dgm:cxn modelId="{763554C2-A6F4-42A9-A130-DE8451399F12}" type="presOf" srcId="{496E107E-578D-4539-8749-58E02F6604D8}" destId="{231CF538-42E7-4B23-ADE3-9C9539A08E92}" srcOrd="1" destOrd="0" presId="urn:microsoft.com/office/officeart/2009/3/layout/HorizontalOrganizationChart"/>
    <dgm:cxn modelId="{44A896AD-49A3-4182-9BB4-70E80FA2DE85}" srcId="{A7219E84-DA65-41BD-8AED-460E7ACCFADD}" destId="{00D006FE-A574-4687-BCB8-A6277C3CCADF}" srcOrd="5" destOrd="0" parTransId="{4F60E205-4D6C-4BC4-BEA9-946EFAC3AE1A}" sibTransId="{B4A6541B-1186-4703-9496-18ED246BE62A}"/>
    <dgm:cxn modelId="{D06AB13F-4B80-42C4-B504-8A820E4B46EC}" type="presOf" srcId="{00D006FE-A574-4687-BCB8-A6277C3CCADF}" destId="{33355587-EFC4-4701-A909-480700E937DA}" srcOrd="1" destOrd="0" presId="urn:microsoft.com/office/officeart/2009/3/layout/HorizontalOrganizationChart"/>
    <dgm:cxn modelId="{A7255E42-27C5-4BD1-B3BC-218054C6A970}" type="presOf" srcId="{F0AD6BE1-7B89-43EC-A336-AE9B78645ABA}" destId="{9D1097D9-59BE-4D7D-B59F-606F3EB5BFA8}" srcOrd="0" destOrd="0" presId="urn:microsoft.com/office/officeart/2009/3/layout/HorizontalOrganizationChart"/>
    <dgm:cxn modelId="{1550E5C1-90BE-4088-AFEE-4A3F30897503}" srcId="{A7219E84-DA65-41BD-8AED-460E7ACCFADD}" destId="{9AB9F983-957B-440F-9601-2F55DB81BDE3}" srcOrd="2" destOrd="0" parTransId="{7886C967-E921-42CE-95C8-75AF3060AB76}" sibTransId="{C41226F8-7407-46C1-BCAF-FDA85538B06D}"/>
    <dgm:cxn modelId="{F4A6A95D-9F23-4E80-A650-C2D06DEF4B4F}" type="presOf" srcId="{55F413D1-19BD-4FBF-A956-BA727C2742F3}" destId="{791BFA90-5BD7-47C8-95FB-E3357B9FA94A}" srcOrd="0" destOrd="0" presId="urn:microsoft.com/office/officeart/2009/3/layout/HorizontalOrganizationChart"/>
    <dgm:cxn modelId="{8D551BFF-C5D0-4F34-AD17-C45A589F7844}" srcId="{A7219E84-DA65-41BD-8AED-460E7ACCFADD}" destId="{A6C359CC-6AC4-467D-8F32-AA53DC176FFD}" srcOrd="1" destOrd="0" parTransId="{4CCB7F40-3ED3-47B9-B83E-94663798F691}" sibTransId="{BC95A80C-36B7-47D5-A666-D601874A55B6}"/>
    <dgm:cxn modelId="{9DFDA3C0-4DEF-459F-B4C5-BC4E1A2777C7}" type="presOf" srcId="{9AB9F983-957B-440F-9601-2F55DB81BDE3}" destId="{4081B6E3-D36C-46AD-9C05-94EAC9D052B0}" srcOrd="0" destOrd="0" presId="urn:microsoft.com/office/officeart/2009/3/layout/HorizontalOrganizationChart"/>
    <dgm:cxn modelId="{CC752E9F-83DC-4D09-B293-C66F03EA7936}" type="presOf" srcId="{B6F855DD-BF63-4267-BBDE-80BD8392AEBB}" destId="{C6CD1C34-B279-48A9-8076-D84A3E71F552}" srcOrd="0" destOrd="0" presId="urn:microsoft.com/office/officeart/2009/3/layout/HorizontalOrganizationChart"/>
    <dgm:cxn modelId="{97085A73-D801-4BB5-A30E-E379802AD7A3}" type="presOf" srcId="{A6C359CC-6AC4-467D-8F32-AA53DC176FFD}" destId="{DA4404FC-8AC5-4844-BE2D-CDAEECD04481}" srcOrd="1" destOrd="0" presId="urn:microsoft.com/office/officeart/2009/3/layout/HorizontalOrganizationChart"/>
    <dgm:cxn modelId="{5E5D20D4-3624-48BA-8B88-8F9F198A7D2E}" type="presOf" srcId="{4F60E205-4D6C-4BC4-BEA9-946EFAC3AE1A}" destId="{EB8FB86C-43B2-446F-94A7-F6DAC94BF98A}" srcOrd="0" destOrd="0" presId="urn:microsoft.com/office/officeart/2009/3/layout/HorizontalOrganizationChart"/>
    <dgm:cxn modelId="{0D940DDC-021B-4D0D-B8EF-5540EC30F3CB}" type="presOf" srcId="{B6F855DD-BF63-4267-BBDE-80BD8392AEBB}" destId="{E176112A-1A0C-4601-84D1-3BC040A1A7D7}" srcOrd="1" destOrd="0" presId="urn:microsoft.com/office/officeart/2009/3/layout/HorizontalOrganizationChart"/>
    <dgm:cxn modelId="{C37DA635-2097-4583-ABAB-5C83BD759375}" type="presOf" srcId="{14A8C69C-3E01-4CFF-8F9A-A6A7236525E4}" destId="{F568127B-1118-49EB-AD05-9CECA27E0E4A}" srcOrd="1" destOrd="0" presId="urn:microsoft.com/office/officeart/2009/3/layout/HorizontalOrganizationChart"/>
    <dgm:cxn modelId="{6C609585-CAA6-4D11-B914-21B9EA413F7E}" type="presOf" srcId="{14A8C69C-3E01-4CFF-8F9A-A6A7236525E4}" destId="{6E28DF7A-FA39-4C7D-AC7E-C40C43C1A708}" srcOrd="0" destOrd="0" presId="urn:microsoft.com/office/officeart/2009/3/layout/HorizontalOrganizationChart"/>
    <dgm:cxn modelId="{C79F0A53-B83F-4EE6-B6FB-C80B721EE5E5}" srcId="{A7219E84-DA65-41BD-8AED-460E7ACCFADD}" destId="{496E107E-578D-4539-8749-58E02F6604D8}" srcOrd="3" destOrd="0" parTransId="{64235E89-0D98-42D1-A9CB-B5D37BE6928C}" sibTransId="{9339CEC5-55FD-4AB2-BFAF-01ABCDFC21C5}"/>
    <dgm:cxn modelId="{D5CC78D5-A6CA-44D8-860A-E77546EF473D}" type="presOf" srcId="{7886C967-E921-42CE-95C8-75AF3060AB76}" destId="{C181DEA0-C55F-44D0-AABC-866C434AF627}" srcOrd="0" destOrd="0" presId="urn:microsoft.com/office/officeart/2009/3/layout/HorizontalOrganizationChart"/>
    <dgm:cxn modelId="{5417A161-2D48-4ECF-AAC8-00474E4BE344}" type="presOf" srcId="{4CCB7F40-3ED3-47B9-B83E-94663798F691}" destId="{6C6E2EA8-BE0A-4523-8EC6-662F245620E5}" srcOrd="0" destOrd="0" presId="urn:microsoft.com/office/officeart/2009/3/layout/HorizontalOrganizationChart"/>
    <dgm:cxn modelId="{B2720F8F-6A5E-40F8-AE26-8D6D64472483}" type="presOf" srcId="{496E107E-578D-4539-8749-58E02F6604D8}" destId="{F2974DAC-2375-4D8C-9176-8941E7DCA188}" srcOrd="0" destOrd="0" presId="urn:microsoft.com/office/officeart/2009/3/layout/HorizontalOrganizationChart"/>
    <dgm:cxn modelId="{25EB6C07-3669-4525-9DCE-8ABF5B81BC83}" type="presOf" srcId="{3B44DF85-4EEB-49AB-B4EC-0F8884DDA858}" destId="{05A56C2B-D630-471A-B885-9A77F65711BC}" srcOrd="0" destOrd="0" presId="urn:microsoft.com/office/officeart/2009/3/layout/HorizontalOrganizationChart"/>
    <dgm:cxn modelId="{366A6B14-11B4-4B17-9DC6-68029F9A440D}" type="presOf" srcId="{00D006FE-A574-4687-BCB8-A6277C3CCADF}" destId="{917C978D-E81E-48A5-BC39-BC7B4917E309}" srcOrd="0" destOrd="0" presId="urn:microsoft.com/office/officeart/2009/3/layout/HorizontalOrganizationChart"/>
    <dgm:cxn modelId="{7047C5DA-9123-430F-B59F-68273021C15B}" srcId="{F0AD6BE1-7B89-43EC-A336-AE9B78645ABA}" destId="{A7219E84-DA65-41BD-8AED-460E7ACCFADD}" srcOrd="0" destOrd="0" parTransId="{FD3D2622-8BD6-4A76-8864-DF2E88777EB2}" sibTransId="{8E34955C-C714-4288-9324-0A311069492B}"/>
    <dgm:cxn modelId="{F6F2ABDF-AA96-4572-8D69-C4F50E7B0FE3}" type="presOf" srcId="{A7219E84-DA65-41BD-8AED-460E7ACCFADD}" destId="{84E45579-7304-4B1D-9F95-5EA6451B172F}" srcOrd="0" destOrd="0" presId="urn:microsoft.com/office/officeart/2009/3/layout/HorizontalOrganizationChart"/>
    <dgm:cxn modelId="{D36F8C8D-390C-44AE-ADAE-CDF9572EF23B}" type="presOf" srcId="{9AB9F983-957B-440F-9601-2F55DB81BDE3}" destId="{F695D601-8F3F-4E00-989C-36FCE5421554}" srcOrd="1" destOrd="0" presId="urn:microsoft.com/office/officeart/2009/3/layout/HorizontalOrganizationChart"/>
    <dgm:cxn modelId="{46036072-BBD8-447C-B2F6-3987FCE27E98}" type="presOf" srcId="{A6C359CC-6AC4-467D-8F32-AA53DC176FFD}" destId="{82E9704D-F532-49D7-9F49-9F0876590212}" srcOrd="0" destOrd="0" presId="urn:microsoft.com/office/officeart/2009/3/layout/HorizontalOrganizationChart"/>
    <dgm:cxn modelId="{3B07AED9-7803-4649-AFD7-77133A6D06F7}" type="presOf" srcId="{64235E89-0D98-42D1-A9CB-B5D37BE6928C}" destId="{F43A85EA-5C68-4106-A598-07BFF85D22B1}" srcOrd="0" destOrd="0" presId="urn:microsoft.com/office/officeart/2009/3/layout/HorizontalOrganizationChart"/>
    <dgm:cxn modelId="{432203BA-1A81-4756-A5AB-1EF6028FEE24}" type="presOf" srcId="{A7219E84-DA65-41BD-8AED-460E7ACCFADD}" destId="{F5932FCB-1973-40D5-BA70-99B750B9FB52}" srcOrd="1" destOrd="0" presId="urn:microsoft.com/office/officeart/2009/3/layout/HorizontalOrganizationChart"/>
    <dgm:cxn modelId="{C60218CF-E940-435B-B55B-5CBFA29579F3}" type="presParOf" srcId="{9D1097D9-59BE-4D7D-B59F-606F3EB5BFA8}" destId="{67570D77-E4C3-4EE2-A903-D5998ACF5C94}" srcOrd="0" destOrd="0" presId="urn:microsoft.com/office/officeart/2009/3/layout/HorizontalOrganizationChart"/>
    <dgm:cxn modelId="{B3663969-64F0-44CF-B1B0-DDE841DA98D0}" type="presParOf" srcId="{67570D77-E4C3-4EE2-A903-D5998ACF5C94}" destId="{B771F0B0-2B3C-4CAA-A530-1F1C758CD8FD}" srcOrd="0" destOrd="0" presId="urn:microsoft.com/office/officeart/2009/3/layout/HorizontalOrganizationChart"/>
    <dgm:cxn modelId="{55F2E6E2-3455-4B30-BF33-0868E803ADA8}" type="presParOf" srcId="{B771F0B0-2B3C-4CAA-A530-1F1C758CD8FD}" destId="{84E45579-7304-4B1D-9F95-5EA6451B172F}" srcOrd="0" destOrd="0" presId="urn:microsoft.com/office/officeart/2009/3/layout/HorizontalOrganizationChart"/>
    <dgm:cxn modelId="{67A7EC64-3061-4F6E-A323-6B027A9E50AE}" type="presParOf" srcId="{B771F0B0-2B3C-4CAA-A530-1F1C758CD8FD}" destId="{F5932FCB-1973-40D5-BA70-99B750B9FB52}" srcOrd="1" destOrd="0" presId="urn:microsoft.com/office/officeart/2009/3/layout/HorizontalOrganizationChart"/>
    <dgm:cxn modelId="{C85E11AA-EB2F-49D2-B18C-A42D8F869421}" type="presParOf" srcId="{67570D77-E4C3-4EE2-A903-D5998ACF5C94}" destId="{3668543A-94C5-435E-9E83-D601141CBED2}" srcOrd="1" destOrd="0" presId="urn:microsoft.com/office/officeart/2009/3/layout/HorizontalOrganizationChart"/>
    <dgm:cxn modelId="{C3164AC5-CE0D-4B79-BA16-071B449A2D7C}" type="presParOf" srcId="{3668543A-94C5-435E-9E83-D601141CBED2}" destId="{C181DEA0-C55F-44D0-AABC-866C434AF627}" srcOrd="0" destOrd="0" presId="urn:microsoft.com/office/officeart/2009/3/layout/HorizontalOrganizationChart"/>
    <dgm:cxn modelId="{39766F76-49D7-41F5-B99D-4C8B998862AC}" type="presParOf" srcId="{3668543A-94C5-435E-9E83-D601141CBED2}" destId="{261E2E70-AC20-4908-A6B3-EA22447F9AD9}" srcOrd="1" destOrd="0" presId="urn:microsoft.com/office/officeart/2009/3/layout/HorizontalOrganizationChart"/>
    <dgm:cxn modelId="{18A9D078-F5A7-4E16-8F69-868809E5B2F7}" type="presParOf" srcId="{261E2E70-AC20-4908-A6B3-EA22447F9AD9}" destId="{97298146-9B9A-483D-9D0F-9A533233F2A1}" srcOrd="0" destOrd="0" presId="urn:microsoft.com/office/officeart/2009/3/layout/HorizontalOrganizationChart"/>
    <dgm:cxn modelId="{2EE70ADB-F981-418F-A310-B2E2218F197B}" type="presParOf" srcId="{97298146-9B9A-483D-9D0F-9A533233F2A1}" destId="{4081B6E3-D36C-46AD-9C05-94EAC9D052B0}" srcOrd="0" destOrd="0" presId="urn:microsoft.com/office/officeart/2009/3/layout/HorizontalOrganizationChart"/>
    <dgm:cxn modelId="{63403793-C8E0-4E8D-BA8D-7F6424CDD5BE}" type="presParOf" srcId="{97298146-9B9A-483D-9D0F-9A533233F2A1}" destId="{F695D601-8F3F-4E00-989C-36FCE5421554}" srcOrd="1" destOrd="0" presId="urn:microsoft.com/office/officeart/2009/3/layout/HorizontalOrganizationChart"/>
    <dgm:cxn modelId="{CD05E0E2-D10E-4CB5-AB8B-AC07DD2BE468}" type="presParOf" srcId="{261E2E70-AC20-4908-A6B3-EA22447F9AD9}" destId="{7C12D9D2-8319-42CA-ADC8-682063BBA046}" srcOrd="1" destOrd="0" presId="urn:microsoft.com/office/officeart/2009/3/layout/HorizontalOrganizationChart"/>
    <dgm:cxn modelId="{271AA58C-0B30-44BA-AC75-0D9B20F22F71}" type="presParOf" srcId="{261E2E70-AC20-4908-A6B3-EA22447F9AD9}" destId="{EC7880B4-5FDF-469B-AADE-9BF1DA7CD23B}" srcOrd="2" destOrd="0" presId="urn:microsoft.com/office/officeart/2009/3/layout/HorizontalOrganizationChart"/>
    <dgm:cxn modelId="{CE3E6D64-2CFD-4CFE-81BF-E7A4CA8E2F7D}" type="presParOf" srcId="{3668543A-94C5-435E-9E83-D601141CBED2}" destId="{F43A85EA-5C68-4106-A598-07BFF85D22B1}" srcOrd="2" destOrd="0" presId="urn:microsoft.com/office/officeart/2009/3/layout/HorizontalOrganizationChart"/>
    <dgm:cxn modelId="{D46EC601-5E77-4708-97D9-6A4D9F8F1E44}" type="presParOf" srcId="{3668543A-94C5-435E-9E83-D601141CBED2}" destId="{7350E02D-9F29-4FBF-9AB6-1957A078B594}" srcOrd="3" destOrd="0" presId="urn:microsoft.com/office/officeart/2009/3/layout/HorizontalOrganizationChart"/>
    <dgm:cxn modelId="{1D7DF2DF-E097-459C-8AAB-195F2E4178D4}" type="presParOf" srcId="{7350E02D-9F29-4FBF-9AB6-1957A078B594}" destId="{09C780AC-BA57-4C43-9A18-A70635CF9AB1}" srcOrd="0" destOrd="0" presId="urn:microsoft.com/office/officeart/2009/3/layout/HorizontalOrganizationChart"/>
    <dgm:cxn modelId="{470F97A6-60F1-4246-B28A-A4DD4AF650F9}" type="presParOf" srcId="{09C780AC-BA57-4C43-9A18-A70635CF9AB1}" destId="{F2974DAC-2375-4D8C-9176-8941E7DCA188}" srcOrd="0" destOrd="0" presId="urn:microsoft.com/office/officeart/2009/3/layout/HorizontalOrganizationChart"/>
    <dgm:cxn modelId="{85F7BB28-2E86-484F-9E98-1400E7D9E22B}" type="presParOf" srcId="{09C780AC-BA57-4C43-9A18-A70635CF9AB1}" destId="{231CF538-42E7-4B23-ADE3-9C9539A08E92}" srcOrd="1" destOrd="0" presId="urn:microsoft.com/office/officeart/2009/3/layout/HorizontalOrganizationChart"/>
    <dgm:cxn modelId="{2B57B09D-F3B8-4FB6-AB41-4D3C6DB65B68}" type="presParOf" srcId="{7350E02D-9F29-4FBF-9AB6-1957A078B594}" destId="{1F3857AF-2EAD-4DDE-AA4A-EC0B0361E15E}" srcOrd="1" destOrd="0" presId="urn:microsoft.com/office/officeart/2009/3/layout/HorizontalOrganizationChart"/>
    <dgm:cxn modelId="{9D6D3541-FB8D-4D78-9073-DA7EB4140180}" type="presParOf" srcId="{7350E02D-9F29-4FBF-9AB6-1957A078B594}" destId="{C259DE62-11F2-4F33-8B38-AABB33CBA9D2}" srcOrd="2" destOrd="0" presId="urn:microsoft.com/office/officeart/2009/3/layout/HorizontalOrganizationChart"/>
    <dgm:cxn modelId="{8D72F1B0-8BDE-4B47-9FF8-3183ADDC88C4}" type="presParOf" srcId="{3668543A-94C5-435E-9E83-D601141CBED2}" destId="{791BFA90-5BD7-47C8-95FB-E3357B9FA94A}" srcOrd="4" destOrd="0" presId="urn:microsoft.com/office/officeart/2009/3/layout/HorizontalOrganizationChart"/>
    <dgm:cxn modelId="{7E02B94D-EAE8-47D2-BB2E-8D96D5E46688}" type="presParOf" srcId="{3668543A-94C5-435E-9E83-D601141CBED2}" destId="{4300CE66-9A27-4238-8C5F-ED8420664D21}" srcOrd="5" destOrd="0" presId="urn:microsoft.com/office/officeart/2009/3/layout/HorizontalOrganizationChart"/>
    <dgm:cxn modelId="{F3E1A4B7-5070-4FB5-B047-AA7B3D077056}" type="presParOf" srcId="{4300CE66-9A27-4238-8C5F-ED8420664D21}" destId="{E22B95DA-785D-4BA9-A934-745B4FB7FDF3}" srcOrd="0" destOrd="0" presId="urn:microsoft.com/office/officeart/2009/3/layout/HorizontalOrganizationChart"/>
    <dgm:cxn modelId="{0B9720F8-E154-4998-AD86-0D582FDEE774}" type="presParOf" srcId="{E22B95DA-785D-4BA9-A934-745B4FB7FDF3}" destId="{C6CD1C34-B279-48A9-8076-D84A3E71F552}" srcOrd="0" destOrd="0" presId="urn:microsoft.com/office/officeart/2009/3/layout/HorizontalOrganizationChart"/>
    <dgm:cxn modelId="{7CE4BF67-1EC8-4516-B034-AD954A3417F8}" type="presParOf" srcId="{E22B95DA-785D-4BA9-A934-745B4FB7FDF3}" destId="{E176112A-1A0C-4601-84D1-3BC040A1A7D7}" srcOrd="1" destOrd="0" presId="urn:microsoft.com/office/officeart/2009/3/layout/HorizontalOrganizationChart"/>
    <dgm:cxn modelId="{161E2A69-90B8-4E39-87BB-CD5013CD5FB5}" type="presParOf" srcId="{4300CE66-9A27-4238-8C5F-ED8420664D21}" destId="{F9A32208-82EE-41EB-8981-8EE15501E935}" srcOrd="1" destOrd="0" presId="urn:microsoft.com/office/officeart/2009/3/layout/HorizontalOrganizationChart"/>
    <dgm:cxn modelId="{90323F17-F3CE-4122-B010-14FFEC438729}" type="presParOf" srcId="{4300CE66-9A27-4238-8C5F-ED8420664D21}" destId="{8F4D9359-FEED-4090-8652-764D8D735965}" srcOrd="2" destOrd="0" presId="urn:microsoft.com/office/officeart/2009/3/layout/HorizontalOrganizationChart"/>
    <dgm:cxn modelId="{ACBF0CC6-8722-4CEE-B8E6-B422A20B9E59}" type="presParOf" srcId="{3668543A-94C5-435E-9E83-D601141CBED2}" destId="{EB8FB86C-43B2-446F-94A7-F6DAC94BF98A}" srcOrd="6" destOrd="0" presId="urn:microsoft.com/office/officeart/2009/3/layout/HorizontalOrganizationChart"/>
    <dgm:cxn modelId="{2F7D364A-57DA-464E-A415-E5CF3B29E6BD}" type="presParOf" srcId="{3668543A-94C5-435E-9E83-D601141CBED2}" destId="{72A14A5C-B1E0-4930-92F3-9CB30CA6C748}" srcOrd="7" destOrd="0" presId="urn:microsoft.com/office/officeart/2009/3/layout/HorizontalOrganizationChart"/>
    <dgm:cxn modelId="{93058E0C-F92E-4B21-AFE4-E47D00D128C0}" type="presParOf" srcId="{72A14A5C-B1E0-4930-92F3-9CB30CA6C748}" destId="{1405DDD2-6898-44F9-AA5C-8E48CC12E3F3}" srcOrd="0" destOrd="0" presId="urn:microsoft.com/office/officeart/2009/3/layout/HorizontalOrganizationChart"/>
    <dgm:cxn modelId="{4BD882F7-4671-43E4-9C6B-96A85EBFD0DE}" type="presParOf" srcId="{1405DDD2-6898-44F9-AA5C-8E48CC12E3F3}" destId="{917C978D-E81E-48A5-BC39-BC7B4917E309}" srcOrd="0" destOrd="0" presId="urn:microsoft.com/office/officeart/2009/3/layout/HorizontalOrganizationChart"/>
    <dgm:cxn modelId="{BCEF8775-349C-4A05-BE1D-C482274B2492}" type="presParOf" srcId="{1405DDD2-6898-44F9-AA5C-8E48CC12E3F3}" destId="{33355587-EFC4-4701-A909-480700E937DA}" srcOrd="1" destOrd="0" presId="urn:microsoft.com/office/officeart/2009/3/layout/HorizontalOrganizationChart"/>
    <dgm:cxn modelId="{4B012694-3412-4663-B020-AE083F743D9E}" type="presParOf" srcId="{72A14A5C-B1E0-4930-92F3-9CB30CA6C748}" destId="{82F3D059-CDF4-482B-B2A2-FA5056A65B77}" srcOrd="1" destOrd="0" presId="urn:microsoft.com/office/officeart/2009/3/layout/HorizontalOrganizationChart"/>
    <dgm:cxn modelId="{AF8BCD28-729F-4946-9B6F-23C99A371E2C}" type="presParOf" srcId="{72A14A5C-B1E0-4930-92F3-9CB30CA6C748}" destId="{4FC072C6-B272-4776-B29C-A1DAD278530A}" srcOrd="2" destOrd="0" presId="urn:microsoft.com/office/officeart/2009/3/layout/HorizontalOrganizationChart"/>
    <dgm:cxn modelId="{7960A650-D52D-455C-B9CC-A66E37B9464A}" type="presParOf" srcId="{67570D77-E4C3-4EE2-A903-D5998ACF5C94}" destId="{664E86DE-E554-4A39-A6CA-6C1BBBCBA275}" srcOrd="2" destOrd="0" presId="urn:microsoft.com/office/officeart/2009/3/layout/HorizontalOrganizationChart"/>
    <dgm:cxn modelId="{9C6A09FC-9FE5-40C6-ACCA-25BBF81C7084}" type="presParOf" srcId="{664E86DE-E554-4A39-A6CA-6C1BBBCBA275}" destId="{05A56C2B-D630-471A-B885-9A77F65711BC}" srcOrd="0" destOrd="0" presId="urn:microsoft.com/office/officeart/2009/3/layout/HorizontalOrganizationChart"/>
    <dgm:cxn modelId="{7AAE13E6-FF99-4521-BC52-FF500CDBC0F4}" type="presParOf" srcId="{664E86DE-E554-4A39-A6CA-6C1BBBCBA275}" destId="{A6CEE120-443F-46B9-AF42-284E73BC71E4}" srcOrd="1" destOrd="0" presId="urn:microsoft.com/office/officeart/2009/3/layout/HorizontalOrganizationChart"/>
    <dgm:cxn modelId="{497A6A54-5701-48E8-A906-CE7014833E53}" type="presParOf" srcId="{A6CEE120-443F-46B9-AF42-284E73BC71E4}" destId="{204CD9F4-9E4B-407A-8106-1B3D7348F71E}" srcOrd="0" destOrd="0" presId="urn:microsoft.com/office/officeart/2009/3/layout/HorizontalOrganizationChart"/>
    <dgm:cxn modelId="{CD4418CD-70B4-4925-95B4-99E957AEA58E}" type="presParOf" srcId="{204CD9F4-9E4B-407A-8106-1B3D7348F71E}" destId="{6E28DF7A-FA39-4C7D-AC7E-C40C43C1A708}" srcOrd="0" destOrd="0" presId="urn:microsoft.com/office/officeart/2009/3/layout/HorizontalOrganizationChart"/>
    <dgm:cxn modelId="{24B117AA-0E66-457A-9693-502EDC5A8670}" type="presParOf" srcId="{204CD9F4-9E4B-407A-8106-1B3D7348F71E}" destId="{F568127B-1118-49EB-AD05-9CECA27E0E4A}" srcOrd="1" destOrd="0" presId="urn:microsoft.com/office/officeart/2009/3/layout/HorizontalOrganizationChart"/>
    <dgm:cxn modelId="{3C021A23-DC4A-43F5-9ACB-F8F5DBED7632}" type="presParOf" srcId="{A6CEE120-443F-46B9-AF42-284E73BC71E4}" destId="{6DA66E22-8BB5-4D7B-A560-F90004A3A8C1}" srcOrd="1" destOrd="0" presId="urn:microsoft.com/office/officeart/2009/3/layout/HorizontalOrganizationChart"/>
    <dgm:cxn modelId="{18501D9B-D8F2-4C0D-99ED-755D157632BB}" type="presParOf" srcId="{A6CEE120-443F-46B9-AF42-284E73BC71E4}" destId="{84206462-1665-44F2-B80B-4CFEC0BB0922}" srcOrd="2" destOrd="0" presId="urn:microsoft.com/office/officeart/2009/3/layout/HorizontalOrganizationChart"/>
    <dgm:cxn modelId="{17A9259C-76A2-4F51-BA10-1C33989E5430}" type="presParOf" srcId="{664E86DE-E554-4A39-A6CA-6C1BBBCBA275}" destId="{6C6E2EA8-BE0A-4523-8EC6-662F245620E5}" srcOrd="2" destOrd="0" presId="urn:microsoft.com/office/officeart/2009/3/layout/HorizontalOrganizationChart"/>
    <dgm:cxn modelId="{EABFA87B-782E-4106-B66B-FE9A1AF6F717}" type="presParOf" srcId="{664E86DE-E554-4A39-A6CA-6C1BBBCBA275}" destId="{A1797A3A-83FA-461A-B414-FDF767E68EB8}" srcOrd="3" destOrd="0" presId="urn:microsoft.com/office/officeart/2009/3/layout/HorizontalOrganizationChart"/>
    <dgm:cxn modelId="{E101E431-B079-49AE-B4EB-F005CB2E3250}" type="presParOf" srcId="{A1797A3A-83FA-461A-B414-FDF767E68EB8}" destId="{50C5DB48-D247-4191-A7DD-F61C37DBD67B}" srcOrd="0" destOrd="0" presId="urn:microsoft.com/office/officeart/2009/3/layout/HorizontalOrganizationChart"/>
    <dgm:cxn modelId="{A79EAA11-3E2D-45BB-8A13-CB92373FEB11}" type="presParOf" srcId="{50C5DB48-D247-4191-A7DD-F61C37DBD67B}" destId="{82E9704D-F532-49D7-9F49-9F0876590212}" srcOrd="0" destOrd="0" presId="urn:microsoft.com/office/officeart/2009/3/layout/HorizontalOrganizationChart"/>
    <dgm:cxn modelId="{A01CD1C5-56DF-450B-A669-642A22CF0972}" type="presParOf" srcId="{50C5DB48-D247-4191-A7DD-F61C37DBD67B}" destId="{DA4404FC-8AC5-4844-BE2D-CDAEECD04481}" srcOrd="1" destOrd="0" presId="urn:microsoft.com/office/officeart/2009/3/layout/HorizontalOrganizationChart"/>
    <dgm:cxn modelId="{D6FCDFB5-4EB6-4C5B-BCF0-3C218F14FF95}" type="presParOf" srcId="{A1797A3A-83FA-461A-B414-FDF767E68EB8}" destId="{D33311C5-0BA4-413B-B39A-4A4F674AE69C}" srcOrd="1" destOrd="0" presId="urn:microsoft.com/office/officeart/2009/3/layout/HorizontalOrganizationChart"/>
    <dgm:cxn modelId="{9F68AA65-5CE3-4942-AE3F-075717A92399}" type="presParOf" srcId="{A1797A3A-83FA-461A-B414-FDF767E68EB8}" destId="{71995036-9C51-4D4D-8BEB-E2C0292E347B}" srcOrd="2" destOrd="0" presId="urn:microsoft.com/office/officeart/2009/3/layout/HorizontalOrganizationChar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0AD6BE1-7B89-43EC-A336-AE9B78645ABA}" type="doc">
      <dgm:prSet loTypeId="urn:microsoft.com/office/officeart/2009/3/layout/HorizontalOrganizationChart" loCatId="hierarchy" qsTypeId="urn:microsoft.com/office/officeart/2005/8/quickstyle/simple1" qsCatId="simple" csTypeId="urn:microsoft.com/office/officeart/2005/8/colors/accent1_5" csCatId="accent1" phldr="1"/>
      <dgm:spPr/>
      <dgm:t>
        <a:bodyPr/>
        <a:lstStyle/>
        <a:p>
          <a:endParaRPr lang="zh-CN" altLang="en-US"/>
        </a:p>
      </dgm:t>
    </dgm:pt>
    <dgm:pt modelId="{A7219E84-DA65-41BD-8AED-460E7ACCFADD}">
      <dgm:prSet phldrT="[文本]" custT="1"/>
      <dgm:spPr>
        <a:solidFill>
          <a:srgbClr val="0000FF">
            <a:alpha val="80000"/>
          </a:srgbClr>
        </a:solidFill>
      </dgm:spPr>
      <dgm:t>
        <a:bodyPr/>
        <a:lstStyle/>
        <a:p>
          <a:r>
            <a:rPr lang="zh-CN" sz="2800" b="1" dirty="0" smtClean="0">
              <a:solidFill>
                <a:schemeClr val="bg1"/>
              </a:solidFill>
              <a:latin typeface="微软雅黑" panose="020B0503020204020204" pitchFamily="34" charset="-122"/>
              <a:ea typeface="微软雅黑" panose="020B0503020204020204" pitchFamily="34" charset="-122"/>
            </a:rPr>
            <a:t>市场监管部门</a:t>
          </a:r>
          <a:endParaRPr lang="zh-CN" altLang="en-US" sz="2800" b="1" dirty="0">
            <a:solidFill>
              <a:schemeClr val="bg1"/>
            </a:solidFill>
            <a:latin typeface="微软雅黑" panose="020B0503020204020204" pitchFamily="34" charset="-122"/>
            <a:ea typeface="微软雅黑" panose="020B0503020204020204" pitchFamily="34" charset="-122"/>
          </a:endParaRPr>
        </a:p>
      </dgm:t>
    </dgm:pt>
    <dgm:pt modelId="{FD3D2622-8BD6-4A76-8864-DF2E88777EB2}" cxnId="{7047C5DA-9123-430F-B59F-68273021C15B}" type="parTrans">
      <dgm:prSet/>
      <dgm:spPr/>
      <dgm:t>
        <a:bodyPr/>
        <a:lstStyle/>
        <a:p>
          <a:endParaRPr lang="zh-CN" altLang="en-US"/>
        </a:p>
      </dgm:t>
    </dgm:pt>
    <dgm:pt modelId="{8E34955C-C714-4288-9324-0A311069492B}" cxnId="{7047C5DA-9123-430F-B59F-68273021C15B}" type="sibTrans">
      <dgm:prSet/>
      <dgm:spPr/>
      <dgm:t>
        <a:bodyPr/>
        <a:lstStyle/>
        <a:p>
          <a:endParaRPr lang="zh-CN" altLang="en-US"/>
        </a:p>
      </dgm:t>
    </dgm:pt>
    <dgm:pt modelId="{14A8C69C-3E01-4CFF-8F9A-A6A7236525E4}" type="asst">
      <dgm:prSet phldrT="[文本]"/>
      <dgm:spPr/>
      <dgm:t>
        <a:bodyPr/>
        <a:lstStyle/>
        <a:p>
          <a:r>
            <a:rPr lang="zh-CN" b="1" dirty="0" smtClean="0">
              <a:solidFill>
                <a:schemeClr val="bg1"/>
              </a:solidFill>
              <a:latin typeface="微软雅黑" panose="020B0503020204020204" pitchFamily="34" charset="-122"/>
              <a:ea typeface="微软雅黑" panose="020B0503020204020204" pitchFamily="34" charset="-122"/>
            </a:rPr>
            <a:t>省公安厅</a:t>
          </a:r>
          <a:endParaRPr lang="zh-CN" altLang="en-US" b="1" dirty="0">
            <a:solidFill>
              <a:schemeClr val="bg1"/>
            </a:solidFill>
            <a:latin typeface="微软雅黑" panose="020B0503020204020204" pitchFamily="34" charset="-122"/>
            <a:ea typeface="微软雅黑" panose="020B0503020204020204" pitchFamily="34" charset="-122"/>
          </a:endParaRPr>
        </a:p>
      </dgm:t>
    </dgm:pt>
    <dgm:pt modelId="{3B44DF85-4EEB-49AB-B4EC-0F8884DDA858}" cxnId="{EC35842E-D893-4736-BFDE-A7A83E6E9A4A}" type="parTrans">
      <dgm:prSet/>
      <dgm:spPr/>
      <dgm:t>
        <a:bodyPr/>
        <a:lstStyle/>
        <a:p>
          <a:endParaRPr lang="zh-CN" altLang="en-US"/>
        </a:p>
      </dgm:t>
    </dgm:pt>
    <dgm:pt modelId="{6E3E92EA-A6B3-4191-8656-4AA87A454184}" cxnId="{EC35842E-D893-4736-BFDE-A7A83E6E9A4A}" type="sibTrans">
      <dgm:prSet/>
      <dgm:spPr/>
      <dgm:t>
        <a:bodyPr/>
        <a:lstStyle/>
        <a:p>
          <a:endParaRPr lang="zh-CN" altLang="en-US"/>
        </a:p>
      </dgm:t>
    </dgm:pt>
    <dgm:pt modelId="{9AB9F983-957B-440F-9601-2F55DB81BDE3}">
      <dgm:prSet phldrT="[文本]" custT="1"/>
      <dgm:spPr/>
      <dgm:t>
        <a:bodyPr vert="eaVert"/>
        <a:lstStyle/>
        <a:p>
          <a:r>
            <a:rPr lang="zh-CN" sz="2000" b="1" dirty="0" smtClean="0">
              <a:latin typeface="微软雅黑" panose="020B0503020204020204" pitchFamily="34" charset="-122"/>
              <a:ea typeface="微软雅黑" panose="020B0503020204020204" pitchFamily="34" charset="-122"/>
            </a:rPr>
            <a:t>全省机动车检验检测机构</a:t>
          </a:r>
          <a:endParaRPr lang="zh-CN" altLang="en-US" sz="2000" b="1" dirty="0">
            <a:solidFill>
              <a:schemeClr val="bg1"/>
            </a:solidFill>
            <a:latin typeface="微软雅黑" panose="020B0503020204020204" pitchFamily="34" charset="-122"/>
            <a:ea typeface="微软雅黑" panose="020B0503020204020204" pitchFamily="34" charset="-122"/>
          </a:endParaRPr>
        </a:p>
      </dgm:t>
    </dgm:pt>
    <dgm:pt modelId="{7886C967-E921-42CE-95C8-75AF3060AB76}" cxnId="{1550E5C1-90BE-4088-AFEE-4A3F30897503}" type="parTrans">
      <dgm:prSet/>
      <dgm:spPr/>
      <dgm:t>
        <a:bodyPr/>
        <a:lstStyle/>
        <a:p>
          <a:endParaRPr lang="zh-CN" altLang="en-US"/>
        </a:p>
      </dgm:t>
    </dgm:pt>
    <dgm:pt modelId="{C41226F8-7407-46C1-BCAF-FDA85538B06D}" cxnId="{1550E5C1-90BE-4088-AFEE-4A3F30897503}" type="sibTrans">
      <dgm:prSet/>
      <dgm:spPr/>
      <dgm:t>
        <a:bodyPr/>
        <a:lstStyle/>
        <a:p>
          <a:endParaRPr lang="zh-CN" altLang="en-US"/>
        </a:p>
      </dgm:t>
    </dgm:pt>
    <dgm:pt modelId="{A6C359CC-6AC4-467D-8F32-AA53DC176FFD}" type="asst">
      <dgm:prSet phldrT="[文本]" custT="1"/>
      <dgm:spPr/>
      <dgm:t>
        <a:bodyPr/>
        <a:lstStyle/>
        <a:p>
          <a:r>
            <a:rPr lang="zh-CN" altLang="en-US" sz="3000" b="1" dirty="0" smtClean="0">
              <a:solidFill>
                <a:schemeClr val="bg1"/>
              </a:solidFill>
              <a:latin typeface="微软雅黑" panose="020B0503020204020204" pitchFamily="34" charset="-122"/>
              <a:ea typeface="微软雅黑" panose="020B0503020204020204" pitchFamily="34" charset="-122"/>
            </a:rPr>
            <a:t>省</a:t>
          </a:r>
          <a:r>
            <a:rPr lang="zh-CN" altLang="en-US" sz="2800" b="1" dirty="0" smtClean="0">
              <a:solidFill>
                <a:schemeClr val="bg1"/>
              </a:solidFill>
              <a:latin typeface="微软雅黑" panose="020B0503020204020204" pitchFamily="34" charset="-122"/>
              <a:ea typeface="微软雅黑" panose="020B0503020204020204" pitchFamily="34" charset="-122"/>
            </a:rPr>
            <a:t>生态环境</a:t>
          </a:r>
          <a:r>
            <a:rPr lang="zh-CN" altLang="en-US" sz="3000" b="1" dirty="0" smtClean="0">
              <a:solidFill>
                <a:schemeClr val="bg1"/>
              </a:solidFill>
              <a:latin typeface="微软雅黑" panose="020B0503020204020204" pitchFamily="34" charset="-122"/>
              <a:ea typeface="微软雅黑" panose="020B0503020204020204" pitchFamily="34" charset="-122"/>
            </a:rPr>
            <a:t>厅</a:t>
          </a:r>
          <a:endParaRPr lang="zh-CN" altLang="en-US" sz="3000" b="1" dirty="0">
            <a:solidFill>
              <a:schemeClr val="bg1"/>
            </a:solidFill>
            <a:latin typeface="微软雅黑" panose="020B0503020204020204" pitchFamily="34" charset="-122"/>
            <a:ea typeface="微软雅黑" panose="020B0503020204020204" pitchFamily="34" charset="-122"/>
          </a:endParaRPr>
        </a:p>
      </dgm:t>
    </dgm:pt>
    <dgm:pt modelId="{4CCB7F40-3ED3-47B9-B83E-94663798F691}" cxnId="{8D551BFF-C5D0-4F34-AD17-C45A589F7844}" type="parTrans">
      <dgm:prSet/>
      <dgm:spPr/>
      <dgm:t>
        <a:bodyPr/>
        <a:lstStyle/>
        <a:p>
          <a:endParaRPr lang="zh-CN" altLang="en-US"/>
        </a:p>
      </dgm:t>
    </dgm:pt>
    <dgm:pt modelId="{BC95A80C-36B7-47D5-A666-D601874A55B6}" cxnId="{8D551BFF-C5D0-4F34-AD17-C45A589F7844}" type="sibTrans">
      <dgm:prSet/>
      <dgm:spPr/>
      <dgm:t>
        <a:bodyPr/>
        <a:lstStyle/>
        <a:p>
          <a:endParaRPr lang="zh-CN" altLang="en-US"/>
        </a:p>
      </dgm:t>
    </dgm:pt>
    <dgm:pt modelId="{D45C5EAC-7AAC-4D28-9899-ED44098C2C2B}" type="asst">
      <dgm:prSet phldrT="[文本]"/>
      <dgm:spPr/>
      <dgm:t>
        <a:bodyPr/>
        <a:lstStyle/>
        <a:p>
          <a:r>
            <a:rPr lang="zh-CN" b="1" dirty="0" smtClean="0">
              <a:solidFill>
                <a:schemeClr val="bg1"/>
              </a:solidFill>
              <a:latin typeface="微软雅黑" panose="020B0503020204020204" pitchFamily="34" charset="-122"/>
              <a:ea typeface="微软雅黑" panose="020B0503020204020204" pitchFamily="34" charset="-122"/>
            </a:rPr>
            <a:t>省</a:t>
          </a:r>
          <a:r>
            <a:rPr lang="zh-CN" altLang="en-US" b="1" dirty="0" smtClean="0">
              <a:solidFill>
                <a:schemeClr val="bg1"/>
              </a:solidFill>
              <a:latin typeface="微软雅黑" panose="020B0503020204020204" pitchFamily="34" charset="-122"/>
              <a:ea typeface="微软雅黑" panose="020B0503020204020204" pitchFamily="34" charset="-122"/>
            </a:rPr>
            <a:t>交通运输</a:t>
          </a:r>
          <a:r>
            <a:rPr lang="zh-CN" b="1" dirty="0" smtClean="0">
              <a:solidFill>
                <a:schemeClr val="bg1"/>
              </a:solidFill>
              <a:latin typeface="微软雅黑" panose="020B0503020204020204" pitchFamily="34" charset="-122"/>
              <a:ea typeface="微软雅黑" panose="020B0503020204020204" pitchFamily="34" charset="-122"/>
            </a:rPr>
            <a:t>厅</a:t>
          </a:r>
          <a:endParaRPr lang="zh-CN" altLang="en-US" b="1" dirty="0">
            <a:solidFill>
              <a:schemeClr val="bg1"/>
            </a:solidFill>
            <a:latin typeface="微软雅黑" panose="020B0503020204020204" pitchFamily="34" charset="-122"/>
            <a:ea typeface="微软雅黑" panose="020B0503020204020204" pitchFamily="34" charset="-122"/>
          </a:endParaRPr>
        </a:p>
      </dgm:t>
    </dgm:pt>
    <dgm:pt modelId="{713E70A4-B734-4048-AE81-F0F140F71CA8}" cxnId="{38ECD4EB-E0AF-4CCD-95C2-9E3466A11FD6}" type="parTrans">
      <dgm:prSet/>
      <dgm:spPr/>
      <dgm:t>
        <a:bodyPr/>
        <a:lstStyle/>
        <a:p>
          <a:endParaRPr lang="zh-CN" altLang="en-US"/>
        </a:p>
      </dgm:t>
    </dgm:pt>
    <dgm:pt modelId="{BB697A1E-F1A7-4CFF-9366-E22CAC2A0020}" cxnId="{38ECD4EB-E0AF-4CCD-95C2-9E3466A11FD6}" type="sibTrans">
      <dgm:prSet/>
      <dgm:spPr/>
      <dgm:t>
        <a:bodyPr/>
        <a:lstStyle/>
        <a:p>
          <a:endParaRPr lang="zh-CN" altLang="en-US"/>
        </a:p>
      </dgm:t>
    </dgm:pt>
    <dgm:pt modelId="{9D1097D9-59BE-4D7D-B59F-606F3EB5BFA8}" type="pres">
      <dgm:prSet presAssocID="{F0AD6BE1-7B89-43EC-A336-AE9B78645ABA}" presName="hierChild1" presStyleCnt="0">
        <dgm:presLayoutVars>
          <dgm:orgChart val="1"/>
          <dgm:chPref val="1"/>
          <dgm:dir/>
          <dgm:animOne val="branch"/>
          <dgm:animLvl val="lvl"/>
          <dgm:resizeHandles/>
        </dgm:presLayoutVars>
      </dgm:prSet>
      <dgm:spPr/>
      <dgm:t>
        <a:bodyPr/>
        <a:lstStyle/>
        <a:p>
          <a:endParaRPr lang="zh-CN" altLang="en-US"/>
        </a:p>
      </dgm:t>
    </dgm:pt>
    <dgm:pt modelId="{67570D77-E4C3-4EE2-A903-D5998ACF5C94}" type="pres">
      <dgm:prSet presAssocID="{A7219E84-DA65-41BD-8AED-460E7ACCFADD}" presName="hierRoot1" presStyleCnt="0">
        <dgm:presLayoutVars>
          <dgm:hierBranch val="init"/>
        </dgm:presLayoutVars>
      </dgm:prSet>
      <dgm:spPr/>
    </dgm:pt>
    <dgm:pt modelId="{B771F0B0-2B3C-4CAA-A530-1F1C758CD8FD}" type="pres">
      <dgm:prSet presAssocID="{A7219E84-DA65-41BD-8AED-460E7ACCFADD}" presName="rootComposite1" presStyleCnt="0"/>
      <dgm:spPr/>
    </dgm:pt>
    <dgm:pt modelId="{84E45579-7304-4B1D-9F95-5EA6451B172F}" type="pres">
      <dgm:prSet presAssocID="{A7219E84-DA65-41BD-8AED-460E7ACCFADD}" presName="rootText1" presStyleLbl="node0" presStyleIdx="0" presStyleCnt="1" custScaleX="102963" custScaleY="130489">
        <dgm:presLayoutVars>
          <dgm:chPref val="3"/>
        </dgm:presLayoutVars>
      </dgm:prSet>
      <dgm:spPr/>
      <dgm:t>
        <a:bodyPr/>
        <a:lstStyle/>
        <a:p>
          <a:endParaRPr lang="zh-CN" altLang="en-US"/>
        </a:p>
      </dgm:t>
    </dgm:pt>
    <dgm:pt modelId="{F5932FCB-1973-40D5-BA70-99B750B9FB52}" type="pres">
      <dgm:prSet presAssocID="{A7219E84-DA65-41BD-8AED-460E7ACCFADD}" presName="rootConnector1" presStyleLbl="node1" presStyleIdx="0" presStyleCnt="0"/>
      <dgm:spPr/>
      <dgm:t>
        <a:bodyPr/>
        <a:lstStyle/>
        <a:p>
          <a:endParaRPr lang="zh-CN" altLang="en-US"/>
        </a:p>
      </dgm:t>
    </dgm:pt>
    <dgm:pt modelId="{3668543A-94C5-435E-9E83-D601141CBED2}" type="pres">
      <dgm:prSet presAssocID="{A7219E84-DA65-41BD-8AED-460E7ACCFADD}" presName="hierChild2" presStyleCnt="0"/>
      <dgm:spPr/>
    </dgm:pt>
    <dgm:pt modelId="{C181DEA0-C55F-44D0-AABC-866C434AF627}" type="pres">
      <dgm:prSet presAssocID="{7886C967-E921-42CE-95C8-75AF3060AB76}" presName="Name64" presStyleLbl="parChTrans1D2" presStyleIdx="0" presStyleCnt="4"/>
      <dgm:spPr/>
      <dgm:t>
        <a:bodyPr/>
        <a:lstStyle/>
        <a:p>
          <a:endParaRPr lang="zh-CN" altLang="en-US"/>
        </a:p>
      </dgm:t>
    </dgm:pt>
    <dgm:pt modelId="{261E2E70-AC20-4908-A6B3-EA22447F9AD9}" type="pres">
      <dgm:prSet presAssocID="{9AB9F983-957B-440F-9601-2F55DB81BDE3}" presName="hierRoot2" presStyleCnt="0">
        <dgm:presLayoutVars>
          <dgm:hierBranch val="init"/>
        </dgm:presLayoutVars>
      </dgm:prSet>
      <dgm:spPr/>
    </dgm:pt>
    <dgm:pt modelId="{97298146-9B9A-483D-9D0F-9A533233F2A1}" type="pres">
      <dgm:prSet presAssocID="{9AB9F983-957B-440F-9601-2F55DB81BDE3}" presName="rootComposite" presStyleCnt="0"/>
      <dgm:spPr/>
    </dgm:pt>
    <dgm:pt modelId="{4081B6E3-D36C-46AD-9C05-94EAC9D052B0}" type="pres">
      <dgm:prSet presAssocID="{9AB9F983-957B-440F-9601-2F55DB81BDE3}" presName="rootText" presStyleLbl="node2" presStyleIdx="0" presStyleCnt="1" custFlipHor="1" custScaleX="26028" custScaleY="539824">
        <dgm:presLayoutVars>
          <dgm:chPref val="3"/>
        </dgm:presLayoutVars>
      </dgm:prSet>
      <dgm:spPr/>
      <dgm:t>
        <a:bodyPr/>
        <a:lstStyle/>
        <a:p>
          <a:endParaRPr lang="zh-CN" altLang="en-US"/>
        </a:p>
      </dgm:t>
    </dgm:pt>
    <dgm:pt modelId="{F695D601-8F3F-4E00-989C-36FCE5421554}" type="pres">
      <dgm:prSet presAssocID="{9AB9F983-957B-440F-9601-2F55DB81BDE3}" presName="rootConnector" presStyleLbl="node2" presStyleIdx="0" presStyleCnt="1"/>
      <dgm:spPr/>
      <dgm:t>
        <a:bodyPr/>
        <a:lstStyle/>
        <a:p>
          <a:endParaRPr lang="zh-CN" altLang="en-US"/>
        </a:p>
      </dgm:t>
    </dgm:pt>
    <dgm:pt modelId="{7C12D9D2-8319-42CA-ADC8-682063BBA046}" type="pres">
      <dgm:prSet presAssocID="{9AB9F983-957B-440F-9601-2F55DB81BDE3}" presName="hierChild4" presStyleCnt="0"/>
      <dgm:spPr/>
    </dgm:pt>
    <dgm:pt modelId="{EC7880B4-5FDF-469B-AADE-9BF1DA7CD23B}" type="pres">
      <dgm:prSet presAssocID="{9AB9F983-957B-440F-9601-2F55DB81BDE3}" presName="hierChild5" presStyleCnt="0"/>
      <dgm:spPr/>
    </dgm:pt>
    <dgm:pt modelId="{664E86DE-E554-4A39-A6CA-6C1BBBCBA275}" type="pres">
      <dgm:prSet presAssocID="{A7219E84-DA65-41BD-8AED-460E7ACCFADD}" presName="hierChild3" presStyleCnt="0"/>
      <dgm:spPr/>
    </dgm:pt>
    <dgm:pt modelId="{05A56C2B-D630-471A-B885-9A77F65711BC}" type="pres">
      <dgm:prSet presAssocID="{3B44DF85-4EEB-49AB-B4EC-0F8884DDA858}" presName="Name115" presStyleLbl="parChTrans1D2" presStyleIdx="1" presStyleCnt="4"/>
      <dgm:spPr/>
      <dgm:t>
        <a:bodyPr/>
        <a:lstStyle/>
        <a:p>
          <a:endParaRPr lang="zh-CN" altLang="en-US"/>
        </a:p>
      </dgm:t>
    </dgm:pt>
    <dgm:pt modelId="{A6CEE120-443F-46B9-AF42-284E73BC71E4}" type="pres">
      <dgm:prSet presAssocID="{14A8C69C-3E01-4CFF-8F9A-A6A7236525E4}" presName="hierRoot3" presStyleCnt="0">
        <dgm:presLayoutVars>
          <dgm:hierBranch val="init"/>
        </dgm:presLayoutVars>
      </dgm:prSet>
      <dgm:spPr/>
    </dgm:pt>
    <dgm:pt modelId="{204CD9F4-9E4B-407A-8106-1B3D7348F71E}" type="pres">
      <dgm:prSet presAssocID="{14A8C69C-3E01-4CFF-8F9A-A6A7236525E4}" presName="rootComposite3" presStyleCnt="0"/>
      <dgm:spPr/>
    </dgm:pt>
    <dgm:pt modelId="{6E28DF7A-FA39-4C7D-AC7E-C40C43C1A708}" type="pres">
      <dgm:prSet presAssocID="{14A8C69C-3E01-4CFF-8F9A-A6A7236525E4}" presName="rootText3" presStyleLbl="asst1" presStyleIdx="0" presStyleCnt="3" custScaleX="108812">
        <dgm:presLayoutVars>
          <dgm:chPref val="3"/>
        </dgm:presLayoutVars>
      </dgm:prSet>
      <dgm:spPr/>
      <dgm:t>
        <a:bodyPr/>
        <a:lstStyle/>
        <a:p>
          <a:endParaRPr lang="zh-CN" altLang="en-US"/>
        </a:p>
      </dgm:t>
    </dgm:pt>
    <dgm:pt modelId="{F568127B-1118-49EB-AD05-9CECA27E0E4A}" type="pres">
      <dgm:prSet presAssocID="{14A8C69C-3E01-4CFF-8F9A-A6A7236525E4}" presName="rootConnector3" presStyleLbl="asst1" presStyleIdx="0" presStyleCnt="3"/>
      <dgm:spPr/>
      <dgm:t>
        <a:bodyPr/>
        <a:lstStyle/>
        <a:p>
          <a:endParaRPr lang="zh-CN" altLang="en-US"/>
        </a:p>
      </dgm:t>
    </dgm:pt>
    <dgm:pt modelId="{6DA66E22-8BB5-4D7B-A560-F90004A3A8C1}" type="pres">
      <dgm:prSet presAssocID="{14A8C69C-3E01-4CFF-8F9A-A6A7236525E4}" presName="hierChild6" presStyleCnt="0"/>
      <dgm:spPr/>
    </dgm:pt>
    <dgm:pt modelId="{84206462-1665-44F2-B80B-4CFEC0BB0922}" type="pres">
      <dgm:prSet presAssocID="{14A8C69C-3E01-4CFF-8F9A-A6A7236525E4}" presName="hierChild7" presStyleCnt="0"/>
      <dgm:spPr/>
    </dgm:pt>
    <dgm:pt modelId="{6C6E2EA8-BE0A-4523-8EC6-662F245620E5}" type="pres">
      <dgm:prSet presAssocID="{4CCB7F40-3ED3-47B9-B83E-94663798F691}" presName="Name115" presStyleLbl="parChTrans1D2" presStyleIdx="2" presStyleCnt="4"/>
      <dgm:spPr/>
      <dgm:t>
        <a:bodyPr/>
        <a:lstStyle/>
        <a:p>
          <a:endParaRPr lang="zh-CN" altLang="en-US"/>
        </a:p>
      </dgm:t>
    </dgm:pt>
    <dgm:pt modelId="{A1797A3A-83FA-461A-B414-FDF767E68EB8}" type="pres">
      <dgm:prSet presAssocID="{A6C359CC-6AC4-467D-8F32-AA53DC176FFD}" presName="hierRoot3" presStyleCnt="0">
        <dgm:presLayoutVars>
          <dgm:hierBranch val="init"/>
        </dgm:presLayoutVars>
      </dgm:prSet>
      <dgm:spPr/>
    </dgm:pt>
    <dgm:pt modelId="{50C5DB48-D247-4191-A7DD-F61C37DBD67B}" type="pres">
      <dgm:prSet presAssocID="{A6C359CC-6AC4-467D-8F32-AA53DC176FFD}" presName="rootComposite3" presStyleCnt="0"/>
      <dgm:spPr/>
    </dgm:pt>
    <dgm:pt modelId="{82E9704D-F532-49D7-9F49-9F0876590212}" type="pres">
      <dgm:prSet presAssocID="{A6C359CC-6AC4-467D-8F32-AA53DC176FFD}" presName="rootText3" presStyleLbl="asst1" presStyleIdx="1" presStyleCnt="3" custScaleX="116106" custLinFactNeighborX="89898">
        <dgm:presLayoutVars>
          <dgm:chPref val="3"/>
        </dgm:presLayoutVars>
      </dgm:prSet>
      <dgm:spPr/>
      <dgm:t>
        <a:bodyPr/>
        <a:lstStyle/>
        <a:p>
          <a:endParaRPr lang="zh-CN" altLang="en-US"/>
        </a:p>
      </dgm:t>
    </dgm:pt>
    <dgm:pt modelId="{DA4404FC-8AC5-4844-BE2D-CDAEECD04481}" type="pres">
      <dgm:prSet presAssocID="{A6C359CC-6AC4-467D-8F32-AA53DC176FFD}" presName="rootConnector3" presStyleLbl="asst1" presStyleIdx="1" presStyleCnt="3"/>
      <dgm:spPr/>
      <dgm:t>
        <a:bodyPr/>
        <a:lstStyle/>
        <a:p>
          <a:endParaRPr lang="zh-CN" altLang="en-US"/>
        </a:p>
      </dgm:t>
    </dgm:pt>
    <dgm:pt modelId="{D33311C5-0BA4-413B-B39A-4A4F674AE69C}" type="pres">
      <dgm:prSet presAssocID="{A6C359CC-6AC4-467D-8F32-AA53DC176FFD}" presName="hierChild6" presStyleCnt="0"/>
      <dgm:spPr/>
    </dgm:pt>
    <dgm:pt modelId="{71995036-9C51-4D4D-8BEB-E2C0292E347B}" type="pres">
      <dgm:prSet presAssocID="{A6C359CC-6AC4-467D-8F32-AA53DC176FFD}" presName="hierChild7" presStyleCnt="0"/>
      <dgm:spPr/>
    </dgm:pt>
    <dgm:pt modelId="{EA2284A8-E2AD-4610-8ABA-CE4455F7A88D}" type="pres">
      <dgm:prSet presAssocID="{713E70A4-B734-4048-AE81-F0F140F71CA8}" presName="Name115" presStyleLbl="parChTrans1D2" presStyleIdx="3" presStyleCnt="4"/>
      <dgm:spPr/>
      <dgm:t>
        <a:bodyPr/>
        <a:lstStyle/>
        <a:p>
          <a:endParaRPr lang="zh-CN" altLang="en-US"/>
        </a:p>
      </dgm:t>
    </dgm:pt>
    <dgm:pt modelId="{C6F4B6DF-43EA-441D-AB94-13FADB08DFFC}" type="pres">
      <dgm:prSet presAssocID="{D45C5EAC-7AAC-4D28-9899-ED44098C2C2B}" presName="hierRoot3" presStyleCnt="0">
        <dgm:presLayoutVars>
          <dgm:hierBranch val="init"/>
        </dgm:presLayoutVars>
      </dgm:prSet>
      <dgm:spPr/>
    </dgm:pt>
    <dgm:pt modelId="{C5702D07-E680-4EB7-8CB1-0FD9CE322D1F}" type="pres">
      <dgm:prSet presAssocID="{D45C5EAC-7AAC-4D28-9899-ED44098C2C2B}" presName="rootComposite3" presStyleCnt="0"/>
      <dgm:spPr/>
    </dgm:pt>
    <dgm:pt modelId="{889DBEF1-04E5-4FFB-9D65-EE8A910F6A4E}" type="pres">
      <dgm:prSet presAssocID="{D45C5EAC-7AAC-4D28-9899-ED44098C2C2B}" presName="rootText3" presStyleLbl="asst1" presStyleIdx="2" presStyleCnt="3" custScaleX="116106" custLinFactNeighborX="10725">
        <dgm:presLayoutVars>
          <dgm:chPref val="3"/>
        </dgm:presLayoutVars>
      </dgm:prSet>
      <dgm:spPr/>
      <dgm:t>
        <a:bodyPr/>
        <a:lstStyle/>
        <a:p>
          <a:endParaRPr lang="zh-CN" altLang="en-US"/>
        </a:p>
      </dgm:t>
    </dgm:pt>
    <dgm:pt modelId="{382B710B-ED17-42BC-8699-FBB7ED8EC666}" type="pres">
      <dgm:prSet presAssocID="{D45C5EAC-7AAC-4D28-9899-ED44098C2C2B}" presName="rootConnector3" presStyleLbl="asst1" presStyleIdx="2" presStyleCnt="3"/>
      <dgm:spPr/>
      <dgm:t>
        <a:bodyPr/>
        <a:lstStyle/>
        <a:p>
          <a:endParaRPr lang="zh-CN" altLang="en-US"/>
        </a:p>
      </dgm:t>
    </dgm:pt>
    <dgm:pt modelId="{25AAAA6F-BB1E-4868-B583-5EAF1AA09DA5}" type="pres">
      <dgm:prSet presAssocID="{D45C5EAC-7AAC-4D28-9899-ED44098C2C2B}" presName="hierChild6" presStyleCnt="0"/>
      <dgm:spPr/>
    </dgm:pt>
    <dgm:pt modelId="{61537AFF-A530-444F-B36B-328EDA329F5E}" type="pres">
      <dgm:prSet presAssocID="{D45C5EAC-7AAC-4D28-9899-ED44098C2C2B}" presName="hierChild7" presStyleCnt="0"/>
      <dgm:spPr/>
    </dgm:pt>
  </dgm:ptLst>
  <dgm:cxnLst>
    <dgm:cxn modelId="{D8BEBACC-C39D-469F-AA63-C1DCCB6BDDC8}" type="presOf" srcId="{14A8C69C-3E01-4CFF-8F9A-A6A7236525E4}" destId="{F568127B-1118-49EB-AD05-9CECA27E0E4A}" srcOrd="1" destOrd="0" presId="urn:microsoft.com/office/officeart/2009/3/layout/HorizontalOrganizationChart"/>
    <dgm:cxn modelId="{A971A703-8754-45C9-AEC1-0CCB8CEDE4B0}" type="presOf" srcId="{713E70A4-B734-4048-AE81-F0F140F71CA8}" destId="{EA2284A8-E2AD-4610-8ABA-CE4455F7A88D}" srcOrd="0" destOrd="0" presId="urn:microsoft.com/office/officeart/2009/3/layout/HorizontalOrganizationChart"/>
    <dgm:cxn modelId="{60CA2460-24CC-407C-95FB-7C6C07EAA2F3}" type="presOf" srcId="{A7219E84-DA65-41BD-8AED-460E7ACCFADD}" destId="{84E45579-7304-4B1D-9F95-5EA6451B172F}" srcOrd="0" destOrd="0" presId="urn:microsoft.com/office/officeart/2009/3/layout/HorizontalOrganizationChart"/>
    <dgm:cxn modelId="{38ECD4EB-E0AF-4CCD-95C2-9E3466A11FD6}" srcId="{A7219E84-DA65-41BD-8AED-460E7ACCFADD}" destId="{D45C5EAC-7AAC-4D28-9899-ED44098C2C2B}" srcOrd="2" destOrd="0" parTransId="{713E70A4-B734-4048-AE81-F0F140F71CA8}" sibTransId="{BB697A1E-F1A7-4CFF-9366-E22CAC2A0020}"/>
    <dgm:cxn modelId="{F3D17B73-B8E1-4B9B-A816-714BC23C067E}" type="presOf" srcId="{9AB9F983-957B-440F-9601-2F55DB81BDE3}" destId="{F695D601-8F3F-4E00-989C-36FCE5421554}" srcOrd="1" destOrd="0" presId="urn:microsoft.com/office/officeart/2009/3/layout/HorizontalOrganizationChart"/>
    <dgm:cxn modelId="{A2E7C438-EF21-4887-AADA-A2563855ABAB}" type="presOf" srcId="{A6C359CC-6AC4-467D-8F32-AA53DC176FFD}" destId="{DA4404FC-8AC5-4844-BE2D-CDAEECD04481}" srcOrd="1" destOrd="0" presId="urn:microsoft.com/office/officeart/2009/3/layout/HorizontalOrganizationChart"/>
    <dgm:cxn modelId="{B48A1E28-070C-40FC-98C0-C1D5BB736A74}" type="presOf" srcId="{D45C5EAC-7AAC-4D28-9899-ED44098C2C2B}" destId="{382B710B-ED17-42BC-8699-FBB7ED8EC666}" srcOrd="1" destOrd="0" presId="urn:microsoft.com/office/officeart/2009/3/layout/HorizontalOrganizationChart"/>
    <dgm:cxn modelId="{EC35842E-D893-4736-BFDE-A7A83E6E9A4A}" srcId="{A7219E84-DA65-41BD-8AED-460E7ACCFADD}" destId="{14A8C69C-3E01-4CFF-8F9A-A6A7236525E4}" srcOrd="0" destOrd="0" parTransId="{3B44DF85-4EEB-49AB-B4EC-0F8884DDA858}" sibTransId="{6E3E92EA-A6B3-4191-8656-4AA87A454184}"/>
    <dgm:cxn modelId="{0A83E131-F27A-4D18-9220-21891DCD10E4}" type="presOf" srcId="{7886C967-E921-42CE-95C8-75AF3060AB76}" destId="{C181DEA0-C55F-44D0-AABC-866C434AF627}" srcOrd="0" destOrd="0" presId="urn:microsoft.com/office/officeart/2009/3/layout/HorizontalOrganizationChart"/>
    <dgm:cxn modelId="{244FB4D0-DBBB-4CEF-AF75-198CEA58BF73}" type="presOf" srcId="{A6C359CC-6AC4-467D-8F32-AA53DC176FFD}" destId="{82E9704D-F532-49D7-9F49-9F0876590212}" srcOrd="0" destOrd="0" presId="urn:microsoft.com/office/officeart/2009/3/layout/HorizontalOrganizationChart"/>
    <dgm:cxn modelId="{8D551BFF-C5D0-4F34-AD17-C45A589F7844}" srcId="{A7219E84-DA65-41BD-8AED-460E7ACCFADD}" destId="{A6C359CC-6AC4-467D-8F32-AA53DC176FFD}" srcOrd="1" destOrd="0" parTransId="{4CCB7F40-3ED3-47B9-B83E-94663798F691}" sibTransId="{BC95A80C-36B7-47D5-A666-D601874A55B6}"/>
    <dgm:cxn modelId="{B542743D-714F-4BE6-8A77-EE67FF4A1E8F}" type="presOf" srcId="{3B44DF85-4EEB-49AB-B4EC-0F8884DDA858}" destId="{05A56C2B-D630-471A-B885-9A77F65711BC}" srcOrd="0" destOrd="0" presId="urn:microsoft.com/office/officeart/2009/3/layout/HorizontalOrganizationChart"/>
    <dgm:cxn modelId="{F4D0E80C-453E-4753-BBFE-CE0B8D8DBABE}" type="presOf" srcId="{14A8C69C-3E01-4CFF-8F9A-A6A7236525E4}" destId="{6E28DF7A-FA39-4C7D-AC7E-C40C43C1A708}" srcOrd="0" destOrd="0" presId="urn:microsoft.com/office/officeart/2009/3/layout/HorizontalOrganizationChart"/>
    <dgm:cxn modelId="{1F53ADE4-5CB3-4188-B9E9-0644E2E93877}" type="presOf" srcId="{A7219E84-DA65-41BD-8AED-460E7ACCFADD}" destId="{F5932FCB-1973-40D5-BA70-99B750B9FB52}" srcOrd="1" destOrd="0" presId="urn:microsoft.com/office/officeart/2009/3/layout/HorizontalOrganizationChart"/>
    <dgm:cxn modelId="{F555ED27-7530-4870-8A34-0D783FF01727}" type="presOf" srcId="{4CCB7F40-3ED3-47B9-B83E-94663798F691}" destId="{6C6E2EA8-BE0A-4523-8EC6-662F245620E5}" srcOrd="0" destOrd="0" presId="urn:microsoft.com/office/officeart/2009/3/layout/HorizontalOrganizationChart"/>
    <dgm:cxn modelId="{7047C5DA-9123-430F-B59F-68273021C15B}" srcId="{F0AD6BE1-7B89-43EC-A336-AE9B78645ABA}" destId="{A7219E84-DA65-41BD-8AED-460E7ACCFADD}" srcOrd="0" destOrd="0" parTransId="{FD3D2622-8BD6-4A76-8864-DF2E88777EB2}" sibTransId="{8E34955C-C714-4288-9324-0A311069492B}"/>
    <dgm:cxn modelId="{1550E5C1-90BE-4088-AFEE-4A3F30897503}" srcId="{A7219E84-DA65-41BD-8AED-460E7ACCFADD}" destId="{9AB9F983-957B-440F-9601-2F55DB81BDE3}" srcOrd="3" destOrd="0" parTransId="{7886C967-E921-42CE-95C8-75AF3060AB76}" sibTransId="{C41226F8-7407-46C1-BCAF-FDA85538B06D}"/>
    <dgm:cxn modelId="{5785CC33-A61B-4EF6-96A2-2B3C81AC7715}" type="presOf" srcId="{D45C5EAC-7AAC-4D28-9899-ED44098C2C2B}" destId="{889DBEF1-04E5-4FFB-9D65-EE8A910F6A4E}" srcOrd="0" destOrd="0" presId="urn:microsoft.com/office/officeart/2009/3/layout/HorizontalOrganizationChart"/>
    <dgm:cxn modelId="{D18F4CE1-7492-4639-8764-E667178B918E}" type="presOf" srcId="{9AB9F983-957B-440F-9601-2F55DB81BDE3}" destId="{4081B6E3-D36C-46AD-9C05-94EAC9D052B0}" srcOrd="0" destOrd="0" presId="urn:microsoft.com/office/officeart/2009/3/layout/HorizontalOrganizationChart"/>
    <dgm:cxn modelId="{CBBE226C-2207-4F9B-9B3E-48B44A0F213E}" type="presOf" srcId="{F0AD6BE1-7B89-43EC-A336-AE9B78645ABA}" destId="{9D1097D9-59BE-4D7D-B59F-606F3EB5BFA8}" srcOrd="0" destOrd="0" presId="urn:microsoft.com/office/officeart/2009/3/layout/HorizontalOrganizationChart"/>
    <dgm:cxn modelId="{D855C24D-D7C5-487B-9DD5-234A7818ABD1}" type="presParOf" srcId="{9D1097D9-59BE-4D7D-B59F-606F3EB5BFA8}" destId="{67570D77-E4C3-4EE2-A903-D5998ACF5C94}" srcOrd="0" destOrd="0" presId="urn:microsoft.com/office/officeart/2009/3/layout/HorizontalOrganizationChart"/>
    <dgm:cxn modelId="{EE2FF3F8-E04E-4D33-AE1F-2B5C5AABE0CC}" type="presParOf" srcId="{67570D77-E4C3-4EE2-A903-D5998ACF5C94}" destId="{B771F0B0-2B3C-4CAA-A530-1F1C758CD8FD}" srcOrd="0" destOrd="0" presId="urn:microsoft.com/office/officeart/2009/3/layout/HorizontalOrganizationChart"/>
    <dgm:cxn modelId="{CAC73B0A-7DF9-4B24-BA99-21C0B078EB6F}" type="presParOf" srcId="{B771F0B0-2B3C-4CAA-A530-1F1C758CD8FD}" destId="{84E45579-7304-4B1D-9F95-5EA6451B172F}" srcOrd="0" destOrd="0" presId="urn:microsoft.com/office/officeart/2009/3/layout/HorizontalOrganizationChart"/>
    <dgm:cxn modelId="{A3BD29C5-5C63-48BE-8616-E9131CB8415A}" type="presParOf" srcId="{B771F0B0-2B3C-4CAA-A530-1F1C758CD8FD}" destId="{F5932FCB-1973-40D5-BA70-99B750B9FB52}" srcOrd="1" destOrd="0" presId="urn:microsoft.com/office/officeart/2009/3/layout/HorizontalOrganizationChart"/>
    <dgm:cxn modelId="{A7F7069C-C122-46B0-B620-673E968F3906}" type="presParOf" srcId="{67570D77-E4C3-4EE2-A903-D5998ACF5C94}" destId="{3668543A-94C5-435E-9E83-D601141CBED2}" srcOrd="1" destOrd="0" presId="urn:microsoft.com/office/officeart/2009/3/layout/HorizontalOrganizationChart"/>
    <dgm:cxn modelId="{FC23BA14-FA77-46D5-8942-3CED1E36CF59}" type="presParOf" srcId="{3668543A-94C5-435E-9E83-D601141CBED2}" destId="{C181DEA0-C55F-44D0-AABC-866C434AF627}" srcOrd="0" destOrd="0" presId="urn:microsoft.com/office/officeart/2009/3/layout/HorizontalOrganizationChart"/>
    <dgm:cxn modelId="{95E27ADC-C717-4FE4-B56F-77D15D9D462B}" type="presParOf" srcId="{3668543A-94C5-435E-9E83-D601141CBED2}" destId="{261E2E70-AC20-4908-A6B3-EA22447F9AD9}" srcOrd="1" destOrd="0" presId="urn:microsoft.com/office/officeart/2009/3/layout/HorizontalOrganizationChart"/>
    <dgm:cxn modelId="{DDA08C00-C73E-4042-BA7D-33D6B73E83B5}" type="presParOf" srcId="{261E2E70-AC20-4908-A6B3-EA22447F9AD9}" destId="{97298146-9B9A-483D-9D0F-9A533233F2A1}" srcOrd="0" destOrd="0" presId="urn:microsoft.com/office/officeart/2009/3/layout/HorizontalOrganizationChart"/>
    <dgm:cxn modelId="{EA392FF4-0705-4C57-9315-C7BEAE6E8ABA}" type="presParOf" srcId="{97298146-9B9A-483D-9D0F-9A533233F2A1}" destId="{4081B6E3-D36C-46AD-9C05-94EAC9D052B0}" srcOrd="0" destOrd="0" presId="urn:microsoft.com/office/officeart/2009/3/layout/HorizontalOrganizationChart"/>
    <dgm:cxn modelId="{C8B6154C-DDD9-48BC-93E4-00C781113F3C}" type="presParOf" srcId="{97298146-9B9A-483D-9D0F-9A533233F2A1}" destId="{F695D601-8F3F-4E00-989C-36FCE5421554}" srcOrd="1" destOrd="0" presId="urn:microsoft.com/office/officeart/2009/3/layout/HorizontalOrganizationChart"/>
    <dgm:cxn modelId="{18931F1F-643A-4FC5-B5D8-BC8875E18C98}" type="presParOf" srcId="{261E2E70-AC20-4908-A6B3-EA22447F9AD9}" destId="{7C12D9D2-8319-42CA-ADC8-682063BBA046}" srcOrd="1" destOrd="0" presId="urn:microsoft.com/office/officeart/2009/3/layout/HorizontalOrganizationChart"/>
    <dgm:cxn modelId="{D6A35F52-E7F6-4E01-B676-FDB6C6B7A494}" type="presParOf" srcId="{261E2E70-AC20-4908-A6B3-EA22447F9AD9}" destId="{EC7880B4-5FDF-469B-AADE-9BF1DA7CD23B}" srcOrd="2" destOrd="0" presId="urn:microsoft.com/office/officeart/2009/3/layout/HorizontalOrganizationChart"/>
    <dgm:cxn modelId="{1790C603-930E-4B93-AA01-BC391CED881B}" type="presParOf" srcId="{67570D77-E4C3-4EE2-A903-D5998ACF5C94}" destId="{664E86DE-E554-4A39-A6CA-6C1BBBCBA275}" srcOrd="2" destOrd="0" presId="urn:microsoft.com/office/officeart/2009/3/layout/HorizontalOrganizationChart"/>
    <dgm:cxn modelId="{6C97A223-8EC8-4756-A540-B341EE27563D}" type="presParOf" srcId="{664E86DE-E554-4A39-A6CA-6C1BBBCBA275}" destId="{05A56C2B-D630-471A-B885-9A77F65711BC}" srcOrd="0" destOrd="0" presId="urn:microsoft.com/office/officeart/2009/3/layout/HorizontalOrganizationChart"/>
    <dgm:cxn modelId="{9E558AD7-E88D-44E2-87BD-FEF3340CE78B}" type="presParOf" srcId="{664E86DE-E554-4A39-A6CA-6C1BBBCBA275}" destId="{A6CEE120-443F-46B9-AF42-284E73BC71E4}" srcOrd="1" destOrd="0" presId="urn:microsoft.com/office/officeart/2009/3/layout/HorizontalOrganizationChart"/>
    <dgm:cxn modelId="{8D3A1D9B-20C0-404E-B093-16A3FC8EE241}" type="presParOf" srcId="{A6CEE120-443F-46B9-AF42-284E73BC71E4}" destId="{204CD9F4-9E4B-407A-8106-1B3D7348F71E}" srcOrd="0" destOrd="0" presId="urn:microsoft.com/office/officeart/2009/3/layout/HorizontalOrganizationChart"/>
    <dgm:cxn modelId="{6CB73772-7C25-432E-A5BF-19287A36CDB8}" type="presParOf" srcId="{204CD9F4-9E4B-407A-8106-1B3D7348F71E}" destId="{6E28DF7A-FA39-4C7D-AC7E-C40C43C1A708}" srcOrd="0" destOrd="0" presId="urn:microsoft.com/office/officeart/2009/3/layout/HorizontalOrganizationChart"/>
    <dgm:cxn modelId="{0E18E633-2C3E-4F24-A101-372DB33D4B14}" type="presParOf" srcId="{204CD9F4-9E4B-407A-8106-1B3D7348F71E}" destId="{F568127B-1118-49EB-AD05-9CECA27E0E4A}" srcOrd="1" destOrd="0" presId="urn:microsoft.com/office/officeart/2009/3/layout/HorizontalOrganizationChart"/>
    <dgm:cxn modelId="{0464776A-8532-4C24-9638-C4D61EC40152}" type="presParOf" srcId="{A6CEE120-443F-46B9-AF42-284E73BC71E4}" destId="{6DA66E22-8BB5-4D7B-A560-F90004A3A8C1}" srcOrd="1" destOrd="0" presId="urn:microsoft.com/office/officeart/2009/3/layout/HorizontalOrganizationChart"/>
    <dgm:cxn modelId="{20F09A02-3095-473C-A886-64A37BF03F2D}" type="presParOf" srcId="{A6CEE120-443F-46B9-AF42-284E73BC71E4}" destId="{84206462-1665-44F2-B80B-4CFEC0BB0922}" srcOrd="2" destOrd="0" presId="urn:microsoft.com/office/officeart/2009/3/layout/HorizontalOrganizationChart"/>
    <dgm:cxn modelId="{A34F32A0-95B6-4470-8769-878CE7D2D6BD}" type="presParOf" srcId="{664E86DE-E554-4A39-A6CA-6C1BBBCBA275}" destId="{6C6E2EA8-BE0A-4523-8EC6-662F245620E5}" srcOrd="2" destOrd="0" presId="urn:microsoft.com/office/officeart/2009/3/layout/HorizontalOrganizationChart"/>
    <dgm:cxn modelId="{1BD07CD2-45F2-4FA3-8B61-D57C93B02D38}" type="presParOf" srcId="{664E86DE-E554-4A39-A6CA-6C1BBBCBA275}" destId="{A1797A3A-83FA-461A-B414-FDF767E68EB8}" srcOrd="3" destOrd="0" presId="urn:microsoft.com/office/officeart/2009/3/layout/HorizontalOrganizationChart"/>
    <dgm:cxn modelId="{2A88706E-4CB9-4F65-A0EB-3740045F876F}" type="presParOf" srcId="{A1797A3A-83FA-461A-B414-FDF767E68EB8}" destId="{50C5DB48-D247-4191-A7DD-F61C37DBD67B}" srcOrd="0" destOrd="0" presId="urn:microsoft.com/office/officeart/2009/3/layout/HorizontalOrganizationChart"/>
    <dgm:cxn modelId="{D73C1270-B842-45E1-9E08-782A1BB9ADC8}" type="presParOf" srcId="{50C5DB48-D247-4191-A7DD-F61C37DBD67B}" destId="{82E9704D-F532-49D7-9F49-9F0876590212}" srcOrd="0" destOrd="0" presId="urn:microsoft.com/office/officeart/2009/3/layout/HorizontalOrganizationChart"/>
    <dgm:cxn modelId="{F8DB6D62-5848-4BC7-BD0A-4BD24801411C}" type="presParOf" srcId="{50C5DB48-D247-4191-A7DD-F61C37DBD67B}" destId="{DA4404FC-8AC5-4844-BE2D-CDAEECD04481}" srcOrd="1" destOrd="0" presId="urn:microsoft.com/office/officeart/2009/3/layout/HorizontalOrganizationChart"/>
    <dgm:cxn modelId="{FE44D99F-DE95-4C28-BB5F-AE3A40B22A14}" type="presParOf" srcId="{A1797A3A-83FA-461A-B414-FDF767E68EB8}" destId="{D33311C5-0BA4-413B-B39A-4A4F674AE69C}" srcOrd="1" destOrd="0" presId="urn:microsoft.com/office/officeart/2009/3/layout/HorizontalOrganizationChart"/>
    <dgm:cxn modelId="{5DF2EE9D-5E2B-451A-BF23-A4934F054A30}" type="presParOf" srcId="{A1797A3A-83FA-461A-B414-FDF767E68EB8}" destId="{71995036-9C51-4D4D-8BEB-E2C0292E347B}" srcOrd="2" destOrd="0" presId="urn:microsoft.com/office/officeart/2009/3/layout/HorizontalOrganizationChart"/>
    <dgm:cxn modelId="{4299F2C4-79F9-4708-8268-962D0150BA24}" type="presParOf" srcId="{664E86DE-E554-4A39-A6CA-6C1BBBCBA275}" destId="{EA2284A8-E2AD-4610-8ABA-CE4455F7A88D}" srcOrd="4" destOrd="0" presId="urn:microsoft.com/office/officeart/2009/3/layout/HorizontalOrganizationChart"/>
    <dgm:cxn modelId="{5F4AE551-2D20-4171-8843-38763E875A1D}" type="presParOf" srcId="{664E86DE-E554-4A39-A6CA-6C1BBBCBA275}" destId="{C6F4B6DF-43EA-441D-AB94-13FADB08DFFC}" srcOrd="5" destOrd="0" presId="urn:microsoft.com/office/officeart/2009/3/layout/HorizontalOrganizationChart"/>
    <dgm:cxn modelId="{AAD05BE3-F9A6-48C7-8FA8-092E7D45ED7F}" type="presParOf" srcId="{C6F4B6DF-43EA-441D-AB94-13FADB08DFFC}" destId="{C5702D07-E680-4EB7-8CB1-0FD9CE322D1F}" srcOrd="0" destOrd="0" presId="urn:microsoft.com/office/officeart/2009/3/layout/HorizontalOrganizationChart"/>
    <dgm:cxn modelId="{E19253A0-3C0D-44E7-9E3F-64377EA4D310}" type="presParOf" srcId="{C5702D07-E680-4EB7-8CB1-0FD9CE322D1F}" destId="{889DBEF1-04E5-4FFB-9D65-EE8A910F6A4E}" srcOrd="0" destOrd="0" presId="urn:microsoft.com/office/officeart/2009/3/layout/HorizontalOrganizationChart"/>
    <dgm:cxn modelId="{60A41607-BFC9-4788-827E-3BB268A950C0}" type="presParOf" srcId="{C5702D07-E680-4EB7-8CB1-0FD9CE322D1F}" destId="{382B710B-ED17-42BC-8699-FBB7ED8EC666}" srcOrd="1" destOrd="0" presId="urn:microsoft.com/office/officeart/2009/3/layout/HorizontalOrganizationChart"/>
    <dgm:cxn modelId="{DD917915-24B7-42F8-B854-4B8D07C00604}" type="presParOf" srcId="{C6F4B6DF-43EA-441D-AB94-13FADB08DFFC}" destId="{25AAAA6F-BB1E-4868-B583-5EAF1AA09DA5}" srcOrd="1" destOrd="0" presId="urn:microsoft.com/office/officeart/2009/3/layout/HorizontalOrganizationChart"/>
    <dgm:cxn modelId="{B4C38DC9-6E9E-4F2D-8E40-443A44520090}" type="presParOf" srcId="{C6F4B6DF-43EA-441D-AB94-13FADB08DFFC}" destId="{61537AFF-A530-444F-B36B-328EDA329F5E}" srcOrd="2" destOrd="0" presId="urn:microsoft.com/office/officeart/2009/3/layout/HorizontalOrganizationChar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6E2EA8-BE0A-4523-8EC6-662F245620E5}">
      <dsp:nvSpPr>
        <dsp:cNvPr id="0" name=""/>
        <dsp:cNvSpPr/>
      </dsp:nvSpPr>
      <dsp:spPr>
        <a:xfrm>
          <a:off x="2390404" y="1995978"/>
          <a:ext cx="2311627" cy="192375"/>
        </a:xfrm>
        <a:custGeom>
          <a:avLst/>
          <a:gdLst/>
          <a:ahLst/>
          <a:cxnLst/>
          <a:rect l="0" t="0" r="0" b="0"/>
          <a:pathLst>
            <a:path>
              <a:moveTo>
                <a:pt x="0" y="0"/>
              </a:moveTo>
              <a:lnTo>
                <a:pt x="2311627" y="0"/>
              </a:lnTo>
              <a:lnTo>
                <a:pt x="2311627" y="192375"/>
              </a:lnTo>
            </a:path>
          </a:pathLst>
        </a:cu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A56C2B-D630-471A-B885-9A77F65711BC}">
      <dsp:nvSpPr>
        <dsp:cNvPr id="0" name=""/>
        <dsp:cNvSpPr/>
      </dsp:nvSpPr>
      <dsp:spPr>
        <a:xfrm>
          <a:off x="2390404" y="1823444"/>
          <a:ext cx="2479378" cy="172533"/>
        </a:xfrm>
        <a:custGeom>
          <a:avLst/>
          <a:gdLst/>
          <a:ahLst/>
          <a:cxnLst/>
          <a:rect l="0" t="0" r="0" b="0"/>
          <a:pathLst>
            <a:path>
              <a:moveTo>
                <a:pt x="0" y="172533"/>
              </a:moveTo>
              <a:lnTo>
                <a:pt x="2479378" y="172533"/>
              </a:lnTo>
              <a:lnTo>
                <a:pt x="2479378" y="0"/>
              </a:lnTo>
            </a:path>
          </a:pathLst>
        </a:cu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ACD7FD-B23D-47C9-933B-1E3DA070CBD9}">
      <dsp:nvSpPr>
        <dsp:cNvPr id="0" name=""/>
        <dsp:cNvSpPr/>
      </dsp:nvSpPr>
      <dsp:spPr>
        <a:xfrm>
          <a:off x="2390404" y="1995978"/>
          <a:ext cx="5447872" cy="1817381"/>
        </a:xfrm>
        <a:custGeom>
          <a:avLst/>
          <a:gdLst/>
          <a:ahLst/>
          <a:cxnLst/>
          <a:rect l="0" t="0" r="0" b="0"/>
          <a:pathLst>
            <a:path>
              <a:moveTo>
                <a:pt x="0" y="0"/>
              </a:moveTo>
              <a:lnTo>
                <a:pt x="5244328" y="0"/>
              </a:lnTo>
              <a:lnTo>
                <a:pt x="5244328" y="1817381"/>
              </a:lnTo>
              <a:lnTo>
                <a:pt x="5447872" y="1817381"/>
              </a:lnTo>
            </a:path>
          </a:pathLst>
        </a:cu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8FB86C-43B2-446F-94A7-F6DAC94BF98A}">
      <dsp:nvSpPr>
        <dsp:cNvPr id="0" name=""/>
        <dsp:cNvSpPr/>
      </dsp:nvSpPr>
      <dsp:spPr>
        <a:xfrm>
          <a:off x="2390404" y="1995978"/>
          <a:ext cx="5447872" cy="942143"/>
        </a:xfrm>
        <a:custGeom>
          <a:avLst/>
          <a:gdLst/>
          <a:ahLst/>
          <a:cxnLst/>
          <a:rect l="0" t="0" r="0" b="0"/>
          <a:pathLst>
            <a:path>
              <a:moveTo>
                <a:pt x="0" y="0"/>
              </a:moveTo>
              <a:lnTo>
                <a:pt x="5244328" y="0"/>
              </a:lnTo>
              <a:lnTo>
                <a:pt x="5244328" y="942143"/>
              </a:lnTo>
              <a:lnTo>
                <a:pt x="5447872" y="942143"/>
              </a:lnTo>
            </a:path>
          </a:pathLst>
        </a:cu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1BFA90-5BD7-47C8-95FB-E3357B9FA94A}">
      <dsp:nvSpPr>
        <dsp:cNvPr id="0" name=""/>
        <dsp:cNvSpPr/>
      </dsp:nvSpPr>
      <dsp:spPr>
        <a:xfrm>
          <a:off x="2390404" y="1950258"/>
          <a:ext cx="5447872" cy="91440"/>
        </a:xfrm>
        <a:custGeom>
          <a:avLst/>
          <a:gdLst/>
          <a:ahLst/>
          <a:cxnLst/>
          <a:rect l="0" t="0" r="0" b="0"/>
          <a:pathLst>
            <a:path>
              <a:moveTo>
                <a:pt x="0" y="45720"/>
              </a:moveTo>
              <a:lnTo>
                <a:pt x="5244328" y="45720"/>
              </a:lnTo>
              <a:lnTo>
                <a:pt x="5244328" y="112624"/>
              </a:lnTo>
              <a:lnTo>
                <a:pt x="5447872" y="112624"/>
              </a:lnTo>
            </a:path>
          </a:pathLst>
        </a:cu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3A85EA-5C68-4106-A598-07BFF85D22B1}">
      <dsp:nvSpPr>
        <dsp:cNvPr id="0" name=""/>
        <dsp:cNvSpPr/>
      </dsp:nvSpPr>
      <dsp:spPr>
        <a:xfrm>
          <a:off x="2390404" y="1187644"/>
          <a:ext cx="5447872" cy="808334"/>
        </a:xfrm>
        <a:custGeom>
          <a:avLst/>
          <a:gdLst/>
          <a:ahLst/>
          <a:cxnLst/>
          <a:rect l="0" t="0" r="0" b="0"/>
          <a:pathLst>
            <a:path>
              <a:moveTo>
                <a:pt x="0" y="808334"/>
              </a:moveTo>
              <a:lnTo>
                <a:pt x="5244328" y="808334"/>
              </a:lnTo>
              <a:lnTo>
                <a:pt x="5244328" y="0"/>
              </a:lnTo>
              <a:lnTo>
                <a:pt x="5447872" y="0"/>
              </a:lnTo>
            </a:path>
          </a:pathLst>
        </a:cu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81DEA0-C55F-44D0-AABC-866C434AF627}">
      <dsp:nvSpPr>
        <dsp:cNvPr id="0" name=""/>
        <dsp:cNvSpPr/>
      </dsp:nvSpPr>
      <dsp:spPr>
        <a:xfrm>
          <a:off x="2390404" y="312406"/>
          <a:ext cx="5447872" cy="1683572"/>
        </a:xfrm>
        <a:custGeom>
          <a:avLst/>
          <a:gdLst/>
          <a:ahLst/>
          <a:cxnLst/>
          <a:rect l="0" t="0" r="0" b="0"/>
          <a:pathLst>
            <a:path>
              <a:moveTo>
                <a:pt x="0" y="1683572"/>
              </a:moveTo>
              <a:lnTo>
                <a:pt x="5244328" y="1683572"/>
              </a:lnTo>
              <a:lnTo>
                <a:pt x="5244328" y="0"/>
              </a:lnTo>
              <a:lnTo>
                <a:pt x="5447872" y="0"/>
              </a:lnTo>
            </a:path>
          </a:pathLst>
        </a:cu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E45579-7304-4B1D-9F95-5EA6451B172F}">
      <dsp:nvSpPr>
        <dsp:cNvPr id="0" name=""/>
        <dsp:cNvSpPr/>
      </dsp:nvSpPr>
      <dsp:spPr>
        <a:xfrm>
          <a:off x="589407" y="1545967"/>
          <a:ext cx="1800996" cy="900023"/>
        </a:xfrm>
        <a:prstGeom prst="rect">
          <a:avLst/>
        </a:prstGeom>
        <a:solidFill>
          <a:srgbClr val="0000FF">
            <a:alpha val="8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zh-CN" sz="2800" b="1" kern="1200" dirty="0" smtClean="0">
              <a:solidFill>
                <a:schemeClr val="bg1"/>
              </a:solidFill>
              <a:latin typeface="微软雅黑" panose="020B0503020204020204" pitchFamily="34" charset="-122"/>
              <a:ea typeface="微软雅黑" panose="020B0503020204020204" pitchFamily="34" charset="-122"/>
            </a:rPr>
            <a:t>教育部门</a:t>
          </a:r>
          <a:endParaRPr lang="zh-CN" altLang="en-US" sz="2800" b="1" kern="1200" dirty="0">
            <a:solidFill>
              <a:schemeClr val="bg1"/>
            </a:solidFill>
            <a:latin typeface="微软雅黑" panose="020B0503020204020204" pitchFamily="34" charset="-122"/>
            <a:ea typeface="微软雅黑" panose="020B0503020204020204" pitchFamily="34" charset="-122"/>
          </a:endParaRPr>
        </a:p>
      </dsp:txBody>
      <dsp:txXfrm>
        <a:off x="589407" y="1545967"/>
        <a:ext cx="1800996" cy="900023"/>
      </dsp:txXfrm>
    </dsp:sp>
    <dsp:sp modelId="{4081B6E3-D36C-46AD-9C05-94EAC9D052B0}">
      <dsp:nvSpPr>
        <dsp:cNvPr id="0" name=""/>
        <dsp:cNvSpPr/>
      </dsp:nvSpPr>
      <dsp:spPr>
        <a:xfrm>
          <a:off x="7838276" y="2001"/>
          <a:ext cx="2035438" cy="620808"/>
        </a:xfrm>
        <a:prstGeom prst="rect">
          <a:avLst/>
        </a:prstGeom>
        <a:solidFill>
          <a:schemeClr val="accent1">
            <a:alpha val="7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CN" sz="2000" b="1" kern="1200" dirty="0" smtClean="0">
              <a:solidFill>
                <a:schemeClr val="bg1"/>
              </a:solidFill>
              <a:latin typeface="微软雅黑" panose="020B0503020204020204" pitchFamily="34" charset="-122"/>
              <a:ea typeface="微软雅黑" panose="020B0503020204020204" pitchFamily="34" charset="-122"/>
            </a:rPr>
            <a:t>济南</a:t>
          </a:r>
          <a:endParaRPr lang="zh-CN" altLang="en-US" sz="2000" b="1" kern="1200" dirty="0">
            <a:solidFill>
              <a:schemeClr val="bg1"/>
            </a:solidFill>
            <a:latin typeface="微软雅黑" panose="020B0503020204020204" pitchFamily="34" charset="-122"/>
            <a:ea typeface="微软雅黑" panose="020B0503020204020204" pitchFamily="34" charset="-122"/>
          </a:endParaRPr>
        </a:p>
      </dsp:txBody>
      <dsp:txXfrm>
        <a:off x="7838276" y="2001"/>
        <a:ext cx="2035438" cy="620808"/>
      </dsp:txXfrm>
    </dsp:sp>
    <dsp:sp modelId="{F2974DAC-2375-4D8C-9176-8941E7DCA188}">
      <dsp:nvSpPr>
        <dsp:cNvPr id="0" name=""/>
        <dsp:cNvSpPr/>
      </dsp:nvSpPr>
      <dsp:spPr>
        <a:xfrm>
          <a:off x="7838276" y="877240"/>
          <a:ext cx="2035438" cy="620808"/>
        </a:xfrm>
        <a:prstGeom prst="rect">
          <a:avLst/>
        </a:prstGeom>
        <a:solidFill>
          <a:schemeClr val="accent1">
            <a:alpha val="7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CN" sz="2000" b="1" kern="1200" dirty="0" smtClean="0">
              <a:solidFill>
                <a:schemeClr val="bg1"/>
              </a:solidFill>
              <a:latin typeface="微软雅黑" panose="020B0503020204020204" pitchFamily="34" charset="-122"/>
              <a:ea typeface="微软雅黑" panose="020B0503020204020204" pitchFamily="34" charset="-122"/>
            </a:rPr>
            <a:t>淄博</a:t>
          </a:r>
          <a:endParaRPr lang="zh-CN" altLang="en-US" sz="2000" b="1" kern="1200" dirty="0">
            <a:solidFill>
              <a:schemeClr val="bg1"/>
            </a:solidFill>
            <a:latin typeface="微软雅黑" panose="020B0503020204020204" pitchFamily="34" charset="-122"/>
            <a:ea typeface="微软雅黑" panose="020B0503020204020204" pitchFamily="34" charset="-122"/>
          </a:endParaRPr>
        </a:p>
      </dsp:txBody>
      <dsp:txXfrm>
        <a:off x="7838276" y="877240"/>
        <a:ext cx="2035438" cy="620808"/>
      </dsp:txXfrm>
    </dsp:sp>
    <dsp:sp modelId="{C6CD1C34-B279-48A9-8076-D84A3E71F552}">
      <dsp:nvSpPr>
        <dsp:cNvPr id="0" name=""/>
        <dsp:cNvSpPr/>
      </dsp:nvSpPr>
      <dsp:spPr>
        <a:xfrm>
          <a:off x="7838276" y="1752479"/>
          <a:ext cx="2035438" cy="620808"/>
        </a:xfrm>
        <a:prstGeom prst="rect">
          <a:avLst/>
        </a:prstGeom>
        <a:solidFill>
          <a:schemeClr val="accent1">
            <a:alpha val="7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CN" sz="2000" b="1" kern="1200" dirty="0" smtClean="0">
              <a:solidFill>
                <a:schemeClr val="bg1"/>
              </a:solidFill>
              <a:latin typeface="微软雅黑" panose="020B0503020204020204" pitchFamily="34" charset="-122"/>
              <a:ea typeface="微软雅黑" panose="020B0503020204020204" pitchFamily="34" charset="-122"/>
            </a:rPr>
            <a:t>烟台</a:t>
          </a:r>
          <a:endParaRPr lang="zh-CN" altLang="en-US" sz="2000" b="1" kern="1200" dirty="0">
            <a:solidFill>
              <a:schemeClr val="bg1"/>
            </a:solidFill>
            <a:latin typeface="微软雅黑" panose="020B0503020204020204" pitchFamily="34" charset="-122"/>
            <a:ea typeface="微软雅黑" panose="020B0503020204020204" pitchFamily="34" charset="-122"/>
          </a:endParaRPr>
        </a:p>
      </dsp:txBody>
      <dsp:txXfrm>
        <a:off x="7838276" y="1752479"/>
        <a:ext cx="2035438" cy="620808"/>
      </dsp:txXfrm>
    </dsp:sp>
    <dsp:sp modelId="{917C978D-E81E-48A5-BC39-BC7B4917E309}">
      <dsp:nvSpPr>
        <dsp:cNvPr id="0" name=""/>
        <dsp:cNvSpPr/>
      </dsp:nvSpPr>
      <dsp:spPr>
        <a:xfrm>
          <a:off x="7838276" y="2627717"/>
          <a:ext cx="2035438" cy="620808"/>
        </a:xfrm>
        <a:prstGeom prst="rect">
          <a:avLst/>
        </a:prstGeom>
        <a:solidFill>
          <a:schemeClr val="accent1">
            <a:alpha val="7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CN" altLang="en-US" sz="2000" b="1" kern="1200" dirty="0" smtClean="0">
              <a:solidFill>
                <a:schemeClr val="bg1"/>
              </a:solidFill>
              <a:latin typeface="微软雅黑" panose="020B0503020204020204" pitchFamily="34" charset="-122"/>
              <a:ea typeface="微软雅黑" panose="020B0503020204020204" pitchFamily="34" charset="-122"/>
            </a:rPr>
            <a:t>泰安</a:t>
          </a:r>
          <a:endParaRPr lang="zh-CN" altLang="en-US" sz="2000" b="1" kern="1200" dirty="0">
            <a:solidFill>
              <a:schemeClr val="bg1"/>
            </a:solidFill>
            <a:latin typeface="微软雅黑" panose="020B0503020204020204" pitchFamily="34" charset="-122"/>
            <a:ea typeface="微软雅黑" panose="020B0503020204020204" pitchFamily="34" charset="-122"/>
          </a:endParaRPr>
        </a:p>
      </dsp:txBody>
      <dsp:txXfrm>
        <a:off x="7838276" y="2627717"/>
        <a:ext cx="2035438" cy="620808"/>
      </dsp:txXfrm>
    </dsp:sp>
    <dsp:sp modelId="{45F89043-ED2C-482A-8FFE-132CEA55526A}">
      <dsp:nvSpPr>
        <dsp:cNvPr id="0" name=""/>
        <dsp:cNvSpPr/>
      </dsp:nvSpPr>
      <dsp:spPr>
        <a:xfrm>
          <a:off x="7838276" y="3502956"/>
          <a:ext cx="2035438" cy="620808"/>
        </a:xfrm>
        <a:prstGeom prst="rect">
          <a:avLst/>
        </a:prstGeom>
        <a:solidFill>
          <a:schemeClr val="accent1">
            <a:alpha val="7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CN" altLang="en-US" sz="2000" b="1" kern="1200" dirty="0" smtClean="0">
              <a:solidFill>
                <a:schemeClr val="bg1"/>
              </a:solidFill>
              <a:latin typeface="微软雅黑" panose="020B0503020204020204" pitchFamily="34" charset="-122"/>
              <a:ea typeface="微软雅黑" panose="020B0503020204020204" pitchFamily="34" charset="-122"/>
            </a:rPr>
            <a:t>威海</a:t>
          </a:r>
          <a:endParaRPr lang="zh-CN" altLang="en-US" sz="2000" b="1" kern="1200" dirty="0">
            <a:solidFill>
              <a:schemeClr val="bg1"/>
            </a:solidFill>
            <a:latin typeface="微软雅黑" panose="020B0503020204020204" pitchFamily="34" charset="-122"/>
            <a:ea typeface="微软雅黑" panose="020B0503020204020204" pitchFamily="34" charset="-122"/>
          </a:endParaRPr>
        </a:p>
      </dsp:txBody>
      <dsp:txXfrm>
        <a:off x="7838276" y="3502956"/>
        <a:ext cx="2035438" cy="620808"/>
      </dsp:txXfrm>
    </dsp:sp>
    <dsp:sp modelId="{6E28DF7A-FA39-4C7D-AC7E-C40C43C1A708}">
      <dsp:nvSpPr>
        <dsp:cNvPr id="0" name=""/>
        <dsp:cNvSpPr/>
      </dsp:nvSpPr>
      <dsp:spPr>
        <a:xfrm>
          <a:off x="3071136" y="1184216"/>
          <a:ext cx="3597291" cy="639228"/>
        </a:xfrm>
        <a:prstGeom prst="rect">
          <a:avLst/>
        </a:prstGeom>
        <a:solidFill>
          <a:schemeClr val="accent1">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zh-CN" altLang="en-US" sz="2800" b="1" kern="1200" dirty="0" smtClean="0">
              <a:solidFill>
                <a:schemeClr val="bg1"/>
              </a:solidFill>
              <a:latin typeface="微软雅黑" panose="020B0503020204020204" pitchFamily="34" charset="-122"/>
              <a:ea typeface="微软雅黑" panose="020B0503020204020204" pitchFamily="34" charset="-122"/>
            </a:rPr>
            <a:t>人力资源社会保障部门</a:t>
          </a:r>
          <a:endParaRPr lang="zh-CN" altLang="en-US" sz="2800" b="1" kern="1200" dirty="0">
            <a:solidFill>
              <a:schemeClr val="bg1"/>
            </a:solidFill>
            <a:latin typeface="微软雅黑" panose="020B0503020204020204" pitchFamily="34" charset="-122"/>
            <a:ea typeface="微软雅黑" panose="020B0503020204020204" pitchFamily="34" charset="-122"/>
          </a:endParaRPr>
        </a:p>
      </dsp:txBody>
      <dsp:txXfrm>
        <a:off x="3071136" y="1184216"/>
        <a:ext cx="3597291" cy="639228"/>
      </dsp:txXfrm>
    </dsp:sp>
    <dsp:sp modelId="{82E9704D-F532-49D7-9F49-9F0876590212}">
      <dsp:nvSpPr>
        <dsp:cNvPr id="0" name=""/>
        <dsp:cNvSpPr/>
      </dsp:nvSpPr>
      <dsp:spPr>
        <a:xfrm>
          <a:off x="3123202" y="2188353"/>
          <a:ext cx="3157657" cy="652737"/>
        </a:xfrm>
        <a:prstGeom prst="rect">
          <a:avLst/>
        </a:prstGeom>
        <a:solidFill>
          <a:schemeClr val="accent1">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zh-CN" altLang="en-US" sz="2800" b="1" kern="1200" dirty="0" smtClean="0">
              <a:solidFill>
                <a:schemeClr val="bg1"/>
              </a:solidFill>
              <a:latin typeface="微软雅黑" panose="020B0503020204020204" pitchFamily="34" charset="-122"/>
              <a:ea typeface="微软雅黑" panose="020B0503020204020204" pitchFamily="34" charset="-122"/>
            </a:rPr>
            <a:t>市场监管部门</a:t>
          </a:r>
          <a:endParaRPr lang="zh-CN" altLang="en-US" sz="2800" b="1" kern="1200" dirty="0">
            <a:solidFill>
              <a:schemeClr val="bg1"/>
            </a:solidFill>
            <a:latin typeface="微软雅黑" panose="020B0503020204020204" pitchFamily="34" charset="-122"/>
            <a:ea typeface="微软雅黑" panose="020B0503020204020204" pitchFamily="34" charset="-122"/>
          </a:endParaRPr>
        </a:p>
      </dsp:txBody>
      <dsp:txXfrm>
        <a:off x="3123202" y="2188353"/>
        <a:ext cx="3157657" cy="6527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6E2EA8-BE0A-4523-8EC6-662F245620E5}">
      <dsp:nvSpPr>
        <dsp:cNvPr id="0" name=""/>
        <dsp:cNvSpPr/>
      </dsp:nvSpPr>
      <dsp:spPr>
        <a:xfrm>
          <a:off x="2669489" y="2014446"/>
          <a:ext cx="2366983" cy="166636"/>
        </a:xfrm>
        <a:custGeom>
          <a:avLst/>
          <a:gdLst/>
          <a:ahLst/>
          <a:cxnLst/>
          <a:rect l="0" t="0" r="0" b="0"/>
          <a:pathLst>
            <a:path>
              <a:moveTo>
                <a:pt x="0" y="0"/>
              </a:moveTo>
              <a:lnTo>
                <a:pt x="2366983" y="0"/>
              </a:lnTo>
              <a:lnTo>
                <a:pt x="2366983" y="166636"/>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5A56C2B-D630-471A-B885-9A77F65711BC}">
      <dsp:nvSpPr>
        <dsp:cNvPr id="0" name=""/>
        <dsp:cNvSpPr/>
      </dsp:nvSpPr>
      <dsp:spPr>
        <a:xfrm>
          <a:off x="2669489" y="1847810"/>
          <a:ext cx="2367836" cy="166636"/>
        </a:xfrm>
        <a:custGeom>
          <a:avLst/>
          <a:gdLst/>
          <a:ahLst/>
          <a:cxnLst/>
          <a:rect l="0" t="0" r="0" b="0"/>
          <a:pathLst>
            <a:path>
              <a:moveTo>
                <a:pt x="0" y="166636"/>
              </a:moveTo>
              <a:lnTo>
                <a:pt x="2367836" y="166636"/>
              </a:lnTo>
              <a:lnTo>
                <a:pt x="2367836" y="0"/>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B8FB86C-43B2-446F-94A7-F6DAC94BF98A}">
      <dsp:nvSpPr>
        <dsp:cNvPr id="0" name=""/>
        <dsp:cNvSpPr/>
      </dsp:nvSpPr>
      <dsp:spPr>
        <a:xfrm>
          <a:off x="2669489" y="2014446"/>
          <a:ext cx="4735673" cy="1458707"/>
        </a:xfrm>
        <a:custGeom>
          <a:avLst/>
          <a:gdLst/>
          <a:ahLst/>
          <a:cxnLst/>
          <a:rect l="0" t="0" r="0" b="0"/>
          <a:pathLst>
            <a:path>
              <a:moveTo>
                <a:pt x="0" y="0"/>
              </a:moveTo>
              <a:lnTo>
                <a:pt x="4469054" y="0"/>
              </a:lnTo>
              <a:lnTo>
                <a:pt x="4469054" y="1458707"/>
              </a:lnTo>
              <a:lnTo>
                <a:pt x="4735673" y="1458707"/>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91BFA90-5BD7-47C8-95FB-E3357B9FA94A}">
      <dsp:nvSpPr>
        <dsp:cNvPr id="0" name=""/>
        <dsp:cNvSpPr/>
      </dsp:nvSpPr>
      <dsp:spPr>
        <a:xfrm>
          <a:off x="2669489" y="2014446"/>
          <a:ext cx="4735673" cy="479932"/>
        </a:xfrm>
        <a:custGeom>
          <a:avLst/>
          <a:gdLst/>
          <a:ahLst/>
          <a:cxnLst/>
          <a:rect l="0" t="0" r="0" b="0"/>
          <a:pathLst>
            <a:path>
              <a:moveTo>
                <a:pt x="0" y="0"/>
              </a:moveTo>
              <a:lnTo>
                <a:pt x="4469054" y="0"/>
              </a:lnTo>
              <a:lnTo>
                <a:pt x="4469054" y="479932"/>
              </a:lnTo>
              <a:lnTo>
                <a:pt x="4735673" y="479932"/>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43A85EA-5C68-4106-A598-07BFF85D22B1}">
      <dsp:nvSpPr>
        <dsp:cNvPr id="0" name=""/>
        <dsp:cNvSpPr/>
      </dsp:nvSpPr>
      <dsp:spPr>
        <a:xfrm>
          <a:off x="2669489" y="1549834"/>
          <a:ext cx="4735673" cy="464611"/>
        </a:xfrm>
        <a:custGeom>
          <a:avLst/>
          <a:gdLst/>
          <a:ahLst/>
          <a:cxnLst/>
          <a:rect l="0" t="0" r="0" b="0"/>
          <a:pathLst>
            <a:path>
              <a:moveTo>
                <a:pt x="0" y="464611"/>
              </a:moveTo>
              <a:lnTo>
                <a:pt x="4469054" y="464611"/>
              </a:lnTo>
              <a:lnTo>
                <a:pt x="4469054" y="0"/>
              </a:lnTo>
              <a:lnTo>
                <a:pt x="4735673" y="0"/>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181DEA0-C55F-44D0-AABC-866C434AF627}">
      <dsp:nvSpPr>
        <dsp:cNvPr id="0" name=""/>
        <dsp:cNvSpPr/>
      </dsp:nvSpPr>
      <dsp:spPr>
        <a:xfrm>
          <a:off x="2669489" y="562662"/>
          <a:ext cx="4735673" cy="1451783"/>
        </a:xfrm>
        <a:custGeom>
          <a:avLst/>
          <a:gdLst/>
          <a:ahLst/>
          <a:cxnLst/>
          <a:rect l="0" t="0" r="0" b="0"/>
          <a:pathLst>
            <a:path>
              <a:moveTo>
                <a:pt x="0" y="1451783"/>
              </a:moveTo>
              <a:lnTo>
                <a:pt x="4469054" y="1451783"/>
              </a:lnTo>
              <a:lnTo>
                <a:pt x="4469054" y="0"/>
              </a:lnTo>
              <a:lnTo>
                <a:pt x="4735673" y="0"/>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4E45579-7304-4B1D-9F95-5EA6451B172F}">
      <dsp:nvSpPr>
        <dsp:cNvPr id="0" name=""/>
        <dsp:cNvSpPr/>
      </dsp:nvSpPr>
      <dsp:spPr>
        <a:xfrm>
          <a:off x="3306" y="1607853"/>
          <a:ext cx="2666182" cy="813185"/>
        </a:xfrm>
        <a:prstGeom prst="rect">
          <a:avLst/>
        </a:prstGeom>
        <a:solidFill>
          <a:srgbClr val="0000FF">
            <a:alpha val="8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zh-CN" sz="2800" b="1" kern="1200" dirty="0" smtClean="0">
              <a:solidFill>
                <a:schemeClr val="bg1"/>
              </a:solidFill>
              <a:latin typeface="微软雅黑" panose="020B0503020204020204" pitchFamily="34" charset="-122"/>
              <a:ea typeface="微软雅黑" panose="020B0503020204020204" pitchFamily="34" charset="-122"/>
            </a:rPr>
            <a:t>住建部门</a:t>
          </a:r>
          <a:endParaRPr lang="zh-CN" altLang="en-US" sz="2800" b="1" kern="1200" dirty="0">
            <a:solidFill>
              <a:schemeClr val="bg1"/>
            </a:solidFill>
            <a:latin typeface="微软雅黑" panose="020B0503020204020204" pitchFamily="34" charset="-122"/>
            <a:ea typeface="微软雅黑" panose="020B0503020204020204" pitchFamily="34" charset="-122"/>
          </a:endParaRPr>
        </a:p>
      </dsp:txBody>
      <dsp:txXfrm>
        <a:off x="3306" y="1607853"/>
        <a:ext cx="2666182" cy="813185"/>
      </dsp:txXfrm>
    </dsp:sp>
    <dsp:sp modelId="{4081B6E3-D36C-46AD-9C05-94EAC9D052B0}">
      <dsp:nvSpPr>
        <dsp:cNvPr id="0" name=""/>
        <dsp:cNvSpPr/>
      </dsp:nvSpPr>
      <dsp:spPr>
        <a:xfrm>
          <a:off x="7405162" y="215135"/>
          <a:ext cx="2158914" cy="695054"/>
        </a:xfrm>
        <a:prstGeom prst="rect">
          <a:avLst/>
        </a:prstGeom>
        <a:solidFill>
          <a:schemeClr val="accent1">
            <a:alpha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CN" altLang="en-US" sz="2000" b="1" kern="1200" dirty="0" smtClean="0">
              <a:solidFill>
                <a:schemeClr val="bg1"/>
              </a:solidFill>
              <a:latin typeface="微软雅黑" panose="020B0503020204020204" pitchFamily="34" charset="-122"/>
              <a:ea typeface="微软雅黑" panose="020B0503020204020204" pitchFamily="34" charset="-122"/>
            </a:rPr>
            <a:t>潍坊</a:t>
          </a:r>
          <a:endParaRPr lang="zh-CN" altLang="en-US" sz="2000" b="1" kern="1200" dirty="0">
            <a:solidFill>
              <a:schemeClr val="bg1"/>
            </a:solidFill>
            <a:latin typeface="微软雅黑" panose="020B0503020204020204" pitchFamily="34" charset="-122"/>
            <a:ea typeface="微软雅黑" panose="020B0503020204020204" pitchFamily="34" charset="-122"/>
          </a:endParaRPr>
        </a:p>
      </dsp:txBody>
      <dsp:txXfrm>
        <a:off x="7405162" y="215135"/>
        <a:ext cx="2158914" cy="695054"/>
      </dsp:txXfrm>
    </dsp:sp>
    <dsp:sp modelId="{F2974DAC-2375-4D8C-9176-8941E7DCA188}">
      <dsp:nvSpPr>
        <dsp:cNvPr id="0" name=""/>
        <dsp:cNvSpPr/>
      </dsp:nvSpPr>
      <dsp:spPr>
        <a:xfrm>
          <a:off x="7405162" y="1243462"/>
          <a:ext cx="2134998" cy="612743"/>
        </a:xfrm>
        <a:prstGeom prst="rect">
          <a:avLst/>
        </a:prstGeom>
        <a:solidFill>
          <a:schemeClr val="accent1">
            <a:alpha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CN" altLang="en-US" sz="2000" b="1" kern="1200" dirty="0" smtClean="0">
              <a:solidFill>
                <a:schemeClr val="bg1"/>
              </a:solidFill>
              <a:latin typeface="微软雅黑" panose="020B0503020204020204" pitchFamily="34" charset="-122"/>
              <a:ea typeface="微软雅黑" panose="020B0503020204020204" pitchFamily="34" charset="-122"/>
            </a:rPr>
            <a:t>济宁</a:t>
          </a:r>
          <a:endParaRPr lang="zh-CN" altLang="en-US" sz="2000" b="1" kern="1200" dirty="0">
            <a:solidFill>
              <a:schemeClr val="bg1"/>
            </a:solidFill>
            <a:latin typeface="微软雅黑" panose="020B0503020204020204" pitchFamily="34" charset="-122"/>
            <a:ea typeface="微软雅黑" panose="020B0503020204020204" pitchFamily="34" charset="-122"/>
          </a:endParaRPr>
        </a:p>
      </dsp:txBody>
      <dsp:txXfrm>
        <a:off x="7405162" y="1243462"/>
        <a:ext cx="2134998" cy="612743"/>
      </dsp:txXfrm>
    </dsp:sp>
    <dsp:sp modelId="{C6CD1C34-B279-48A9-8076-D84A3E71F552}">
      <dsp:nvSpPr>
        <dsp:cNvPr id="0" name=""/>
        <dsp:cNvSpPr/>
      </dsp:nvSpPr>
      <dsp:spPr>
        <a:xfrm>
          <a:off x="7405162" y="2189479"/>
          <a:ext cx="2200986" cy="609799"/>
        </a:xfrm>
        <a:prstGeom prst="rect">
          <a:avLst/>
        </a:prstGeom>
        <a:solidFill>
          <a:schemeClr val="accent1">
            <a:alpha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CN" altLang="en-US" sz="2000" b="1" kern="1200" dirty="0" smtClean="0">
              <a:solidFill>
                <a:schemeClr val="bg1"/>
              </a:solidFill>
              <a:latin typeface="微软雅黑" panose="020B0503020204020204" pitchFamily="34" charset="-122"/>
              <a:ea typeface="微软雅黑" panose="020B0503020204020204" pitchFamily="34" charset="-122"/>
            </a:rPr>
            <a:t>日照</a:t>
          </a:r>
          <a:endParaRPr lang="zh-CN" altLang="en-US" sz="2000" b="1" kern="1200" dirty="0">
            <a:solidFill>
              <a:schemeClr val="bg1"/>
            </a:solidFill>
            <a:latin typeface="微软雅黑" panose="020B0503020204020204" pitchFamily="34" charset="-122"/>
            <a:ea typeface="微软雅黑" panose="020B0503020204020204" pitchFamily="34" charset="-122"/>
          </a:endParaRPr>
        </a:p>
      </dsp:txBody>
      <dsp:txXfrm>
        <a:off x="7405162" y="2189479"/>
        <a:ext cx="2200986" cy="609799"/>
      </dsp:txXfrm>
    </dsp:sp>
    <dsp:sp modelId="{917C978D-E81E-48A5-BC39-BC7B4917E309}">
      <dsp:nvSpPr>
        <dsp:cNvPr id="0" name=""/>
        <dsp:cNvSpPr/>
      </dsp:nvSpPr>
      <dsp:spPr>
        <a:xfrm>
          <a:off x="7405162" y="3132551"/>
          <a:ext cx="2213277" cy="681205"/>
        </a:xfrm>
        <a:prstGeom prst="rect">
          <a:avLst/>
        </a:prstGeom>
        <a:solidFill>
          <a:schemeClr val="accent1">
            <a:alpha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CN" altLang="en-US" sz="2000" b="1" kern="1200" dirty="0" smtClean="0">
              <a:solidFill>
                <a:schemeClr val="bg1"/>
              </a:solidFill>
              <a:latin typeface="微软雅黑" panose="020B0503020204020204" pitchFamily="34" charset="-122"/>
              <a:ea typeface="微软雅黑" panose="020B0503020204020204" pitchFamily="34" charset="-122"/>
            </a:rPr>
            <a:t>聊城</a:t>
          </a:r>
          <a:endParaRPr lang="zh-CN" altLang="en-US" sz="2000" b="1" kern="1200" dirty="0">
            <a:solidFill>
              <a:schemeClr val="bg1"/>
            </a:solidFill>
            <a:latin typeface="微软雅黑" panose="020B0503020204020204" pitchFamily="34" charset="-122"/>
            <a:ea typeface="微软雅黑" panose="020B0503020204020204" pitchFamily="34" charset="-122"/>
          </a:endParaRPr>
        </a:p>
      </dsp:txBody>
      <dsp:txXfrm>
        <a:off x="7405162" y="3132551"/>
        <a:ext cx="2213277" cy="681205"/>
      </dsp:txXfrm>
    </dsp:sp>
    <dsp:sp modelId="{6E28DF7A-FA39-4C7D-AC7E-C40C43C1A708}">
      <dsp:nvSpPr>
        <dsp:cNvPr id="0" name=""/>
        <dsp:cNvSpPr/>
      </dsp:nvSpPr>
      <dsp:spPr>
        <a:xfrm>
          <a:off x="3202725" y="1034624"/>
          <a:ext cx="3669200" cy="813185"/>
        </a:xfrm>
        <a:prstGeom prst="rect">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zh-CN" sz="2800" b="1" kern="1200" dirty="0" smtClean="0">
              <a:solidFill>
                <a:schemeClr val="bg1"/>
              </a:solidFill>
              <a:latin typeface="微软雅黑" panose="020B0503020204020204" pitchFamily="34" charset="-122"/>
              <a:ea typeface="微软雅黑" panose="020B0503020204020204" pitchFamily="34" charset="-122"/>
            </a:rPr>
            <a:t>人力资源社会保障部门</a:t>
          </a:r>
          <a:endParaRPr lang="zh-CN" altLang="en-US" sz="2800" b="1" kern="1200" dirty="0">
            <a:solidFill>
              <a:schemeClr val="bg1"/>
            </a:solidFill>
            <a:latin typeface="微软雅黑" panose="020B0503020204020204" pitchFamily="34" charset="-122"/>
            <a:ea typeface="微软雅黑" panose="020B0503020204020204" pitchFamily="34" charset="-122"/>
          </a:endParaRPr>
        </a:p>
      </dsp:txBody>
      <dsp:txXfrm>
        <a:off x="3202725" y="1034624"/>
        <a:ext cx="3669200" cy="813185"/>
      </dsp:txXfrm>
    </dsp:sp>
    <dsp:sp modelId="{82E9704D-F532-49D7-9F49-9F0876590212}">
      <dsp:nvSpPr>
        <dsp:cNvPr id="0" name=""/>
        <dsp:cNvSpPr/>
      </dsp:nvSpPr>
      <dsp:spPr>
        <a:xfrm>
          <a:off x="3488673" y="2181082"/>
          <a:ext cx="3095597" cy="813185"/>
        </a:xfrm>
        <a:prstGeom prst="rect">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zh-CN" sz="2800" b="1" kern="1200" dirty="0" smtClean="0">
              <a:solidFill>
                <a:schemeClr val="bg1"/>
              </a:solidFill>
              <a:latin typeface="微软雅黑" panose="020B0503020204020204" pitchFamily="34" charset="-122"/>
              <a:ea typeface="微软雅黑" panose="020B0503020204020204" pitchFamily="34" charset="-122"/>
            </a:rPr>
            <a:t>市场监管部门</a:t>
          </a:r>
          <a:endParaRPr lang="zh-CN" altLang="en-US" sz="2800" b="1" kern="1200" dirty="0">
            <a:solidFill>
              <a:schemeClr val="bg1"/>
            </a:solidFill>
            <a:latin typeface="微软雅黑" panose="020B0503020204020204" pitchFamily="34" charset="-122"/>
            <a:ea typeface="微软雅黑" panose="020B0503020204020204" pitchFamily="34" charset="-122"/>
          </a:endParaRPr>
        </a:p>
      </dsp:txBody>
      <dsp:txXfrm>
        <a:off x="3488673" y="2181082"/>
        <a:ext cx="3095597" cy="8131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2284A8-E2AD-4610-8ABA-CE4455F7A88D}">
      <dsp:nvSpPr>
        <dsp:cNvPr id="0" name=""/>
        <dsp:cNvSpPr/>
      </dsp:nvSpPr>
      <dsp:spPr>
        <a:xfrm>
          <a:off x="2339821" y="2034133"/>
          <a:ext cx="4939199" cy="142006"/>
        </a:xfrm>
        <a:custGeom>
          <a:avLst/>
          <a:gdLst/>
          <a:ahLst/>
          <a:cxnLst/>
          <a:rect l="0" t="0" r="0" b="0"/>
          <a:pathLst>
            <a:path>
              <a:moveTo>
                <a:pt x="0" y="142006"/>
              </a:moveTo>
              <a:lnTo>
                <a:pt x="4939199" y="142006"/>
              </a:lnTo>
              <a:lnTo>
                <a:pt x="4939199" y="0"/>
              </a:lnTo>
            </a:path>
          </a:pathLst>
        </a:cu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6E2EA8-BE0A-4523-8EC6-662F245620E5}">
      <dsp:nvSpPr>
        <dsp:cNvPr id="0" name=""/>
        <dsp:cNvSpPr/>
      </dsp:nvSpPr>
      <dsp:spPr>
        <a:xfrm>
          <a:off x="2339821" y="2176140"/>
          <a:ext cx="3816028" cy="142006"/>
        </a:xfrm>
        <a:custGeom>
          <a:avLst/>
          <a:gdLst/>
          <a:ahLst/>
          <a:cxnLst/>
          <a:rect l="0" t="0" r="0" b="0"/>
          <a:pathLst>
            <a:path>
              <a:moveTo>
                <a:pt x="0" y="0"/>
              </a:moveTo>
              <a:lnTo>
                <a:pt x="3816028" y="0"/>
              </a:lnTo>
              <a:lnTo>
                <a:pt x="3816028" y="142006"/>
              </a:lnTo>
            </a:path>
          </a:pathLst>
        </a:cu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A56C2B-D630-471A-B885-9A77F65711BC}">
      <dsp:nvSpPr>
        <dsp:cNvPr id="0" name=""/>
        <dsp:cNvSpPr/>
      </dsp:nvSpPr>
      <dsp:spPr>
        <a:xfrm>
          <a:off x="2339821" y="2034133"/>
          <a:ext cx="1690584" cy="142006"/>
        </a:xfrm>
        <a:custGeom>
          <a:avLst/>
          <a:gdLst/>
          <a:ahLst/>
          <a:cxnLst/>
          <a:rect l="0" t="0" r="0" b="0"/>
          <a:pathLst>
            <a:path>
              <a:moveTo>
                <a:pt x="0" y="142006"/>
              </a:moveTo>
              <a:lnTo>
                <a:pt x="1690584" y="142006"/>
              </a:lnTo>
              <a:lnTo>
                <a:pt x="1690584" y="0"/>
              </a:lnTo>
            </a:path>
          </a:pathLst>
        </a:cu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81DEA0-C55F-44D0-AABC-866C434AF627}">
      <dsp:nvSpPr>
        <dsp:cNvPr id="0" name=""/>
        <dsp:cNvSpPr/>
      </dsp:nvSpPr>
      <dsp:spPr>
        <a:xfrm>
          <a:off x="2339821" y="2130419"/>
          <a:ext cx="6468964" cy="91440"/>
        </a:xfrm>
        <a:custGeom>
          <a:avLst/>
          <a:gdLst/>
          <a:ahLst/>
          <a:cxnLst/>
          <a:rect l="0" t="0" r="0" b="0"/>
          <a:pathLst>
            <a:path>
              <a:moveTo>
                <a:pt x="0" y="45720"/>
              </a:moveTo>
              <a:lnTo>
                <a:pt x="6468964" y="45720"/>
              </a:lnTo>
            </a:path>
          </a:pathLst>
        </a:cu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E45579-7304-4B1D-9F95-5EA6451B172F}">
      <dsp:nvSpPr>
        <dsp:cNvPr id="0" name=""/>
        <dsp:cNvSpPr/>
      </dsp:nvSpPr>
      <dsp:spPr>
        <a:xfrm>
          <a:off x="390" y="1724000"/>
          <a:ext cx="2339430" cy="904279"/>
        </a:xfrm>
        <a:prstGeom prst="rect">
          <a:avLst/>
        </a:prstGeom>
        <a:solidFill>
          <a:srgbClr val="0000FF">
            <a:alpha val="8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zh-CN" sz="2800" b="1" kern="1200" dirty="0" smtClean="0">
              <a:solidFill>
                <a:schemeClr val="bg1"/>
              </a:solidFill>
              <a:latin typeface="微软雅黑" panose="020B0503020204020204" pitchFamily="34" charset="-122"/>
              <a:ea typeface="微软雅黑" panose="020B0503020204020204" pitchFamily="34" charset="-122"/>
            </a:rPr>
            <a:t>市场监管部门</a:t>
          </a:r>
          <a:endParaRPr lang="zh-CN" altLang="en-US" sz="2800" b="1" kern="1200" dirty="0">
            <a:solidFill>
              <a:schemeClr val="bg1"/>
            </a:solidFill>
            <a:latin typeface="微软雅黑" panose="020B0503020204020204" pitchFamily="34" charset="-122"/>
            <a:ea typeface="微软雅黑" panose="020B0503020204020204" pitchFamily="34" charset="-122"/>
          </a:endParaRPr>
        </a:p>
      </dsp:txBody>
      <dsp:txXfrm>
        <a:off x="390" y="1724000"/>
        <a:ext cx="2339430" cy="904279"/>
      </dsp:txXfrm>
    </dsp:sp>
    <dsp:sp modelId="{4081B6E3-D36C-46AD-9C05-94EAC9D052B0}">
      <dsp:nvSpPr>
        <dsp:cNvPr id="0" name=""/>
        <dsp:cNvSpPr/>
      </dsp:nvSpPr>
      <dsp:spPr>
        <a:xfrm flipH="1">
          <a:off x="8808786" y="305668"/>
          <a:ext cx="591384" cy="3740942"/>
        </a:xfrm>
        <a:prstGeom prst="rect">
          <a:avLst/>
        </a:prstGeom>
        <a:solidFill>
          <a:schemeClr val="accent1">
            <a:alpha val="7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eaVert" wrap="square" lIns="12700" tIns="12700" rIns="12700" bIns="12700" numCol="1" spcCol="1270" anchor="ctr" anchorCtr="0">
          <a:noAutofit/>
        </a:bodyPr>
        <a:lstStyle/>
        <a:p>
          <a:pPr lvl="0" algn="ctr" defTabSz="889000">
            <a:lnSpc>
              <a:spcPct val="90000"/>
            </a:lnSpc>
            <a:spcBef>
              <a:spcPct val="0"/>
            </a:spcBef>
            <a:spcAft>
              <a:spcPct val="35000"/>
            </a:spcAft>
          </a:pPr>
          <a:r>
            <a:rPr lang="zh-CN" sz="2000" b="1" kern="1200" dirty="0" smtClean="0">
              <a:latin typeface="微软雅黑" panose="020B0503020204020204" pitchFamily="34" charset="-122"/>
              <a:ea typeface="微软雅黑" panose="020B0503020204020204" pitchFamily="34" charset="-122"/>
            </a:rPr>
            <a:t>全省机动车检验检测机构</a:t>
          </a:r>
          <a:endParaRPr lang="zh-CN" altLang="en-US" sz="2000" b="1" kern="1200" dirty="0">
            <a:solidFill>
              <a:schemeClr val="bg1"/>
            </a:solidFill>
            <a:latin typeface="微软雅黑" panose="020B0503020204020204" pitchFamily="34" charset="-122"/>
            <a:ea typeface="微软雅黑" panose="020B0503020204020204" pitchFamily="34" charset="-122"/>
          </a:endParaRPr>
        </a:p>
      </dsp:txBody>
      <dsp:txXfrm>
        <a:off x="8808786" y="305668"/>
        <a:ext cx="591384" cy="3740942"/>
      </dsp:txXfrm>
    </dsp:sp>
    <dsp:sp modelId="{6E28DF7A-FA39-4C7D-AC7E-C40C43C1A708}">
      <dsp:nvSpPr>
        <dsp:cNvPr id="0" name=""/>
        <dsp:cNvSpPr/>
      </dsp:nvSpPr>
      <dsp:spPr>
        <a:xfrm>
          <a:off x="2794242" y="1341140"/>
          <a:ext cx="2472326" cy="692993"/>
        </a:xfrm>
        <a:prstGeom prst="rect">
          <a:avLst/>
        </a:prstGeom>
        <a:solidFill>
          <a:schemeClr val="accent1">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zh-CN" sz="3200" b="1" kern="1200" dirty="0" smtClean="0">
              <a:solidFill>
                <a:schemeClr val="bg1"/>
              </a:solidFill>
              <a:latin typeface="微软雅黑" panose="020B0503020204020204" pitchFamily="34" charset="-122"/>
              <a:ea typeface="微软雅黑" panose="020B0503020204020204" pitchFamily="34" charset="-122"/>
            </a:rPr>
            <a:t>省公安厅</a:t>
          </a:r>
          <a:endParaRPr lang="zh-CN" altLang="en-US" sz="3200" b="1" kern="1200" dirty="0">
            <a:solidFill>
              <a:schemeClr val="bg1"/>
            </a:solidFill>
            <a:latin typeface="微软雅黑" panose="020B0503020204020204" pitchFamily="34" charset="-122"/>
            <a:ea typeface="微软雅黑" panose="020B0503020204020204" pitchFamily="34" charset="-122"/>
          </a:endParaRPr>
        </a:p>
      </dsp:txBody>
      <dsp:txXfrm>
        <a:off x="2794242" y="1341140"/>
        <a:ext cx="2472326" cy="692993"/>
      </dsp:txXfrm>
    </dsp:sp>
    <dsp:sp modelId="{82E9704D-F532-49D7-9F49-9F0876590212}">
      <dsp:nvSpPr>
        <dsp:cNvPr id="0" name=""/>
        <dsp:cNvSpPr/>
      </dsp:nvSpPr>
      <dsp:spPr>
        <a:xfrm>
          <a:off x="4836822" y="2318146"/>
          <a:ext cx="2638054" cy="692993"/>
        </a:xfrm>
        <a:prstGeom prst="rect">
          <a:avLst/>
        </a:prstGeom>
        <a:solidFill>
          <a:schemeClr val="accent1">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zh-CN" altLang="en-US" sz="3000" b="1" kern="1200" dirty="0" smtClean="0">
              <a:solidFill>
                <a:schemeClr val="bg1"/>
              </a:solidFill>
              <a:latin typeface="微软雅黑" panose="020B0503020204020204" pitchFamily="34" charset="-122"/>
              <a:ea typeface="微软雅黑" panose="020B0503020204020204" pitchFamily="34" charset="-122"/>
            </a:rPr>
            <a:t>省</a:t>
          </a:r>
          <a:r>
            <a:rPr lang="zh-CN" altLang="en-US" sz="2800" b="1" kern="1200" dirty="0" smtClean="0">
              <a:solidFill>
                <a:schemeClr val="bg1"/>
              </a:solidFill>
              <a:latin typeface="微软雅黑" panose="020B0503020204020204" pitchFamily="34" charset="-122"/>
              <a:ea typeface="微软雅黑" panose="020B0503020204020204" pitchFamily="34" charset="-122"/>
            </a:rPr>
            <a:t>生态环境</a:t>
          </a:r>
          <a:r>
            <a:rPr lang="zh-CN" altLang="en-US" sz="3000" b="1" kern="1200" dirty="0" smtClean="0">
              <a:solidFill>
                <a:schemeClr val="bg1"/>
              </a:solidFill>
              <a:latin typeface="微软雅黑" panose="020B0503020204020204" pitchFamily="34" charset="-122"/>
              <a:ea typeface="微软雅黑" panose="020B0503020204020204" pitchFamily="34" charset="-122"/>
            </a:rPr>
            <a:t>厅</a:t>
          </a:r>
          <a:endParaRPr lang="zh-CN" altLang="en-US" sz="3000" b="1" kern="1200" dirty="0">
            <a:solidFill>
              <a:schemeClr val="bg1"/>
            </a:solidFill>
            <a:latin typeface="微软雅黑" panose="020B0503020204020204" pitchFamily="34" charset="-122"/>
            <a:ea typeface="微软雅黑" panose="020B0503020204020204" pitchFamily="34" charset="-122"/>
          </a:endParaRPr>
        </a:p>
      </dsp:txBody>
      <dsp:txXfrm>
        <a:off x="4836822" y="2318146"/>
        <a:ext cx="2638054" cy="692993"/>
      </dsp:txXfrm>
    </dsp:sp>
    <dsp:sp modelId="{889DBEF1-04E5-4FFB-9D65-EE8A910F6A4E}">
      <dsp:nvSpPr>
        <dsp:cNvPr id="0" name=""/>
        <dsp:cNvSpPr/>
      </dsp:nvSpPr>
      <dsp:spPr>
        <a:xfrm>
          <a:off x="5959994" y="1341140"/>
          <a:ext cx="2638054" cy="692993"/>
        </a:xfrm>
        <a:prstGeom prst="rect">
          <a:avLst/>
        </a:prstGeom>
        <a:solidFill>
          <a:schemeClr val="accent1">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zh-CN" sz="3200" b="1" kern="1200" dirty="0" smtClean="0">
              <a:solidFill>
                <a:schemeClr val="bg1"/>
              </a:solidFill>
              <a:latin typeface="微软雅黑" panose="020B0503020204020204" pitchFamily="34" charset="-122"/>
              <a:ea typeface="微软雅黑" panose="020B0503020204020204" pitchFamily="34" charset="-122"/>
            </a:rPr>
            <a:t>省</a:t>
          </a:r>
          <a:r>
            <a:rPr lang="zh-CN" altLang="en-US" sz="3200" b="1" kern="1200" dirty="0" smtClean="0">
              <a:solidFill>
                <a:schemeClr val="bg1"/>
              </a:solidFill>
              <a:latin typeface="微软雅黑" panose="020B0503020204020204" pitchFamily="34" charset="-122"/>
              <a:ea typeface="微软雅黑" panose="020B0503020204020204" pitchFamily="34" charset="-122"/>
            </a:rPr>
            <a:t>交通运输</a:t>
          </a:r>
          <a:r>
            <a:rPr lang="zh-CN" sz="3200" b="1" kern="1200" dirty="0" smtClean="0">
              <a:solidFill>
                <a:schemeClr val="bg1"/>
              </a:solidFill>
              <a:latin typeface="微软雅黑" panose="020B0503020204020204" pitchFamily="34" charset="-122"/>
              <a:ea typeface="微软雅黑" panose="020B0503020204020204" pitchFamily="34" charset="-122"/>
            </a:rPr>
            <a:t>厅</a:t>
          </a:r>
          <a:endParaRPr lang="zh-CN" altLang="en-US" sz="3200" b="1" kern="1200" dirty="0">
            <a:solidFill>
              <a:schemeClr val="bg1"/>
            </a:solidFill>
            <a:latin typeface="微软雅黑" panose="020B0503020204020204" pitchFamily="34" charset="-122"/>
            <a:ea typeface="微软雅黑" panose="020B0503020204020204" pitchFamily="34" charset="-122"/>
          </a:endParaRPr>
        </a:p>
      </dsp:txBody>
      <dsp:txXfrm>
        <a:off x="5959994" y="1341140"/>
        <a:ext cx="2638054" cy="692993"/>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linDir" val="fromL"/>
                      <dgm:param type="chAlign" val="t"/>
                    </dgm:alg>
                  </dgm:if>
                  <dgm:else name="Name31">
                    <dgm:alg type="hierChild">
                      <dgm:param type="linDir" val="fromR"/>
                      <dgm:param type="chAlign" val="t"/>
                    </dgm:alg>
                  </dgm:else>
                </dgm:choose>
              </dgm:if>
              <dgm:if name="Name32" func="var" arg="hierBranch" op="equ" val="r">
                <dgm:choose name="Name33">
                  <dgm:if name="Name34" func="var" arg="dir" op="equ" val="norm">
                    <dgm:alg type="hierChild">
                      <dgm:param type="linDir" val="fromL"/>
                      <dgm:param type="chAlign" val="b"/>
                    </dgm:alg>
                  </dgm:if>
                  <dgm:else name="Name35">
                    <dgm:alg type="hierChild">
                      <dgm:param type="linDir" val="fromR"/>
                      <dgm:param type="chAlign" val="b"/>
                    </dgm:alg>
                  </dgm:else>
                </dgm:choose>
              </dgm:if>
              <dgm:if name="Name36" func="var" arg="hierBranch" op="equ" val="hang">
                <dgm:choose name="Name37">
                  <dgm:if name="Name38" func="var" arg="dir" op="equ" val="norm">
                    <dgm:alg type="hierChild">
                      <dgm:param type="linDir" val="fromT"/>
                      <dgm:param type="chAlign" val="l"/>
                      <dgm:param type="secLinDir" val="fromL"/>
                      <dgm:param type="secChAlign" val="t"/>
                    </dgm:alg>
                  </dgm:if>
                  <dgm:else name="Name39">
                    <dgm:alg type="hierChild">
                      <dgm:param type="linDir" val="fromT"/>
                      <dgm:param type="chAlign" val="r"/>
                      <dgm:param type="secLinDir" val="fromR"/>
                      <dgm:param type="secChAlign" val="t"/>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dim" val="1D"/>
                            <dgm:param type="endSty" val="noArr"/>
                            <dgm:param type="connRout" val="bend"/>
                            <dgm:param type="begPts" val="midR"/>
                            <dgm:param type="endPts" val="bCtr tCtr"/>
                          </dgm:alg>
                        </dgm:if>
                        <dgm:else name="Name50">
                          <dgm:alg type="conn">
                            <dgm:param type="dim" val="1D"/>
                            <dgm:param type="endSty" val="noArr"/>
                            <dgm:param type="connRout" val="bend"/>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dim" val="1D"/>
                            <dgm:param type="endSty" val="noArr"/>
                            <dgm:param type="connRout" val="bend"/>
                            <dgm:param type="begPts" val="midR"/>
                            <dgm:param type="endPts" val="tCtr"/>
                          </dgm:alg>
                        </dgm:if>
                        <dgm:else name="Name55">
                          <dgm:alg type="conn">
                            <dgm:param type="dim" val="1D"/>
                            <dgm:param type="endSty" val="noArr"/>
                            <dgm:param type="connRout" val="bend"/>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dim" val="1D"/>
                            <dgm:param type="endSty" val="noArr"/>
                            <dgm:param type="connRout" val="bend"/>
                            <dgm:param type="begPts" val="midR"/>
                            <dgm:param type="endPts" val="bCtr"/>
                          </dgm:alg>
                        </dgm:if>
                        <dgm:else name="Name60">
                          <dgm:alg type="conn">
                            <dgm:param type="dim" val="1D"/>
                            <dgm:param type="endSty" val="noArr"/>
                            <dgm:param type="connRout" val="bend"/>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dim" val="1D"/>
                            <dgm:param type="endSty" val="noArr"/>
                            <dgm:param type="connRout" val="bend"/>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dim" val="1D"/>
                            <dgm:param type="endSty" val="noArr"/>
                            <dgm:param type="connRout" val="bend"/>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linDir" val="fromL"/>
                            <dgm:param type="chAlign" val="t"/>
                          </dgm:alg>
                        </dgm:if>
                        <dgm:else name="Name93">
                          <dgm:alg type="hierChild">
                            <dgm:param type="linDir" val="fromR"/>
                            <dgm:param type="chAlign" val="t"/>
                          </dgm:alg>
                        </dgm:else>
                      </dgm:choose>
                    </dgm:if>
                    <dgm:if name="Name94" func="var" arg="hierBranch" op="equ" val="r">
                      <dgm:choose name="Name95">
                        <dgm:if name="Name96" func="var" arg="dir" op="equ" val="norm">
                          <dgm:alg type="hierChild">
                            <dgm:param type="linDir" val="fromL"/>
                            <dgm:param type="chAlign" val="b"/>
                          </dgm:alg>
                        </dgm:if>
                        <dgm:else name="Name97">
                          <dgm:alg type="hierChild">
                            <dgm:param type="linDir" val="fromR"/>
                            <dgm:param type="chAlign" val="b"/>
                          </dgm:alg>
                        </dgm:else>
                      </dgm:choose>
                    </dgm:if>
                    <dgm:if name="Name98" func="var" arg="hierBranch" op="equ" val="hang">
                      <dgm:choose name="Name99">
                        <dgm:if name="Name100" func="var" arg="dir" op="equ" val="norm">
                          <dgm:alg type="hierChild">
                            <dgm:param type="linDir" val="fromT"/>
                            <dgm:param type="chAlign" val="l"/>
                            <dgm:param type="secLinDir" val="fromL"/>
                            <dgm:param type="secChAlign" val="t"/>
                          </dgm:alg>
                        </dgm:if>
                        <dgm:else name="Name101">
                          <dgm:alg type="hierChild">
                            <dgm:param type="linDir" val="fromT"/>
                            <dgm:param type="chAlign" val="r"/>
                            <dgm:param type="secLinDir" val="fromR"/>
                            <dgm:param type="secChAlign" val="t"/>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linDir" val="fromT"/>
                        <dgm:param type="chAlign" val="l"/>
                        <dgm:param type="secLinDir" val="fromL"/>
                        <dgm:param type="secChAlign" val="t"/>
                      </dgm:alg>
                    </dgm:if>
                    <dgm:else name="Name109">
                      <dgm:alg type="hierChild">
                        <dgm:param type="linDir" val="fromT"/>
                        <dgm:param type="chAlign" val="r"/>
                        <dgm:param type="secLinDir" val="fromR"/>
                        <dgm:param type="secChAlign" val="t"/>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linDir" val="fromT"/>
                  <dgm:param type="chAlign" val="l"/>
                  <dgm:param type="secLinDir" val="fromL"/>
                  <dgm:param type="secChAlign" val="t"/>
                </dgm:alg>
              </dgm:if>
              <dgm:else name="Name113">
                <dgm:alg type="hierChild">
                  <dgm:param type="linDir" val="fromT"/>
                  <dgm:param type="chAlign" val="r"/>
                  <dgm:param type="secLinDir" val="fromR"/>
                  <dgm:param type="secChAlign" val="t"/>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dim" val="1D"/>
                        <dgm:param type="endSty" val="noArr"/>
                        <dgm:param type="connRout" val="bend"/>
                        <dgm:param type="begPts" val="midR"/>
                        <dgm:param type="endPts" val="bCtr tCtr"/>
                      </dgm:alg>
                    </dgm:if>
                    <dgm:else name="Name118">
                      <dgm:alg type="conn">
                        <dgm:param type="dim" val="1D"/>
                        <dgm:param type="endSty" val="noArr"/>
                        <dgm:param type="connRout" val="bend"/>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linDir" val="fromL"/>
                            <dgm:param type="chAlign" val="t"/>
                          </dgm:alg>
                        </dgm:if>
                        <dgm:else name="Name145">
                          <dgm:alg type="hierChild">
                            <dgm:param type="linDir" val="fromR"/>
                            <dgm:param type="chAlign" val="t"/>
                          </dgm:alg>
                        </dgm:else>
                      </dgm:choose>
                    </dgm:if>
                    <dgm:if name="Name146" func="var" arg="hierBranch" op="equ" val="r">
                      <dgm:choose name="Name147">
                        <dgm:if name="Name148" func="var" arg="dir" op="equ" val="norm">
                          <dgm:alg type="hierChild">
                            <dgm:param type="linDir" val="fromL"/>
                            <dgm:param type="chAlign" val="b"/>
                          </dgm:alg>
                        </dgm:if>
                        <dgm:else name="Name149">
                          <dgm:alg type="hierChild">
                            <dgm:param type="linDir" val="fromR"/>
                            <dgm:param type="chAlign" val="b"/>
                          </dgm:alg>
                        </dgm:else>
                      </dgm:choose>
                    </dgm:if>
                    <dgm:if name="Name150" func="var" arg="hierBranch" op="equ" val="hang">
                      <dgm:choose name="Name151">
                        <dgm:if name="Name152" func="var" arg="dir" op="equ" val="norm">
                          <dgm:alg type="hierChild">
                            <dgm:param type="linDir" val="fromT"/>
                            <dgm:param type="chAlign" val="l"/>
                            <dgm:param type="secLinDir" val="fromL"/>
                            <dgm:param type="secChAlign" val="t"/>
                          </dgm:alg>
                        </dgm:if>
                        <dgm:else name="Name153">
                          <dgm:alg type="hierChild">
                            <dgm:param type="linDir" val="fromT"/>
                            <dgm:param type="chAlign" val="r"/>
                            <dgm:param type="secLinDir" val="fromR"/>
                            <dgm:param type="secChAlign" val="t"/>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linDir" val="fromT"/>
                        <dgm:param type="chAlign" val="l"/>
                        <dgm:param type="secLinDir" val="fromL"/>
                        <dgm:param type="secChAlign" val="t"/>
                      </dgm:alg>
                    </dgm:if>
                    <dgm:else name="Name161">
                      <dgm:alg type="hierChild">
                        <dgm:param type="linDir" val="fromT"/>
                        <dgm:param type="chAlign" val="r"/>
                        <dgm:param type="secLinDir" val="fromR"/>
                        <dgm:param type="secChAlign" val="t"/>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linDir" val="fromL"/>
                      <dgm:param type="chAlign" val="t"/>
                    </dgm:alg>
                  </dgm:if>
                  <dgm:else name="Name31">
                    <dgm:alg type="hierChild">
                      <dgm:param type="linDir" val="fromR"/>
                      <dgm:param type="chAlign" val="t"/>
                    </dgm:alg>
                  </dgm:else>
                </dgm:choose>
              </dgm:if>
              <dgm:if name="Name32" func="var" arg="hierBranch" op="equ" val="r">
                <dgm:choose name="Name33">
                  <dgm:if name="Name34" func="var" arg="dir" op="equ" val="norm">
                    <dgm:alg type="hierChild">
                      <dgm:param type="linDir" val="fromL"/>
                      <dgm:param type="chAlign" val="b"/>
                    </dgm:alg>
                  </dgm:if>
                  <dgm:else name="Name35">
                    <dgm:alg type="hierChild">
                      <dgm:param type="linDir" val="fromR"/>
                      <dgm:param type="chAlign" val="b"/>
                    </dgm:alg>
                  </dgm:else>
                </dgm:choose>
              </dgm:if>
              <dgm:if name="Name36" func="var" arg="hierBranch" op="equ" val="hang">
                <dgm:choose name="Name37">
                  <dgm:if name="Name38" func="var" arg="dir" op="equ" val="norm">
                    <dgm:alg type="hierChild">
                      <dgm:param type="linDir" val="fromT"/>
                      <dgm:param type="chAlign" val="l"/>
                      <dgm:param type="secLinDir" val="fromL"/>
                      <dgm:param type="secChAlign" val="t"/>
                    </dgm:alg>
                  </dgm:if>
                  <dgm:else name="Name39">
                    <dgm:alg type="hierChild">
                      <dgm:param type="linDir" val="fromT"/>
                      <dgm:param type="chAlign" val="r"/>
                      <dgm:param type="secLinDir" val="fromR"/>
                      <dgm:param type="secChAlign" val="t"/>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dim" val="1D"/>
                            <dgm:param type="endSty" val="noArr"/>
                            <dgm:param type="connRout" val="bend"/>
                            <dgm:param type="begPts" val="midR"/>
                            <dgm:param type="endPts" val="bCtr tCtr"/>
                          </dgm:alg>
                        </dgm:if>
                        <dgm:else name="Name50">
                          <dgm:alg type="conn">
                            <dgm:param type="dim" val="1D"/>
                            <dgm:param type="endSty" val="noArr"/>
                            <dgm:param type="connRout" val="bend"/>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dim" val="1D"/>
                            <dgm:param type="endSty" val="noArr"/>
                            <dgm:param type="connRout" val="bend"/>
                            <dgm:param type="begPts" val="midR"/>
                            <dgm:param type="endPts" val="tCtr"/>
                          </dgm:alg>
                        </dgm:if>
                        <dgm:else name="Name55">
                          <dgm:alg type="conn">
                            <dgm:param type="dim" val="1D"/>
                            <dgm:param type="endSty" val="noArr"/>
                            <dgm:param type="connRout" val="bend"/>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dim" val="1D"/>
                            <dgm:param type="endSty" val="noArr"/>
                            <dgm:param type="connRout" val="bend"/>
                            <dgm:param type="begPts" val="midR"/>
                            <dgm:param type="endPts" val="bCtr"/>
                          </dgm:alg>
                        </dgm:if>
                        <dgm:else name="Name60">
                          <dgm:alg type="conn">
                            <dgm:param type="dim" val="1D"/>
                            <dgm:param type="endSty" val="noArr"/>
                            <dgm:param type="connRout" val="bend"/>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dim" val="1D"/>
                            <dgm:param type="endSty" val="noArr"/>
                            <dgm:param type="connRout" val="bend"/>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dim" val="1D"/>
                            <dgm:param type="endSty" val="noArr"/>
                            <dgm:param type="connRout" val="bend"/>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linDir" val="fromL"/>
                            <dgm:param type="chAlign" val="t"/>
                          </dgm:alg>
                        </dgm:if>
                        <dgm:else name="Name93">
                          <dgm:alg type="hierChild">
                            <dgm:param type="linDir" val="fromR"/>
                            <dgm:param type="chAlign" val="t"/>
                          </dgm:alg>
                        </dgm:else>
                      </dgm:choose>
                    </dgm:if>
                    <dgm:if name="Name94" func="var" arg="hierBranch" op="equ" val="r">
                      <dgm:choose name="Name95">
                        <dgm:if name="Name96" func="var" arg="dir" op="equ" val="norm">
                          <dgm:alg type="hierChild">
                            <dgm:param type="linDir" val="fromL"/>
                            <dgm:param type="chAlign" val="b"/>
                          </dgm:alg>
                        </dgm:if>
                        <dgm:else name="Name97">
                          <dgm:alg type="hierChild">
                            <dgm:param type="linDir" val="fromR"/>
                            <dgm:param type="chAlign" val="b"/>
                          </dgm:alg>
                        </dgm:else>
                      </dgm:choose>
                    </dgm:if>
                    <dgm:if name="Name98" func="var" arg="hierBranch" op="equ" val="hang">
                      <dgm:choose name="Name99">
                        <dgm:if name="Name100" func="var" arg="dir" op="equ" val="norm">
                          <dgm:alg type="hierChild">
                            <dgm:param type="linDir" val="fromT"/>
                            <dgm:param type="chAlign" val="l"/>
                            <dgm:param type="secLinDir" val="fromL"/>
                            <dgm:param type="secChAlign" val="t"/>
                          </dgm:alg>
                        </dgm:if>
                        <dgm:else name="Name101">
                          <dgm:alg type="hierChild">
                            <dgm:param type="linDir" val="fromT"/>
                            <dgm:param type="chAlign" val="r"/>
                            <dgm:param type="secLinDir" val="fromR"/>
                            <dgm:param type="secChAlign" val="t"/>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linDir" val="fromT"/>
                        <dgm:param type="chAlign" val="l"/>
                        <dgm:param type="secLinDir" val="fromL"/>
                        <dgm:param type="secChAlign" val="t"/>
                      </dgm:alg>
                    </dgm:if>
                    <dgm:else name="Name109">
                      <dgm:alg type="hierChild">
                        <dgm:param type="linDir" val="fromT"/>
                        <dgm:param type="chAlign" val="r"/>
                        <dgm:param type="secLinDir" val="fromR"/>
                        <dgm:param type="secChAlign" val="t"/>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linDir" val="fromT"/>
                  <dgm:param type="chAlign" val="l"/>
                  <dgm:param type="secLinDir" val="fromL"/>
                  <dgm:param type="secChAlign" val="t"/>
                </dgm:alg>
              </dgm:if>
              <dgm:else name="Name113">
                <dgm:alg type="hierChild">
                  <dgm:param type="linDir" val="fromT"/>
                  <dgm:param type="chAlign" val="r"/>
                  <dgm:param type="secLinDir" val="fromR"/>
                  <dgm:param type="secChAlign" val="t"/>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dim" val="1D"/>
                        <dgm:param type="endSty" val="noArr"/>
                        <dgm:param type="connRout" val="bend"/>
                        <dgm:param type="begPts" val="midR"/>
                        <dgm:param type="endPts" val="bCtr tCtr"/>
                      </dgm:alg>
                    </dgm:if>
                    <dgm:else name="Name118">
                      <dgm:alg type="conn">
                        <dgm:param type="dim" val="1D"/>
                        <dgm:param type="endSty" val="noArr"/>
                        <dgm:param type="connRout" val="bend"/>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linDir" val="fromL"/>
                            <dgm:param type="chAlign" val="t"/>
                          </dgm:alg>
                        </dgm:if>
                        <dgm:else name="Name145">
                          <dgm:alg type="hierChild">
                            <dgm:param type="linDir" val="fromR"/>
                            <dgm:param type="chAlign" val="t"/>
                          </dgm:alg>
                        </dgm:else>
                      </dgm:choose>
                    </dgm:if>
                    <dgm:if name="Name146" func="var" arg="hierBranch" op="equ" val="r">
                      <dgm:choose name="Name147">
                        <dgm:if name="Name148" func="var" arg="dir" op="equ" val="norm">
                          <dgm:alg type="hierChild">
                            <dgm:param type="linDir" val="fromL"/>
                            <dgm:param type="chAlign" val="b"/>
                          </dgm:alg>
                        </dgm:if>
                        <dgm:else name="Name149">
                          <dgm:alg type="hierChild">
                            <dgm:param type="linDir" val="fromR"/>
                            <dgm:param type="chAlign" val="b"/>
                          </dgm:alg>
                        </dgm:else>
                      </dgm:choose>
                    </dgm:if>
                    <dgm:if name="Name150" func="var" arg="hierBranch" op="equ" val="hang">
                      <dgm:choose name="Name151">
                        <dgm:if name="Name152" func="var" arg="dir" op="equ" val="norm">
                          <dgm:alg type="hierChild">
                            <dgm:param type="linDir" val="fromT"/>
                            <dgm:param type="chAlign" val="l"/>
                            <dgm:param type="secLinDir" val="fromL"/>
                            <dgm:param type="secChAlign" val="t"/>
                          </dgm:alg>
                        </dgm:if>
                        <dgm:else name="Name153">
                          <dgm:alg type="hierChild">
                            <dgm:param type="linDir" val="fromT"/>
                            <dgm:param type="chAlign" val="r"/>
                            <dgm:param type="secLinDir" val="fromR"/>
                            <dgm:param type="secChAlign" val="t"/>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linDir" val="fromT"/>
                        <dgm:param type="chAlign" val="l"/>
                        <dgm:param type="secLinDir" val="fromL"/>
                        <dgm:param type="secChAlign" val="t"/>
                      </dgm:alg>
                    </dgm:if>
                    <dgm:else name="Name161">
                      <dgm:alg type="hierChild">
                        <dgm:param type="linDir" val="fromT"/>
                        <dgm:param type="chAlign" val="r"/>
                        <dgm:param type="secLinDir" val="fromR"/>
                        <dgm:param type="secChAlign" val="t"/>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linDir" val="fromL"/>
                      <dgm:param type="chAlign" val="t"/>
                    </dgm:alg>
                  </dgm:if>
                  <dgm:else name="Name31">
                    <dgm:alg type="hierChild">
                      <dgm:param type="linDir" val="fromR"/>
                      <dgm:param type="chAlign" val="t"/>
                    </dgm:alg>
                  </dgm:else>
                </dgm:choose>
              </dgm:if>
              <dgm:if name="Name32" func="var" arg="hierBranch" op="equ" val="r">
                <dgm:choose name="Name33">
                  <dgm:if name="Name34" func="var" arg="dir" op="equ" val="norm">
                    <dgm:alg type="hierChild">
                      <dgm:param type="linDir" val="fromL"/>
                      <dgm:param type="chAlign" val="b"/>
                    </dgm:alg>
                  </dgm:if>
                  <dgm:else name="Name35">
                    <dgm:alg type="hierChild">
                      <dgm:param type="linDir" val="fromR"/>
                      <dgm:param type="chAlign" val="b"/>
                    </dgm:alg>
                  </dgm:else>
                </dgm:choose>
              </dgm:if>
              <dgm:if name="Name36" func="var" arg="hierBranch" op="equ" val="hang">
                <dgm:choose name="Name37">
                  <dgm:if name="Name38" func="var" arg="dir" op="equ" val="norm">
                    <dgm:alg type="hierChild">
                      <dgm:param type="linDir" val="fromT"/>
                      <dgm:param type="chAlign" val="l"/>
                      <dgm:param type="secLinDir" val="fromL"/>
                      <dgm:param type="secChAlign" val="t"/>
                    </dgm:alg>
                  </dgm:if>
                  <dgm:else name="Name39">
                    <dgm:alg type="hierChild">
                      <dgm:param type="linDir" val="fromT"/>
                      <dgm:param type="chAlign" val="r"/>
                      <dgm:param type="secLinDir" val="fromR"/>
                      <dgm:param type="secChAlign" val="t"/>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dim" val="1D"/>
                            <dgm:param type="endSty" val="noArr"/>
                            <dgm:param type="connRout" val="bend"/>
                            <dgm:param type="begPts" val="midR"/>
                            <dgm:param type="endPts" val="bCtr tCtr"/>
                          </dgm:alg>
                        </dgm:if>
                        <dgm:else name="Name50">
                          <dgm:alg type="conn">
                            <dgm:param type="dim" val="1D"/>
                            <dgm:param type="endSty" val="noArr"/>
                            <dgm:param type="connRout" val="bend"/>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dim" val="1D"/>
                            <dgm:param type="endSty" val="noArr"/>
                            <dgm:param type="connRout" val="bend"/>
                            <dgm:param type="begPts" val="midR"/>
                            <dgm:param type="endPts" val="tCtr"/>
                          </dgm:alg>
                        </dgm:if>
                        <dgm:else name="Name55">
                          <dgm:alg type="conn">
                            <dgm:param type="dim" val="1D"/>
                            <dgm:param type="endSty" val="noArr"/>
                            <dgm:param type="connRout" val="bend"/>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dim" val="1D"/>
                            <dgm:param type="endSty" val="noArr"/>
                            <dgm:param type="connRout" val="bend"/>
                            <dgm:param type="begPts" val="midR"/>
                            <dgm:param type="endPts" val="bCtr"/>
                          </dgm:alg>
                        </dgm:if>
                        <dgm:else name="Name60">
                          <dgm:alg type="conn">
                            <dgm:param type="dim" val="1D"/>
                            <dgm:param type="endSty" val="noArr"/>
                            <dgm:param type="connRout" val="bend"/>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dim" val="1D"/>
                            <dgm:param type="endSty" val="noArr"/>
                            <dgm:param type="connRout" val="bend"/>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dim" val="1D"/>
                            <dgm:param type="endSty" val="noArr"/>
                            <dgm:param type="connRout" val="bend"/>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linDir" val="fromL"/>
                            <dgm:param type="chAlign" val="t"/>
                          </dgm:alg>
                        </dgm:if>
                        <dgm:else name="Name93">
                          <dgm:alg type="hierChild">
                            <dgm:param type="linDir" val="fromR"/>
                            <dgm:param type="chAlign" val="t"/>
                          </dgm:alg>
                        </dgm:else>
                      </dgm:choose>
                    </dgm:if>
                    <dgm:if name="Name94" func="var" arg="hierBranch" op="equ" val="r">
                      <dgm:choose name="Name95">
                        <dgm:if name="Name96" func="var" arg="dir" op="equ" val="norm">
                          <dgm:alg type="hierChild">
                            <dgm:param type="linDir" val="fromL"/>
                            <dgm:param type="chAlign" val="b"/>
                          </dgm:alg>
                        </dgm:if>
                        <dgm:else name="Name97">
                          <dgm:alg type="hierChild">
                            <dgm:param type="linDir" val="fromR"/>
                            <dgm:param type="chAlign" val="b"/>
                          </dgm:alg>
                        </dgm:else>
                      </dgm:choose>
                    </dgm:if>
                    <dgm:if name="Name98" func="var" arg="hierBranch" op="equ" val="hang">
                      <dgm:choose name="Name99">
                        <dgm:if name="Name100" func="var" arg="dir" op="equ" val="norm">
                          <dgm:alg type="hierChild">
                            <dgm:param type="linDir" val="fromT"/>
                            <dgm:param type="chAlign" val="l"/>
                            <dgm:param type="secLinDir" val="fromL"/>
                            <dgm:param type="secChAlign" val="t"/>
                          </dgm:alg>
                        </dgm:if>
                        <dgm:else name="Name101">
                          <dgm:alg type="hierChild">
                            <dgm:param type="linDir" val="fromT"/>
                            <dgm:param type="chAlign" val="r"/>
                            <dgm:param type="secLinDir" val="fromR"/>
                            <dgm:param type="secChAlign" val="t"/>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linDir" val="fromT"/>
                        <dgm:param type="chAlign" val="l"/>
                        <dgm:param type="secLinDir" val="fromL"/>
                        <dgm:param type="secChAlign" val="t"/>
                      </dgm:alg>
                    </dgm:if>
                    <dgm:else name="Name109">
                      <dgm:alg type="hierChild">
                        <dgm:param type="linDir" val="fromT"/>
                        <dgm:param type="chAlign" val="r"/>
                        <dgm:param type="secLinDir" val="fromR"/>
                        <dgm:param type="secChAlign" val="t"/>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linDir" val="fromT"/>
                  <dgm:param type="chAlign" val="l"/>
                  <dgm:param type="secLinDir" val="fromL"/>
                  <dgm:param type="secChAlign" val="t"/>
                </dgm:alg>
              </dgm:if>
              <dgm:else name="Name113">
                <dgm:alg type="hierChild">
                  <dgm:param type="linDir" val="fromT"/>
                  <dgm:param type="chAlign" val="r"/>
                  <dgm:param type="secLinDir" val="fromR"/>
                  <dgm:param type="secChAlign" val="t"/>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dim" val="1D"/>
                        <dgm:param type="endSty" val="noArr"/>
                        <dgm:param type="connRout" val="bend"/>
                        <dgm:param type="begPts" val="midR"/>
                        <dgm:param type="endPts" val="bCtr tCtr"/>
                      </dgm:alg>
                    </dgm:if>
                    <dgm:else name="Name118">
                      <dgm:alg type="conn">
                        <dgm:param type="dim" val="1D"/>
                        <dgm:param type="endSty" val="noArr"/>
                        <dgm:param type="connRout" val="bend"/>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linDir" val="fromL"/>
                            <dgm:param type="chAlign" val="t"/>
                          </dgm:alg>
                        </dgm:if>
                        <dgm:else name="Name145">
                          <dgm:alg type="hierChild">
                            <dgm:param type="linDir" val="fromR"/>
                            <dgm:param type="chAlign" val="t"/>
                          </dgm:alg>
                        </dgm:else>
                      </dgm:choose>
                    </dgm:if>
                    <dgm:if name="Name146" func="var" arg="hierBranch" op="equ" val="r">
                      <dgm:choose name="Name147">
                        <dgm:if name="Name148" func="var" arg="dir" op="equ" val="norm">
                          <dgm:alg type="hierChild">
                            <dgm:param type="linDir" val="fromL"/>
                            <dgm:param type="chAlign" val="b"/>
                          </dgm:alg>
                        </dgm:if>
                        <dgm:else name="Name149">
                          <dgm:alg type="hierChild">
                            <dgm:param type="linDir" val="fromR"/>
                            <dgm:param type="chAlign" val="b"/>
                          </dgm:alg>
                        </dgm:else>
                      </dgm:choose>
                    </dgm:if>
                    <dgm:if name="Name150" func="var" arg="hierBranch" op="equ" val="hang">
                      <dgm:choose name="Name151">
                        <dgm:if name="Name152" func="var" arg="dir" op="equ" val="norm">
                          <dgm:alg type="hierChild">
                            <dgm:param type="linDir" val="fromT"/>
                            <dgm:param type="chAlign" val="l"/>
                            <dgm:param type="secLinDir" val="fromL"/>
                            <dgm:param type="secChAlign" val="t"/>
                          </dgm:alg>
                        </dgm:if>
                        <dgm:else name="Name153">
                          <dgm:alg type="hierChild">
                            <dgm:param type="linDir" val="fromT"/>
                            <dgm:param type="chAlign" val="r"/>
                            <dgm:param type="secLinDir" val="fromR"/>
                            <dgm:param type="secChAlign" val="t"/>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linDir" val="fromT"/>
                        <dgm:param type="chAlign" val="l"/>
                        <dgm:param type="secLinDir" val="fromL"/>
                        <dgm:param type="secChAlign" val="t"/>
                      </dgm:alg>
                    </dgm:if>
                    <dgm:else name="Name161">
                      <dgm:alg type="hierChild">
                        <dgm:param type="linDir" val="fromT"/>
                        <dgm:param type="chAlign" val="r"/>
                        <dgm:param type="secLinDir" val="fromR"/>
                        <dgm:param type="secChAlign" val="t"/>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C3A7DB3F-436E-4606-B8A1-C41DBA52C2DF}" type="datetimeFigureOut">
              <a:rPr lang="zh-CN" altLang="en-US"/>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68ED8124-E10E-496A-B41F-32ED3E9E623C}" type="slidenum">
              <a:rPr lang="zh-CN" altLang="en-US"/>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547CA015-D633-4C1D-9A81-DFB67C2A2ED5}" type="datetimeFigureOut">
              <a:rPr lang="zh-CN" altLang="en-US"/>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E2F29369-0D27-43B6-AC53-FFB55A5B9B06}"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19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419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spcBef>
                <a:spcPct val="0"/>
              </a:spcBef>
              <a:spcAft>
                <a:spcPct val="0"/>
              </a:spcAft>
            </a:pPr>
            <a:fld id="{3A903067-8ADE-4CB4-BA8E-E7BAE7D1B034}" type="slidenum">
              <a:rPr lang="zh-CN" altLang="en-US" smtClean="0"/>
            </a:fld>
            <a:endParaRPr lang="zh-CN"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915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4915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spcBef>
                <a:spcPct val="0"/>
              </a:spcBef>
              <a:spcAft>
                <a:spcPct val="0"/>
              </a:spcAft>
            </a:pPr>
            <a:fld id="{F783013C-FA14-4E11-84B4-AA5AD31584E4}" type="slidenum">
              <a:rPr lang="zh-CN" altLang="en-US" smtClean="0"/>
            </a:fld>
            <a:endParaRPr lang="zh-CN"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608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4608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spcBef>
                <a:spcPct val="0"/>
              </a:spcBef>
              <a:spcAft>
                <a:spcPct val="0"/>
              </a:spcAft>
            </a:pPr>
            <a:fld id="{47071FFE-4DFF-4750-B9C3-664D95AA2FB0}" type="slidenum">
              <a:rPr lang="zh-CN" altLang="en-US" smtClean="0"/>
            </a:fld>
            <a:endParaRPr lang="zh-CN"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63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563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spcBef>
                <a:spcPct val="0"/>
              </a:spcBef>
              <a:spcAft>
                <a:spcPct val="0"/>
              </a:spcAft>
            </a:pPr>
            <a:fld id="{722BCD64-89AB-49CE-9A66-430F1EF6D1FE}" type="slidenum">
              <a:rPr lang="zh-CN" altLang="en-US" smtClean="0"/>
            </a:fld>
            <a:endParaRPr lang="zh-CN"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608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4608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spcBef>
                <a:spcPct val="0"/>
              </a:spcBef>
              <a:spcAft>
                <a:spcPct val="0"/>
              </a:spcAft>
            </a:pPr>
            <a:fld id="{47071FFE-4DFF-4750-B9C3-664D95AA2FB0}" type="slidenum">
              <a:rPr lang="zh-CN" altLang="en-US" smtClean="0"/>
            </a:fld>
            <a:endParaRPr lang="zh-CN"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325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5325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spcBef>
                <a:spcPct val="0"/>
              </a:spcBef>
              <a:spcAft>
                <a:spcPct val="0"/>
              </a:spcAft>
            </a:pPr>
            <a:fld id="{DD71D604-2744-4FAB-B938-1FF8D2F590C3}" type="slidenum">
              <a:rPr lang="zh-CN" altLang="en-US" smtClean="0"/>
            </a:fld>
            <a:endParaRPr lang="zh-CN"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63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563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spcBef>
                <a:spcPct val="0"/>
              </a:spcBef>
              <a:spcAft>
                <a:spcPct val="0"/>
              </a:spcAft>
            </a:pPr>
            <a:fld id="{722BCD64-89AB-49CE-9A66-430F1EF6D1FE}" type="slidenum">
              <a:rPr lang="zh-CN" altLang="en-US" smtClean="0"/>
            </a:fld>
            <a:endParaRPr lang="zh-CN"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52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553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spcBef>
                <a:spcPct val="0"/>
              </a:spcBef>
              <a:spcAft>
                <a:spcPct val="0"/>
              </a:spcAft>
            </a:pPr>
            <a:fld id="{8EBF6714-82FA-42F3-A9BD-8DFD47AA85C1}" type="slidenum">
              <a:rPr lang="zh-CN" altLang="en-US" smtClean="0"/>
            </a:fld>
            <a:endParaRPr lang="zh-CN"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63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563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spcBef>
                <a:spcPct val="0"/>
              </a:spcBef>
              <a:spcAft>
                <a:spcPct val="0"/>
              </a:spcAft>
            </a:pPr>
            <a:fld id="{722BCD64-89AB-49CE-9A66-430F1EF6D1FE}" type="slidenum">
              <a:rPr lang="zh-CN" altLang="en-US" smtClean="0"/>
            </a:fld>
            <a:endParaRPr lang="zh-CN"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63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563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spcBef>
                <a:spcPct val="0"/>
              </a:spcBef>
              <a:spcAft>
                <a:spcPct val="0"/>
              </a:spcAft>
            </a:pPr>
            <a:fld id="{722BCD64-89AB-49CE-9A66-430F1EF6D1FE}" type="slidenum">
              <a:rPr lang="zh-CN" altLang="en-US" smtClean="0"/>
            </a:fld>
            <a:endParaRPr lang="zh-CN"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939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5939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spcBef>
                <a:spcPct val="0"/>
              </a:spcBef>
              <a:spcAft>
                <a:spcPct val="0"/>
              </a:spcAft>
            </a:pPr>
            <a:fld id="{34A76C49-E207-4B38-941A-2B290A802C11}" type="slidenum">
              <a:rPr lang="zh-CN" altLang="en-US" smtClean="0"/>
            </a:fld>
            <a:endParaRPr lang="zh-CN"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30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430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spcBef>
                <a:spcPct val="0"/>
              </a:spcBef>
              <a:spcAft>
                <a:spcPct val="0"/>
              </a:spcAft>
            </a:pPr>
            <a:fld id="{55E0B968-6BE1-4A06-9640-3A8D775E30B1}" type="slidenum">
              <a:rPr lang="zh-CN" altLang="en-US" smtClean="0"/>
            </a:fld>
            <a:endParaRPr lang="zh-CN"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63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563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spcBef>
                <a:spcPct val="0"/>
              </a:spcBef>
              <a:spcAft>
                <a:spcPct val="0"/>
              </a:spcAft>
            </a:pPr>
            <a:fld id="{722BCD64-89AB-49CE-9A66-430F1EF6D1FE}" type="slidenum">
              <a:rPr lang="zh-CN" altLang="en-US" smtClean="0"/>
            </a:fld>
            <a:endParaRPr lang="zh-CN"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63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563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spcBef>
                <a:spcPct val="0"/>
              </a:spcBef>
              <a:spcAft>
                <a:spcPct val="0"/>
              </a:spcAft>
            </a:pPr>
            <a:fld id="{722BCD64-89AB-49CE-9A66-430F1EF6D1FE}" type="slidenum">
              <a:rPr lang="zh-CN" altLang="en-US" smtClean="0">
                <a:solidFill>
                  <a:prstClr val="black"/>
                </a:solidFill>
              </a:rPr>
            </a:fld>
            <a:endParaRPr lang="zh-CN" altLang="en-US" smtClean="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63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563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spcBef>
                <a:spcPct val="0"/>
              </a:spcBef>
              <a:spcAft>
                <a:spcPct val="0"/>
              </a:spcAft>
            </a:pPr>
            <a:fld id="{722BCD64-89AB-49CE-9A66-430F1EF6D1FE}" type="slidenum">
              <a:rPr lang="zh-CN" altLang="en-US" smtClean="0"/>
            </a:fld>
            <a:endParaRPr lang="zh-CN"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63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563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spcBef>
                <a:spcPct val="0"/>
              </a:spcBef>
              <a:spcAft>
                <a:spcPct val="0"/>
              </a:spcAft>
            </a:pPr>
            <a:fld id="{722BCD64-89AB-49CE-9A66-430F1EF6D1FE}" type="slidenum">
              <a:rPr lang="zh-CN" altLang="en-US" smtClean="0"/>
            </a:fld>
            <a:endParaRPr lang="zh-CN"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63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563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spcBef>
                <a:spcPct val="0"/>
              </a:spcBef>
              <a:spcAft>
                <a:spcPct val="0"/>
              </a:spcAft>
            </a:pPr>
            <a:fld id="{722BCD64-89AB-49CE-9A66-430F1EF6D1FE}" type="slidenum">
              <a:rPr lang="zh-CN" altLang="en-US" smtClean="0"/>
            </a:fld>
            <a:endParaRPr lang="zh-CN"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63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563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spcBef>
                <a:spcPct val="0"/>
              </a:spcBef>
              <a:spcAft>
                <a:spcPct val="0"/>
              </a:spcAft>
            </a:pPr>
            <a:fld id="{722BCD64-89AB-49CE-9A66-430F1EF6D1FE}" type="slidenum">
              <a:rPr lang="zh-CN" altLang="en-US" smtClean="0"/>
            </a:fld>
            <a:endParaRPr lang="zh-CN"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63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563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spcBef>
                <a:spcPct val="0"/>
              </a:spcBef>
              <a:spcAft>
                <a:spcPct val="0"/>
              </a:spcAft>
            </a:pPr>
            <a:fld id="{722BCD64-89AB-49CE-9A66-430F1EF6D1FE}" type="slidenum">
              <a:rPr lang="zh-CN" altLang="en-US" smtClean="0"/>
            </a:fld>
            <a:endParaRPr lang="zh-CN"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63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563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spcBef>
                <a:spcPct val="0"/>
              </a:spcBef>
              <a:spcAft>
                <a:spcPct val="0"/>
              </a:spcAft>
            </a:pPr>
            <a:fld id="{722BCD64-89AB-49CE-9A66-430F1EF6D1FE}" type="slidenum">
              <a:rPr lang="zh-CN" altLang="en-US" smtClean="0"/>
            </a:fld>
            <a:endParaRPr lang="zh-CN"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63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563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spcBef>
                <a:spcPct val="0"/>
              </a:spcBef>
              <a:spcAft>
                <a:spcPct val="0"/>
              </a:spcAft>
            </a:pPr>
            <a:fld id="{722BCD64-89AB-49CE-9A66-430F1EF6D1FE}" type="slidenum">
              <a:rPr lang="zh-CN" altLang="en-US" smtClean="0"/>
            </a:fld>
            <a:endParaRPr lang="zh-CN"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63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563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spcBef>
                <a:spcPct val="0"/>
              </a:spcBef>
              <a:spcAft>
                <a:spcPct val="0"/>
              </a:spcAft>
            </a:pPr>
            <a:fld id="{722BCD64-89AB-49CE-9A66-430F1EF6D1FE}" type="slidenum">
              <a:rPr lang="zh-CN" altLang="en-US" smtClean="0"/>
            </a:fld>
            <a:endParaRPr lang="zh-CN"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403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4403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spcBef>
                <a:spcPct val="0"/>
              </a:spcBef>
              <a:spcAft>
                <a:spcPct val="0"/>
              </a:spcAft>
            </a:pPr>
            <a:fld id="{1AB814DE-A132-4F2D-BD48-ECEDAA87887D}" type="slidenum">
              <a:rPr lang="zh-CN" altLang="en-US" smtClean="0"/>
            </a:fld>
            <a:endParaRPr lang="zh-CN"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63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563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spcBef>
                <a:spcPct val="0"/>
              </a:spcBef>
              <a:spcAft>
                <a:spcPct val="0"/>
              </a:spcAft>
            </a:pPr>
            <a:fld id="{722BCD64-89AB-49CE-9A66-430F1EF6D1FE}" type="slidenum">
              <a:rPr lang="zh-CN" altLang="en-US" smtClean="0"/>
            </a:fld>
            <a:endParaRPr lang="zh-CN"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63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563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spcBef>
                <a:spcPct val="0"/>
              </a:spcBef>
              <a:spcAft>
                <a:spcPct val="0"/>
              </a:spcAft>
            </a:pPr>
            <a:fld id="{722BCD64-89AB-49CE-9A66-430F1EF6D1FE}" type="slidenum">
              <a:rPr lang="zh-CN" altLang="en-US" smtClean="0"/>
            </a:fld>
            <a:endParaRPr lang="zh-CN"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63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563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spcBef>
                <a:spcPct val="0"/>
              </a:spcBef>
              <a:spcAft>
                <a:spcPct val="0"/>
              </a:spcAft>
            </a:pPr>
            <a:fld id="{722BCD64-89AB-49CE-9A66-430F1EF6D1FE}" type="slidenum">
              <a:rPr lang="zh-CN" altLang="en-US" smtClean="0"/>
            </a:fld>
            <a:endParaRPr lang="zh-CN"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63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563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spcBef>
                <a:spcPct val="0"/>
              </a:spcBef>
              <a:spcAft>
                <a:spcPct val="0"/>
              </a:spcAft>
            </a:pPr>
            <a:fld id="{722BCD64-89AB-49CE-9A66-430F1EF6D1FE}" type="slidenum">
              <a:rPr lang="zh-CN" altLang="en-US" smtClean="0"/>
            </a:fld>
            <a:endParaRPr lang="zh-CN"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63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563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spcBef>
                <a:spcPct val="0"/>
              </a:spcBef>
              <a:spcAft>
                <a:spcPct val="0"/>
              </a:spcAft>
            </a:pPr>
            <a:fld id="{722BCD64-89AB-49CE-9A66-430F1EF6D1FE}" type="slidenum">
              <a:rPr lang="zh-CN" altLang="en-US" smtClean="0"/>
            </a:fld>
            <a:endParaRPr lang="zh-CN"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63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563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spcBef>
                <a:spcPct val="0"/>
              </a:spcBef>
              <a:spcAft>
                <a:spcPct val="0"/>
              </a:spcAft>
            </a:pPr>
            <a:fld id="{722BCD64-89AB-49CE-9A66-430F1EF6D1FE}" type="slidenum">
              <a:rPr lang="zh-CN" altLang="en-US" smtClean="0"/>
            </a:fld>
            <a:endParaRPr lang="zh-CN"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63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563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spcBef>
                <a:spcPct val="0"/>
              </a:spcBef>
              <a:spcAft>
                <a:spcPct val="0"/>
              </a:spcAft>
            </a:pPr>
            <a:fld id="{722BCD64-89AB-49CE-9A66-430F1EF6D1FE}" type="slidenum">
              <a:rPr lang="zh-CN" altLang="en-US" smtClean="0">
                <a:solidFill>
                  <a:prstClr val="black"/>
                </a:solidFill>
              </a:rPr>
            </a:fld>
            <a:endParaRPr lang="zh-CN" altLang="en-US" smtClean="0">
              <a:solidFill>
                <a:prstClr val="black"/>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63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563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spcBef>
                <a:spcPct val="0"/>
              </a:spcBef>
              <a:spcAft>
                <a:spcPct val="0"/>
              </a:spcAft>
            </a:pPr>
            <a:fld id="{722BCD64-89AB-49CE-9A66-430F1EF6D1FE}" type="slidenum">
              <a:rPr lang="zh-CN" altLang="en-US" smtClean="0"/>
            </a:fld>
            <a:endParaRPr lang="zh-CN"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63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563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spcBef>
                <a:spcPct val="0"/>
              </a:spcBef>
              <a:spcAft>
                <a:spcPct val="0"/>
              </a:spcAft>
            </a:pPr>
            <a:fld id="{722BCD64-89AB-49CE-9A66-430F1EF6D1FE}" type="slidenum">
              <a:rPr lang="zh-CN" altLang="en-US" smtClean="0"/>
            </a:fld>
            <a:endParaRPr lang="zh-CN"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63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563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spcBef>
                <a:spcPct val="0"/>
              </a:spcBef>
              <a:spcAft>
                <a:spcPct val="0"/>
              </a:spcAft>
            </a:pPr>
            <a:fld id="{722BCD64-89AB-49CE-9A66-430F1EF6D1FE}" type="slidenum">
              <a:rPr lang="zh-CN" altLang="en-US" smtClean="0">
                <a:solidFill>
                  <a:prstClr val="black"/>
                </a:solidFill>
              </a:rPr>
            </a:fld>
            <a:endParaRPr lang="zh-CN" altLang="en-US" smtClean="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505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450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spcBef>
                <a:spcPct val="0"/>
              </a:spcBef>
              <a:spcAft>
                <a:spcPct val="0"/>
              </a:spcAft>
            </a:pPr>
            <a:fld id="{E740FC58-6864-4FB2-BC3F-202A23BB9EF7}" type="slidenum">
              <a:rPr lang="zh-CN" altLang="en-US" smtClean="0"/>
            </a:fld>
            <a:endParaRPr lang="zh-CN" alt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63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563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spcBef>
                <a:spcPct val="0"/>
              </a:spcBef>
              <a:spcAft>
                <a:spcPct val="0"/>
              </a:spcAft>
            </a:pPr>
            <a:fld id="{722BCD64-89AB-49CE-9A66-430F1EF6D1FE}" type="slidenum">
              <a:rPr lang="zh-CN" altLang="en-US" smtClean="0">
                <a:solidFill>
                  <a:prstClr val="black"/>
                </a:solidFill>
              </a:rPr>
            </a:fld>
            <a:endParaRPr lang="zh-CN" altLang="en-US" smtClean="0">
              <a:solidFill>
                <a:prstClr val="black"/>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63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563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spcBef>
                <a:spcPct val="0"/>
              </a:spcBef>
              <a:spcAft>
                <a:spcPct val="0"/>
              </a:spcAft>
            </a:pPr>
            <a:fld id="{722BCD64-89AB-49CE-9A66-430F1EF6D1FE}" type="slidenum">
              <a:rPr lang="zh-CN" altLang="en-US" smtClean="0"/>
            </a:fld>
            <a:endParaRPr lang="zh-CN" alt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52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553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spcBef>
                <a:spcPct val="0"/>
              </a:spcBef>
              <a:spcAft>
                <a:spcPct val="0"/>
              </a:spcAft>
            </a:pPr>
            <a:fld id="{8EBF6714-82FA-42F3-A9BD-8DFD47AA85C1}" type="slidenum">
              <a:rPr lang="zh-CN" altLang="en-US" smtClean="0"/>
            </a:fld>
            <a:endParaRPr lang="zh-CN" alt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63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563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spcBef>
                <a:spcPct val="0"/>
              </a:spcBef>
              <a:spcAft>
                <a:spcPct val="0"/>
              </a:spcAft>
            </a:pPr>
            <a:fld id="{722BCD64-89AB-49CE-9A66-430F1EF6D1FE}" type="slidenum">
              <a:rPr lang="zh-CN" altLang="en-US" smtClean="0"/>
            </a:fld>
            <a:endParaRPr lang="zh-CN" alt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63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563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spcBef>
                <a:spcPct val="0"/>
              </a:spcBef>
              <a:spcAft>
                <a:spcPct val="0"/>
              </a:spcAft>
            </a:pPr>
            <a:fld id="{722BCD64-89AB-49CE-9A66-430F1EF6D1FE}" type="slidenum">
              <a:rPr lang="zh-CN" altLang="en-US" smtClean="0">
                <a:solidFill>
                  <a:prstClr val="black"/>
                </a:solidFill>
              </a:rPr>
            </a:fld>
            <a:endParaRPr lang="zh-CN" altLang="en-US" smtClean="0">
              <a:solidFill>
                <a:prstClr val="black"/>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7577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7578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spcBef>
                <a:spcPct val="0"/>
              </a:spcBef>
              <a:spcAft>
                <a:spcPct val="0"/>
              </a:spcAft>
            </a:pPr>
            <a:fld id="{C8F5B19E-8522-4C8B-83B3-699D9D29D7C6}" type="slidenum">
              <a:rPr lang="zh-CN" altLang="en-US" smtClean="0"/>
            </a:fld>
            <a:endParaRPr lang="zh-CN" alt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7577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7578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spcBef>
                <a:spcPct val="0"/>
              </a:spcBef>
              <a:spcAft>
                <a:spcPct val="0"/>
              </a:spcAft>
            </a:pPr>
            <a:fld id="{C8F5B19E-8522-4C8B-83B3-699D9D29D7C6}" type="slidenum">
              <a:rPr lang="zh-CN" altLang="en-US" smtClean="0"/>
            </a:fld>
            <a:endParaRPr lang="zh-CN"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505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450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9D4AD2AF-5A20-46B5-8650-6D5411212125}" type="slidenum">
              <a:rPr lang="zh-CN" altLang="en-US"/>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2400" dirty="0">
                <a:latin typeface="+mn-ea"/>
              </a:rPr>
              <a:t>（二）“双随机、一公开”监管的</a:t>
            </a:r>
            <a:r>
              <a:rPr lang="zh-CN" altLang="en-US" sz="2400" dirty="0" smtClean="0">
                <a:latin typeface="+mn-ea"/>
              </a:rPr>
              <a:t>含义</a:t>
            </a:r>
            <a:endParaRPr lang="en-US" altLang="zh-CN" sz="2400" dirty="0" smtClean="0">
              <a:latin typeface="+mn-ea"/>
            </a:endParaRPr>
          </a:p>
          <a:p>
            <a:r>
              <a:rPr lang="zh-CN" altLang="zh-CN" sz="2400" dirty="0">
                <a:latin typeface="+mn-ea"/>
              </a:rPr>
              <a:t>“双随机、一公开”是指随机抽取检查对象、随机选派执法检查人员，抽查情况及查处结果及时向社会公开</a:t>
            </a:r>
            <a:r>
              <a:rPr lang="zh-CN" altLang="zh-CN" sz="2400" dirty="0" smtClean="0">
                <a:latin typeface="+mn-ea"/>
              </a:rPr>
              <a:t>。</a:t>
            </a:r>
            <a:endParaRPr lang="en-US" altLang="zh-CN" sz="2400" dirty="0" smtClean="0">
              <a:latin typeface="+mn-ea"/>
            </a:endParaRPr>
          </a:p>
          <a:p>
            <a:r>
              <a:rPr lang="zh-CN" altLang="zh-CN" sz="2400" dirty="0" smtClean="0">
                <a:latin typeface="+mn-ea"/>
              </a:rPr>
              <a:t>它</a:t>
            </a:r>
            <a:r>
              <a:rPr lang="zh-CN" altLang="zh-CN" sz="2400" dirty="0">
                <a:latin typeface="+mn-ea"/>
              </a:rPr>
              <a:t>的基础是“一单两库一细则”</a:t>
            </a:r>
            <a:r>
              <a:rPr lang="zh-CN" altLang="zh-CN" sz="2400" dirty="0" smtClean="0">
                <a:latin typeface="+mn-ea"/>
              </a:rPr>
              <a:t>。</a:t>
            </a:r>
            <a:endParaRPr lang="en-US" altLang="zh-CN" sz="2400" dirty="0" smtClean="0">
              <a:latin typeface="+mn-ea"/>
            </a:endParaRPr>
          </a:p>
          <a:p>
            <a:r>
              <a:rPr lang="zh-CN" altLang="zh-CN" sz="2400" dirty="0" smtClean="0">
                <a:latin typeface="+mn-ea"/>
              </a:rPr>
              <a:t>“一单”</a:t>
            </a:r>
            <a:r>
              <a:rPr lang="zh-CN" altLang="zh-CN" sz="2400" dirty="0">
                <a:latin typeface="+mn-ea"/>
              </a:rPr>
              <a:t>是抽查事项清单，清单里的抽查事项必须采用“双随机、一公开”这种监管手段进行检查。这张清单解决的是“查什么”问题，确定了</a:t>
            </a:r>
            <a:r>
              <a:rPr lang="en-US" altLang="zh-CN" sz="2400" dirty="0">
                <a:latin typeface="+mn-ea"/>
              </a:rPr>
              <a:t>“</a:t>
            </a:r>
            <a:r>
              <a:rPr lang="zh-CN" altLang="zh-CN" sz="2400" dirty="0">
                <a:latin typeface="+mn-ea"/>
              </a:rPr>
              <a:t>双随机、一公开</a:t>
            </a:r>
            <a:r>
              <a:rPr lang="en-US" altLang="zh-CN" sz="2400" dirty="0">
                <a:latin typeface="+mn-ea"/>
              </a:rPr>
              <a:t>”</a:t>
            </a:r>
            <a:r>
              <a:rPr lang="zh-CN" altLang="zh-CN" sz="2400" dirty="0">
                <a:latin typeface="+mn-ea"/>
              </a:rPr>
              <a:t>监管的适用范围</a:t>
            </a:r>
            <a:r>
              <a:rPr lang="zh-CN" altLang="zh-CN" sz="2400" dirty="0" smtClean="0">
                <a:latin typeface="+mn-ea"/>
              </a:rPr>
              <a:t>。</a:t>
            </a:r>
            <a:endParaRPr lang="en-US" altLang="zh-CN" sz="2400" dirty="0" smtClean="0">
              <a:latin typeface="+mn-ea"/>
            </a:endParaRPr>
          </a:p>
          <a:p>
            <a:r>
              <a:rPr lang="zh-CN" altLang="zh-CN" sz="2400" dirty="0" smtClean="0">
                <a:latin typeface="+mn-ea"/>
              </a:rPr>
              <a:t>“两库”</a:t>
            </a:r>
            <a:r>
              <a:rPr lang="zh-CN" altLang="zh-CN" sz="2400" dirty="0">
                <a:latin typeface="+mn-ea"/>
              </a:rPr>
              <a:t>是检查对象名录库和执法检查人员名录库，解决了“谁来查”“检查谁”问题</a:t>
            </a:r>
            <a:r>
              <a:rPr lang="zh-CN" altLang="zh-CN" sz="2400" dirty="0" smtClean="0">
                <a:latin typeface="+mn-ea"/>
              </a:rPr>
              <a:t>。</a:t>
            </a:r>
            <a:endParaRPr lang="en-US" altLang="zh-CN" sz="2400" dirty="0" smtClean="0">
              <a:latin typeface="+mn-ea"/>
            </a:endParaRPr>
          </a:p>
          <a:p>
            <a:r>
              <a:rPr lang="zh-CN" altLang="zh-CN" sz="2400" dirty="0" smtClean="0">
                <a:latin typeface="+mn-ea"/>
              </a:rPr>
              <a:t>“一细则”</a:t>
            </a:r>
            <a:r>
              <a:rPr lang="zh-CN" altLang="zh-CN" sz="2400" dirty="0">
                <a:latin typeface="+mn-ea"/>
              </a:rPr>
              <a:t>是指抽查实施细则，解决了“怎么查”问题</a:t>
            </a:r>
            <a:r>
              <a:rPr lang="zh-CN" altLang="zh-CN" sz="2400" dirty="0" smtClean="0">
                <a:latin typeface="+mn-ea"/>
              </a:rPr>
              <a:t>。</a:t>
            </a:r>
            <a:endParaRPr lang="en-US" altLang="zh-CN" sz="2400" dirty="0" smtClean="0">
              <a:latin typeface="+mn-ea"/>
            </a:endParaRPr>
          </a:p>
          <a:p>
            <a:r>
              <a:rPr lang="zh-CN" altLang="en-US" sz="2400" dirty="0">
                <a:latin typeface="+mn-ea"/>
              </a:rPr>
              <a:t>“双随机、一公开”是一种监管方法，而且是一种普遍适用的方法，除特殊重点领域外，原则上所有行政检查都应通过双随机抽查的方式进行。总局今年</a:t>
            </a:r>
            <a:r>
              <a:rPr lang="en-US" altLang="zh-CN" sz="2400" dirty="0">
                <a:latin typeface="+mn-ea"/>
              </a:rPr>
              <a:t>2</a:t>
            </a:r>
            <a:r>
              <a:rPr lang="zh-CN" altLang="en-US" sz="2400" dirty="0">
                <a:latin typeface="+mn-ea"/>
              </a:rPr>
              <a:t>月份出台的</a:t>
            </a:r>
            <a:r>
              <a:rPr lang="en-US" altLang="zh-CN" sz="2400" dirty="0">
                <a:latin typeface="+mn-ea"/>
              </a:rPr>
              <a:t>《</a:t>
            </a:r>
            <a:r>
              <a:rPr lang="zh-CN" altLang="en-US" sz="2400" dirty="0">
                <a:latin typeface="+mn-ea"/>
              </a:rPr>
              <a:t>关于全面推进“双随机、一公开”监管工作的通知</a:t>
            </a:r>
            <a:r>
              <a:rPr lang="en-US" altLang="zh-CN" sz="2400" dirty="0">
                <a:latin typeface="+mn-ea"/>
              </a:rPr>
              <a:t>》</a:t>
            </a:r>
            <a:r>
              <a:rPr lang="zh-CN" altLang="en-US" sz="2400" dirty="0">
                <a:latin typeface="+mn-ea"/>
              </a:rPr>
              <a:t>要求：各级市场监管部门对随机抽查事项涉及的监管领域，原则上不再部署专项检查和“全覆盖”式巡查。</a:t>
            </a:r>
            <a:endParaRPr lang="zh-CN" altLang="en-US" sz="2400" dirty="0">
              <a:latin typeface="+mn-ea"/>
            </a:endParaRPr>
          </a:p>
          <a:p>
            <a:endParaRPr lang="zh-CN" altLang="zh-CN" sz="2400" dirty="0">
              <a:latin typeface="+mn-ea"/>
            </a:endParaRPr>
          </a:p>
          <a:p>
            <a:endParaRPr lang="zh-CN" altLang="en-US" dirty="0"/>
          </a:p>
        </p:txBody>
      </p:sp>
      <p:sp>
        <p:nvSpPr>
          <p:cNvPr id="4" name="灯片编号占位符 3"/>
          <p:cNvSpPr>
            <a:spLocks noGrp="1"/>
          </p:cNvSpPr>
          <p:nvPr>
            <p:ph type="sldNum" sz="quarter" idx="10"/>
          </p:nvPr>
        </p:nvSpPr>
        <p:spPr/>
        <p:txBody>
          <a:bodyPr/>
          <a:lstStyle/>
          <a:p>
            <a:fld id="{96C4B62F-D35B-4587-B73B-3561E6A618F6}"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30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430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spcBef>
                <a:spcPct val="0"/>
              </a:spcBef>
              <a:spcAft>
                <a:spcPct val="0"/>
              </a:spcAft>
            </a:pPr>
            <a:fld id="{55E0B968-6BE1-4A06-9640-3A8D775E30B1}" type="slidenum">
              <a:rPr lang="zh-CN" altLang="en-US" smtClean="0"/>
            </a:fld>
            <a:endParaRPr lang="zh-CN"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710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4710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spcBef>
                <a:spcPct val="0"/>
              </a:spcBef>
              <a:spcAft>
                <a:spcPct val="0"/>
              </a:spcAft>
            </a:pPr>
            <a:fld id="{21597ECB-7940-4137-8D69-913DFFF8AA0E}" type="slidenum">
              <a:rPr lang="zh-CN" altLang="en-US" smtClean="0"/>
            </a:fld>
            <a:endParaRPr lang="zh-CN"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813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4813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spcBef>
                <a:spcPct val="0"/>
              </a:spcBef>
              <a:spcAft>
                <a:spcPct val="0"/>
              </a:spcAft>
            </a:pPr>
            <a:fld id="{42601A92-3732-4597-B67A-FD4BCA537863}" type="slidenum">
              <a:rPr lang="zh-CN" altLang="en-US" smtClean="0"/>
            </a:fld>
            <a:endParaRPr lang="zh-C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90" y="2130425"/>
            <a:ext cx="10364220"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828980" y="3886200"/>
            <a:ext cx="853524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C489B28D-C4A6-4AF4-BADA-06E60482764C}"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738AA9C-73F7-4D77-8F87-F9BF836F0D79}" type="slidenum">
              <a:rPr lang="zh-CN" altLang="en-US"/>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61" y="273049"/>
            <a:ext cx="4011479" cy="1162051"/>
          </a:xfrm>
        </p:spPr>
        <p:txBody>
          <a:bodyPr anchor="b"/>
          <a:lstStyle>
            <a:lvl1pPr algn="l">
              <a:defRPr sz="2665" b="1"/>
            </a:lvl1pPr>
          </a:lstStyle>
          <a:p>
            <a:r>
              <a:rPr lang="zh-CN" altLang="en-US"/>
              <a:t>单击此处编辑母版标题样式</a:t>
            </a:r>
            <a:endParaRPr lang="zh-CN" altLang="en-US"/>
          </a:p>
        </p:txBody>
      </p:sp>
      <p:sp>
        <p:nvSpPr>
          <p:cNvPr id="3" name="内容占位符 2"/>
          <p:cNvSpPr>
            <a:spLocks noGrp="1"/>
          </p:cNvSpPr>
          <p:nvPr>
            <p:ph idx="1"/>
          </p:nvPr>
        </p:nvSpPr>
        <p:spPr>
          <a:xfrm>
            <a:off x="4767203" y="273051"/>
            <a:ext cx="6816338"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661" y="1435101"/>
            <a:ext cx="4011479"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endParaRPr lang="zh-CN" altLang="en-US"/>
          </a:p>
        </p:txBody>
      </p:sp>
      <p:sp>
        <p:nvSpPr>
          <p:cNvPr id="5" name="日期占位符 3"/>
          <p:cNvSpPr>
            <a:spLocks noGrp="1"/>
          </p:cNvSpPr>
          <p:nvPr>
            <p:ph type="dt" sz="half" idx="10"/>
          </p:nvPr>
        </p:nvSpPr>
        <p:spPr/>
        <p:txBody>
          <a:bodyPr/>
          <a:lstStyle>
            <a:lvl1pPr>
              <a:defRPr/>
            </a:lvl1pPr>
          </a:lstStyle>
          <a:p>
            <a:pPr>
              <a:defRPr/>
            </a:pPr>
            <a:fld id="{63EA0469-A293-4470-A0E1-43EA3F83EA80}"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723D4E71-968B-4039-9116-840ED01C83F5}" type="slidenum">
              <a:rPr lang="zh-CN" altLang="en-US"/>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953" y="4800600"/>
            <a:ext cx="7315920" cy="566739"/>
          </a:xfrm>
        </p:spPr>
        <p:txBody>
          <a:bodyPr anchor="b"/>
          <a:lstStyle>
            <a:lvl1pPr algn="l">
              <a:defRPr sz="2665"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9953" y="612775"/>
            <a:ext cx="7315920" cy="4114800"/>
          </a:xfrm>
        </p:spPr>
        <p:txBody>
          <a:bodyPr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lvl="0"/>
            <a:endParaRPr lang="zh-CN" altLang="en-US" noProof="0"/>
          </a:p>
        </p:txBody>
      </p:sp>
      <p:sp>
        <p:nvSpPr>
          <p:cNvPr id="4" name="文本占位符 3"/>
          <p:cNvSpPr>
            <a:spLocks noGrp="1"/>
          </p:cNvSpPr>
          <p:nvPr>
            <p:ph type="body" sz="half" idx="2"/>
          </p:nvPr>
        </p:nvSpPr>
        <p:spPr>
          <a:xfrm>
            <a:off x="2389953" y="5367337"/>
            <a:ext cx="731592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endParaRPr lang="zh-CN" altLang="en-US"/>
          </a:p>
        </p:txBody>
      </p:sp>
      <p:sp>
        <p:nvSpPr>
          <p:cNvPr id="5" name="日期占位符 3"/>
          <p:cNvSpPr>
            <a:spLocks noGrp="1"/>
          </p:cNvSpPr>
          <p:nvPr>
            <p:ph type="dt" sz="half" idx="10"/>
          </p:nvPr>
        </p:nvSpPr>
        <p:spPr/>
        <p:txBody>
          <a:bodyPr/>
          <a:lstStyle>
            <a:lvl1pPr>
              <a:defRPr/>
            </a:lvl1pPr>
          </a:lstStyle>
          <a:p>
            <a:pPr>
              <a:defRPr/>
            </a:pPr>
            <a:fld id="{7C4078ED-1C08-4933-9FD9-F26B5B5AE224}"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BCB2AC2C-2084-4BF9-9F6E-490529F87DDC}" type="slidenum">
              <a:rPr lang="zh-CN" altLang="en-US"/>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E3F78421-8C9E-4BAF-A7A6-91CA01B1ED4A}"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64AF69AF-FDB4-4424-82D5-2ED4DF50CBA3}" type="slidenum">
              <a:rPr lang="zh-CN" altLang="en-US"/>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0070" y="274639"/>
            <a:ext cx="2743470"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60" y="274639"/>
            <a:ext cx="8027190" cy="585152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70E3E99A-B061-4F85-9096-9C03015AC337}"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C4B1907B-26FD-495D-8A3C-5E4F38E1D735}" type="slidenum">
              <a:rPr lang="zh-CN" altLang="en-US"/>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8" name="页脚占位符 7"/>
          <p:cNvSpPr>
            <a:spLocks noGrp="1"/>
          </p:cNvSpPr>
          <p:nvPr>
            <p:ph type="ftr" sz="quarter" idx="11"/>
          </p:nvPr>
        </p:nvSpPr>
        <p:spPr/>
        <p:txBody>
          <a:bodyPr/>
          <a:lstStyle/>
          <a:p>
            <a:endParaRPr lang="zh-CN" altLang="en-US">
              <a:solidFill>
                <a:srgbClr val="000000">
                  <a:tint val="75000"/>
                </a:srgbClr>
              </a:solidFill>
            </a:endParaRPr>
          </a:p>
        </p:txBody>
      </p:sp>
      <p:sp>
        <p:nvSpPr>
          <p:cNvPr id="9" name="灯片编号占位符 8"/>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175"/>
            <a:ext cx="12193588"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直接连接符 2"/>
          <p:cNvCxnSpPr/>
          <p:nvPr userDrawn="1"/>
        </p:nvCxnSpPr>
        <p:spPr>
          <a:xfrm>
            <a:off x="1008063" y="833438"/>
            <a:ext cx="10466387"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4" name="Group 7"/>
          <p:cNvGrpSpPr/>
          <p:nvPr userDrawn="1"/>
        </p:nvGrpSpPr>
        <p:grpSpPr bwMode="auto">
          <a:xfrm>
            <a:off x="431800" y="390525"/>
            <a:ext cx="520700" cy="274638"/>
            <a:chOff x="0" y="0"/>
            <a:chExt cx="1041399" cy="549275"/>
          </a:xfrm>
        </p:grpSpPr>
        <p:sp>
          <p:nvSpPr>
            <p:cNvPr id="5" name="Freeform 16"/>
            <p:cNvSpPr/>
            <p:nvPr/>
          </p:nvSpPr>
          <p:spPr bwMode="auto">
            <a:xfrm>
              <a:off x="0" y="0"/>
              <a:ext cx="361950" cy="549275"/>
            </a:xfrm>
            <a:custGeom>
              <a:avLst/>
              <a:gdLst>
                <a:gd name="T0" fmla="*/ 3275648 w 400"/>
                <a:gd name="T1" fmla="*/ 75086254 h 608"/>
                <a:gd name="T2" fmla="*/ 78604682 w 400"/>
                <a:gd name="T3" fmla="*/ 0 h 608"/>
                <a:gd name="T4" fmla="*/ 327519506 w 400"/>
                <a:gd name="T5" fmla="*/ 248111493 h 608"/>
                <a:gd name="T6" fmla="*/ 78604682 w 400"/>
                <a:gd name="T7" fmla="*/ 496222082 h 608"/>
                <a:gd name="T8" fmla="*/ 0 w 400"/>
                <a:gd name="T9" fmla="*/ 417870894 h 608"/>
                <a:gd name="T10" fmla="*/ 173585791 w 400"/>
                <a:gd name="T11" fmla="*/ 244846559 h 608"/>
                <a:gd name="T12" fmla="*/ 3275648 w 400"/>
                <a:gd name="T13" fmla="*/ 75086254 h 6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 name="Freeform 17"/>
            <p:cNvSpPr/>
            <p:nvPr/>
          </p:nvSpPr>
          <p:spPr bwMode="auto">
            <a:xfrm>
              <a:off x="338137" y="0"/>
              <a:ext cx="360362" cy="549275"/>
            </a:xfrm>
            <a:custGeom>
              <a:avLst/>
              <a:gdLst>
                <a:gd name="T0" fmla="*/ 3263128 w 399"/>
                <a:gd name="T1" fmla="*/ 75086254 h 608"/>
                <a:gd name="T2" fmla="*/ 78307837 w 399"/>
                <a:gd name="T3" fmla="*/ 0 h 608"/>
                <a:gd name="T4" fmla="*/ 325465592 w 399"/>
                <a:gd name="T5" fmla="*/ 248111493 h 608"/>
                <a:gd name="T6" fmla="*/ 78307837 w 399"/>
                <a:gd name="T7" fmla="*/ 496222082 h 608"/>
                <a:gd name="T8" fmla="*/ 0 w 399"/>
                <a:gd name="T9" fmla="*/ 417870894 h 608"/>
                <a:gd name="T10" fmla="*/ 172929505 w 399"/>
                <a:gd name="T11" fmla="*/ 244846559 h 608"/>
                <a:gd name="T12" fmla="*/ 3263128 w 399"/>
                <a:gd name="T13" fmla="*/ 75086254 h 6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 name="Freeform 18"/>
            <p:cNvSpPr/>
            <p:nvPr/>
          </p:nvSpPr>
          <p:spPr bwMode="auto">
            <a:xfrm>
              <a:off x="681037" y="0"/>
              <a:ext cx="360362" cy="549275"/>
            </a:xfrm>
            <a:custGeom>
              <a:avLst/>
              <a:gdLst>
                <a:gd name="T0" fmla="*/ 3263128 w 399"/>
                <a:gd name="T1" fmla="*/ 75086254 h 608"/>
                <a:gd name="T2" fmla="*/ 77491377 w 399"/>
                <a:gd name="T3" fmla="*/ 0 h 608"/>
                <a:gd name="T4" fmla="*/ 325465592 w 399"/>
                <a:gd name="T5" fmla="*/ 248111493 h 608"/>
                <a:gd name="T6" fmla="*/ 77491377 w 399"/>
                <a:gd name="T7" fmla="*/ 496222082 h 608"/>
                <a:gd name="T8" fmla="*/ 0 w 399"/>
                <a:gd name="T9" fmla="*/ 417870894 h 608"/>
                <a:gd name="T10" fmla="*/ 172929505 w 399"/>
                <a:gd name="T11" fmla="*/ 244846559 h 608"/>
                <a:gd name="T12" fmla="*/ 3263128 w 399"/>
                <a:gd name="T13" fmla="*/ 75086254 h 6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8" name="TextBox 15"/>
          <p:cNvSpPr txBox="1">
            <a:spLocks noChangeArrowheads="1"/>
          </p:cNvSpPr>
          <p:nvPr userDrawn="1"/>
        </p:nvSpPr>
        <p:spPr bwMode="auto">
          <a:xfrm>
            <a:off x="10801350" y="322263"/>
            <a:ext cx="895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defRPr/>
            </a:pPr>
            <a:fld id="{9D1E2F8C-2BBB-4384-881B-2C3AA1233F47}" type="slidenum">
              <a:rPr lang="zh-CN" altLang="en-US" sz="2400" smtClean="0">
                <a:solidFill>
                  <a:schemeClr val="accent1"/>
                </a:solidFill>
                <a:latin typeface="微软雅黑 Light" pitchFamily="34" charset="-122"/>
                <a:ea typeface="微软雅黑 Light" pitchFamily="34" charset="-122"/>
              </a:rPr>
            </a:fld>
            <a:r>
              <a:rPr lang="zh-CN" altLang="en-US" sz="2400" smtClean="0">
                <a:solidFill>
                  <a:schemeClr val="accent1"/>
                </a:solidFill>
                <a:latin typeface="微软雅黑 Light" pitchFamily="34" charset="-122"/>
                <a:ea typeface="微软雅黑 Light" pitchFamily="34" charset="-122"/>
              </a:rPr>
              <a:t> </a:t>
            </a:r>
            <a:endParaRPr lang="zh-CN" altLang="en-US" sz="2400" smtClean="0">
              <a:solidFill>
                <a:schemeClr val="accent1"/>
              </a:solidFill>
              <a:latin typeface="微软雅黑 Light" pitchFamily="34" charset="-122"/>
              <a:ea typeface="微软雅黑 Light"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175"/>
            <a:ext cx="12193588"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175"/>
            <a:ext cx="12193588"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179" y="4406901"/>
            <a:ext cx="10364220" cy="1362075"/>
          </a:xfrm>
        </p:spPr>
        <p:txBody>
          <a:bodyPr anchor="t"/>
          <a:lstStyle>
            <a:lvl1pPr algn="l">
              <a:defRPr sz="5335"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3179" y="2906713"/>
            <a:ext cx="1036422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lvl1pPr>
              <a:defRPr/>
            </a:lvl1pPr>
          </a:lstStyle>
          <a:p>
            <a:pPr>
              <a:defRPr/>
            </a:pPr>
            <a:fld id="{9900B870-F3B1-46CB-A27D-B7E8E6315895}"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25782FC3-3642-4591-8E6F-18247793ECB0}" type="slidenum">
              <a:rPr lang="zh-CN" altLang="en-US"/>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660" y="1600201"/>
            <a:ext cx="5385330" cy="4525963"/>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98210" y="1600201"/>
            <a:ext cx="5385330" cy="4525963"/>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EB232149-07AC-46A7-8685-B53FE792F9E6}"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A50E09FD-58AC-4161-BCE7-BE24B7DBD4EE}" type="slidenum">
              <a:rPr lang="zh-CN" altLang="en-US"/>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660" y="1535113"/>
            <a:ext cx="5387448"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660" y="2174875"/>
            <a:ext cx="5387448"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3978" y="1535113"/>
            <a:ext cx="5389564"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3978" y="2174875"/>
            <a:ext cx="5389564"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117A347A-6340-471C-9943-F72CB30BDECF}" type="datetimeFigureOut">
              <a:rPr lang="zh-CN" altLang="en-US"/>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DCCF22BE-AF0B-4657-B0C7-FF0EC4580829}" type="slidenum">
              <a:rPr lang="zh-CN" altLang="en-US"/>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45232C9B-33B9-465E-9211-1734E9E973E3}" type="datetimeFigureOut">
              <a:rPr lang="zh-CN" altLang="en-US"/>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82AA93C0-02C3-4A06-97EA-43361AABFE00}" type="slidenum">
              <a:rPr lang="zh-CN" altLang="en-US"/>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9E7B9AFA-4137-45F5-AE8D-2453DDB961E5}"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248257DB-4367-4D6D-9043-BA2EE3B07A93}" type="slidenum">
              <a:rPr lang="zh-CN" altLang="en-US"/>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2.xml"/><Relationship Id="rId8" Type="http://schemas.openxmlformats.org/officeDocument/2006/relationships/slideLayout" Target="../slideLayouts/slideLayout21.xml"/><Relationship Id="rId7" Type="http://schemas.openxmlformats.org/officeDocument/2006/relationships/slideLayout" Target="../slideLayouts/slideLayout20.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3" Type="http://schemas.openxmlformats.org/officeDocument/2006/relationships/slideLayout" Target="../slideLayouts/slideLayout16.xml"/><Relationship Id="rId2" Type="http://schemas.openxmlformats.org/officeDocument/2006/relationships/slideLayout" Target="../slideLayouts/slideLayout15.xml"/><Relationship Id="rId12" Type="http://schemas.openxmlformats.org/officeDocument/2006/relationships/theme" Target="../theme/theme2.xml"/><Relationship Id="rId11" Type="http://schemas.openxmlformats.org/officeDocument/2006/relationships/slideLayout" Target="../slideLayouts/slideLayout24.xml"/><Relationship Id="rId10" Type="http://schemas.openxmlformats.org/officeDocument/2006/relationships/slideLayout" Target="../slideLayouts/slideLayout2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09600" y="274638"/>
            <a:ext cx="1097438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1027" name="文本占位符 2"/>
          <p:cNvSpPr>
            <a:spLocks noGrp="1"/>
          </p:cNvSpPr>
          <p:nvPr>
            <p:ph type="body" idx="1"/>
          </p:nvPr>
        </p:nvSpPr>
        <p:spPr bwMode="auto">
          <a:xfrm>
            <a:off x="609600" y="1600200"/>
            <a:ext cx="1097438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4"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fontAlgn="auto">
              <a:spcBef>
                <a:spcPts val="0"/>
              </a:spcBef>
              <a:spcAft>
                <a:spcPts val="0"/>
              </a:spcAft>
              <a:defRPr sz="1600">
                <a:solidFill>
                  <a:schemeClr val="tx1">
                    <a:tint val="75000"/>
                  </a:schemeClr>
                </a:solidFill>
                <a:latin typeface="+mn-lt"/>
                <a:ea typeface="+mn-ea"/>
              </a:defRPr>
            </a:lvl1pPr>
          </a:lstStyle>
          <a:p>
            <a:pPr>
              <a:defRPr/>
            </a:pPr>
            <a:fld id="{17824D7B-3BA9-4FE4-9D6B-815B4D56168F}" type="datetimeFigureOut">
              <a:rPr lang="zh-CN" altLang="en-US"/>
            </a:fld>
            <a:endParaRPr lang="zh-CN" altLang="en-US"/>
          </a:p>
        </p:txBody>
      </p:sp>
      <p:sp>
        <p:nvSpPr>
          <p:cNvPr id="5" name="页脚占位符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fontAlgn="auto">
              <a:spcBef>
                <a:spcPts val="0"/>
              </a:spcBef>
              <a:spcAft>
                <a:spcPts val="0"/>
              </a:spcAft>
              <a:defRPr sz="16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8739188" y="6356350"/>
            <a:ext cx="2844800" cy="365125"/>
          </a:xfrm>
          <a:prstGeom prst="rect">
            <a:avLst/>
          </a:prstGeom>
        </p:spPr>
        <p:txBody>
          <a:bodyPr vert="horz" lIns="91440" tIns="45720" rIns="91440" bIns="45720" rtlCol="0" anchor="ctr"/>
          <a:lstStyle>
            <a:lvl1pPr algn="r" fontAlgn="auto">
              <a:spcBef>
                <a:spcPts val="0"/>
              </a:spcBef>
              <a:spcAft>
                <a:spcPts val="0"/>
              </a:spcAft>
              <a:defRPr sz="1600">
                <a:solidFill>
                  <a:schemeClr val="tx1">
                    <a:tint val="75000"/>
                  </a:schemeClr>
                </a:solidFill>
                <a:latin typeface="+mn-lt"/>
                <a:ea typeface="+mn-ea"/>
              </a:defRPr>
            </a:lvl1pPr>
          </a:lstStyle>
          <a:p>
            <a:pPr>
              <a:defRPr/>
            </a:pPr>
            <a:fld id="{1DEE40C2-ABFA-4FA8-AA72-065CA3A8588F}"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1219200" rtl="0" eaLnBrk="0" fontAlgn="base" hangingPunct="0">
        <a:spcBef>
          <a:spcPct val="0"/>
        </a:spcBef>
        <a:spcAft>
          <a:spcPct val="0"/>
        </a:spcAft>
        <a:defRPr sz="5800" kern="1200">
          <a:solidFill>
            <a:schemeClr val="tx1"/>
          </a:solidFill>
          <a:latin typeface="+mj-lt"/>
          <a:ea typeface="+mj-ea"/>
          <a:cs typeface="+mj-cs"/>
        </a:defRPr>
      </a:lvl1pPr>
      <a:lvl2pPr algn="ctr" defTabSz="1219200" rtl="0"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2pPr>
      <a:lvl3pPr algn="ctr" defTabSz="1219200" rtl="0"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3pPr>
      <a:lvl4pPr algn="ctr" defTabSz="1219200" rtl="0"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4pPr>
      <a:lvl5pPr algn="ctr" defTabSz="1219200" rtl="0"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5pPr>
      <a:lvl6pPr marL="457200" algn="ctr" defTabSz="1219200" rtl="0" fontAlgn="base">
        <a:spcBef>
          <a:spcPct val="0"/>
        </a:spcBef>
        <a:spcAft>
          <a:spcPct val="0"/>
        </a:spcAft>
        <a:defRPr sz="5800">
          <a:solidFill>
            <a:schemeClr val="tx1"/>
          </a:solidFill>
          <a:latin typeface="Calibri" panose="020F0502020204030204" pitchFamily="34" charset="0"/>
          <a:ea typeface="宋体" panose="02010600030101010101" pitchFamily="2" charset="-122"/>
        </a:defRPr>
      </a:lvl6pPr>
      <a:lvl7pPr marL="914400" algn="ctr" defTabSz="1219200" rtl="0" fontAlgn="base">
        <a:spcBef>
          <a:spcPct val="0"/>
        </a:spcBef>
        <a:spcAft>
          <a:spcPct val="0"/>
        </a:spcAft>
        <a:defRPr sz="5800">
          <a:solidFill>
            <a:schemeClr val="tx1"/>
          </a:solidFill>
          <a:latin typeface="Calibri" panose="020F0502020204030204" pitchFamily="34" charset="0"/>
          <a:ea typeface="宋体" panose="02010600030101010101" pitchFamily="2" charset="-122"/>
        </a:defRPr>
      </a:lvl7pPr>
      <a:lvl8pPr marL="1371600" algn="ctr" defTabSz="1219200" rtl="0" fontAlgn="base">
        <a:spcBef>
          <a:spcPct val="0"/>
        </a:spcBef>
        <a:spcAft>
          <a:spcPct val="0"/>
        </a:spcAft>
        <a:defRPr sz="5800">
          <a:solidFill>
            <a:schemeClr val="tx1"/>
          </a:solidFill>
          <a:latin typeface="Calibri" panose="020F0502020204030204" pitchFamily="34" charset="0"/>
          <a:ea typeface="宋体" panose="02010600030101010101" pitchFamily="2" charset="-122"/>
        </a:defRPr>
      </a:lvl8pPr>
      <a:lvl9pPr marL="1828800" algn="ctr" defTabSz="1219200" rtl="0" fontAlgn="base">
        <a:spcBef>
          <a:spcPct val="0"/>
        </a:spcBef>
        <a:spcAft>
          <a:spcPct val="0"/>
        </a:spcAft>
        <a:defRPr sz="5800">
          <a:solidFill>
            <a:schemeClr val="tx1"/>
          </a:solidFill>
          <a:latin typeface="Calibri" panose="020F0502020204030204" pitchFamily="34" charset="0"/>
          <a:ea typeface="宋体" panose="02010600030101010101" pitchFamily="2" charset="-122"/>
        </a:defRPr>
      </a:lvl9pPr>
    </p:titleStyle>
    <p:bodyStyle>
      <a:lvl1pPr marL="457200" indent="-455930" algn="l" defTabSz="1219200" rtl="0" eaLnBrk="0" fontAlgn="base" hangingPunct="0">
        <a:spcBef>
          <a:spcPts val="125"/>
        </a:spcBef>
        <a:spcAft>
          <a:spcPct val="0"/>
        </a:spcAft>
        <a:buFont typeface="Arial" panose="020B0604020202020204" pitchFamily="34" charset="0"/>
        <a:buChar char="•"/>
        <a:defRPr sz="4200" kern="1200">
          <a:solidFill>
            <a:schemeClr val="tx1"/>
          </a:solidFill>
          <a:latin typeface="+mn-lt"/>
          <a:ea typeface="+mn-ea"/>
          <a:cs typeface="+mn-cs"/>
        </a:defRPr>
      </a:lvl1pPr>
      <a:lvl2pPr marL="990600" indent="-379730" algn="l" defTabSz="1219200" rtl="0" eaLnBrk="0" fontAlgn="base" hangingPunct="0">
        <a:spcBef>
          <a:spcPts val="125"/>
        </a:spcBef>
        <a:spcAft>
          <a:spcPct val="0"/>
        </a:spcAft>
        <a:buFont typeface="Arial" panose="020B0604020202020204" pitchFamily="34" charset="0"/>
        <a:buChar char="–"/>
        <a:defRPr sz="3700" kern="1200">
          <a:solidFill>
            <a:schemeClr val="tx1"/>
          </a:solidFill>
          <a:latin typeface="+mn-lt"/>
          <a:ea typeface="+mn-ea"/>
          <a:cs typeface="+mn-cs"/>
        </a:defRPr>
      </a:lvl2pPr>
      <a:lvl3pPr marL="1524000" indent="-303530" algn="l" defTabSz="1219200" rtl="0" eaLnBrk="0" fontAlgn="base" hangingPunct="0">
        <a:spcBef>
          <a:spcPts val="125"/>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3530" algn="l" defTabSz="1219200" rtl="0" eaLnBrk="0" fontAlgn="base" hangingPunct="0">
        <a:spcBef>
          <a:spcPts val="125"/>
        </a:spcBef>
        <a:spcAft>
          <a:spcPct val="0"/>
        </a:spcAft>
        <a:buFont typeface="Arial" panose="020B0604020202020204" pitchFamily="34" charset="0"/>
        <a:buChar char="–"/>
        <a:defRPr sz="2600" kern="1200">
          <a:solidFill>
            <a:schemeClr val="tx1"/>
          </a:solidFill>
          <a:latin typeface="+mn-lt"/>
          <a:ea typeface="+mn-ea"/>
          <a:cs typeface="+mn-cs"/>
        </a:defRPr>
      </a:lvl4pPr>
      <a:lvl5pPr marL="2743200" indent="-303530" algn="l" defTabSz="1219200" rtl="0" eaLnBrk="0" fontAlgn="base" hangingPunct="0">
        <a:spcBef>
          <a:spcPts val="125"/>
        </a:spcBef>
        <a:spcAft>
          <a:spcPct val="0"/>
        </a:spcAft>
        <a:buFont typeface="Arial" panose="020B0604020202020204" pitchFamily="34" charset="0"/>
        <a:buChar char="»"/>
        <a:defRPr sz="2600" kern="1200">
          <a:solidFill>
            <a:schemeClr val="tx1"/>
          </a:solidFill>
          <a:latin typeface="+mn-lt"/>
          <a:ea typeface="+mn-ea"/>
          <a:cs typeface="+mn-cs"/>
        </a:defRPr>
      </a:lvl5pPr>
      <a:lvl6pPr marL="3352800" indent="-304165"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165"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165"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165"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997B5FA-0921-464F-AAE1-844C04324D75}" type="datetimeFigureOut">
              <a:rPr lang="zh-CN" altLang="en-US" smtClean="0">
                <a:solidFill>
                  <a:srgbClr val="000000">
                    <a:tint val="75000"/>
                  </a:srgbClr>
                </a:solidFill>
                <a:latin typeface="Calibri" panose="020F0502020204030204"/>
              </a:rPr>
            </a:fld>
            <a:endParaRPr lang="zh-CN" altLang="en-US">
              <a:solidFill>
                <a:srgbClr val="000000">
                  <a:tint val="75000"/>
                </a:srgbClr>
              </a:solidFill>
              <a:latin typeface="Calibri" panose="020F0502020204030204"/>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zh-CN" altLang="en-US">
              <a:solidFill>
                <a:srgbClr val="000000">
                  <a:tint val="75000"/>
                </a:srgbClr>
              </a:solidFill>
              <a:latin typeface="Calibri" panose="020F0502020204030204"/>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565CE74E-AB26-4998-AD42-012C4C1AD076}" type="slidenum">
              <a:rPr lang="zh-CN" altLang="en-US" smtClean="0">
                <a:solidFill>
                  <a:srgbClr val="000000">
                    <a:tint val="75000"/>
                  </a:srgbClr>
                </a:solidFill>
                <a:latin typeface="Calibri" panose="020F0502020204030204"/>
              </a:rPr>
            </a:fld>
            <a:endParaRPr lang="zh-CN" altLang="en-US">
              <a:solidFill>
                <a:srgbClr val="000000">
                  <a:tint val="75000"/>
                </a:srgbClr>
              </a:solidFill>
              <a:latin typeface="Calibri" panose="020F0502020204030204"/>
            </a:endParaRP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3.xml"/><Relationship Id="rId1" Type="http://schemas.openxmlformats.org/officeDocument/2006/relationships/image" Target="../media/image7.png"/></Relationships>
</file>

<file path=ppt/slides/_rels/slide44.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45.xml.rels><?xml version="1.0" encoding="UTF-8" standalone="yes"?>
<Relationships xmlns="http://schemas.openxmlformats.org/package/2006/relationships"><Relationship Id="rId6" Type="http://schemas.openxmlformats.org/officeDocument/2006/relationships/slideLayout" Target="../slideLayouts/slideLayout19.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46.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microsoft.com/office/2007/relationships/diagramDrawing" Target="../diagrams/drawing3.xml"/><Relationship Id="rId4" Type="http://schemas.openxmlformats.org/officeDocument/2006/relationships/diagramColors" Target="../diagrams/colors3.xml"/><Relationship Id="rId3" Type="http://schemas.openxmlformats.org/officeDocument/2006/relationships/diagramQuickStyle" Target="../diagrams/quickStyle3.xml"/><Relationship Id="rId2" Type="http://schemas.openxmlformats.org/officeDocument/2006/relationships/diagramLayout" Target="../diagrams/layout3.xml"/><Relationship Id="rId1" Type="http://schemas.openxmlformats.org/officeDocument/2006/relationships/diagramData" Target="../diagrams/data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3.xml"/><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9.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122" name="图片 7" descr="14cabf1db8520843f861117489a15bdb"/>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7938" y="16023"/>
            <a:ext cx="12199938" cy="64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Rectangle 3"/>
          <p:cNvSpPr txBox="1">
            <a:spLocks noChangeArrowheads="1"/>
          </p:cNvSpPr>
          <p:nvPr/>
        </p:nvSpPr>
        <p:spPr>
          <a:xfrm>
            <a:off x="1447799" y="2713708"/>
            <a:ext cx="9288463" cy="669925"/>
          </a:xfrm>
          <a:prstGeom prst="rect">
            <a:avLst/>
          </a:prstGeom>
        </p:spPr>
        <p:txBody>
          <a:bodyPr lIns="121920" tIns="60960" rIns="121920" bIns="60960"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zh-CN" altLang="en-US" sz="4700" b="1" dirty="0" smtClean="0">
                <a:solidFill>
                  <a:schemeClr val="accent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“双随机、一公开”监管政策解读</a:t>
            </a:r>
            <a:endParaRPr lang="zh-CN" altLang="en-US" sz="4700" b="1" dirty="0">
              <a:solidFill>
                <a:schemeClr val="accent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cxnSp>
        <p:nvCxnSpPr>
          <p:cNvPr id="46" name="直接连接符 5"/>
          <p:cNvCxnSpPr>
            <a:cxnSpLocks noChangeShapeType="1"/>
          </p:cNvCxnSpPr>
          <p:nvPr/>
        </p:nvCxnSpPr>
        <p:spPr bwMode="auto">
          <a:xfrm flipH="1" flipV="1">
            <a:off x="2207568" y="3757613"/>
            <a:ext cx="8280919" cy="11112"/>
          </a:xfrm>
          <a:prstGeom prst="line">
            <a:avLst/>
          </a:prstGeom>
          <a:noFill/>
          <a:ln w="1270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 name="矩形 9"/>
          <p:cNvSpPr>
            <a:spLocks noChangeArrowheads="1"/>
          </p:cNvSpPr>
          <p:nvPr/>
        </p:nvSpPr>
        <p:spPr bwMode="auto">
          <a:xfrm>
            <a:off x="-7938" y="6434138"/>
            <a:ext cx="12199938" cy="46513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09" tIns="45705" rIns="91409" bIns="45705"/>
          <a:lstStyle/>
          <a:p>
            <a:endParaRPr lang="zh-CN" altLang="en-US" sz="2400">
              <a:latin typeface="微软雅黑" panose="020B0503020204020204" pitchFamily="34" charset="-122"/>
              <a:ea typeface="微软雅黑" panose="020B0503020204020204" pitchFamily="34" charset="-122"/>
            </a:endParaRPr>
          </a:p>
        </p:txBody>
      </p:sp>
      <p:sp>
        <p:nvSpPr>
          <p:cNvPr id="6" name="矩形 9"/>
          <p:cNvSpPr>
            <a:spLocks noChangeArrowheads="1"/>
          </p:cNvSpPr>
          <p:nvPr/>
        </p:nvSpPr>
        <p:spPr bwMode="auto">
          <a:xfrm>
            <a:off x="-7938" y="6505575"/>
            <a:ext cx="12199938" cy="76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09" tIns="45705" rIns="91409" bIns="45705"/>
          <a:lstStyle/>
          <a:p>
            <a:endParaRPr lang="zh-CN" altLang="en-US" sz="2400">
              <a:latin typeface="微软雅黑" panose="020B0503020204020204" pitchFamily="34" charset="-122"/>
              <a:ea typeface="微软雅黑" panose="020B0503020204020204" pitchFamily="34" charset="-122"/>
            </a:endParaRPr>
          </a:p>
        </p:txBody>
      </p:sp>
      <p:sp>
        <p:nvSpPr>
          <p:cNvPr id="26" name="Rectangle 4"/>
          <p:cNvSpPr txBox="1">
            <a:spLocks noChangeArrowheads="1"/>
          </p:cNvSpPr>
          <p:nvPr/>
        </p:nvSpPr>
        <p:spPr bwMode="auto">
          <a:xfrm>
            <a:off x="2417761" y="4434838"/>
            <a:ext cx="7350647" cy="1442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buFont typeface="Arial" panose="020B0604020202020204" pitchFamily="34" charset="0"/>
              <a:buNone/>
            </a:pPr>
            <a:endParaRPr lang="zh-CN" altLang="en-US" sz="2800" dirty="0">
              <a:solidFill>
                <a:srgbClr val="FFFF00"/>
              </a:solidFill>
              <a:latin typeface="方正小标宋简体" pitchFamily="65" charset="-122"/>
              <a:ea typeface="方正小标宋简体" pitchFamily="65" charset="-122"/>
            </a:endParaRPr>
          </a:p>
        </p:txBody>
      </p:sp>
    </p:spTree>
  </p:cSld>
  <p:clrMapOvr>
    <a:masterClrMapping/>
  </p:clrMapOvr>
  <p:transition spd="slow" advClick="0"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3"/>
                                        </p:tgtEl>
                                        <p:attrNameLst>
                                          <p:attrName>style.visibility</p:attrName>
                                        </p:attrNameLst>
                                      </p:cBhvr>
                                      <p:to>
                                        <p:strVal val="visible"/>
                                      </p:to>
                                    </p:set>
                                    <p:anim calcmode="lin" valueType="num">
                                      <p:cBhvr>
                                        <p:cTn id="7"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3"/>
                                        </p:tgtEl>
                                        <p:attrNameLst>
                                          <p:attrName>ppt_y</p:attrName>
                                        </p:attrNameLst>
                                      </p:cBhvr>
                                      <p:tavLst>
                                        <p:tav tm="0">
                                          <p:val>
                                            <p:strVal val="#ppt_y"/>
                                          </p:val>
                                        </p:tav>
                                        <p:tav tm="100000">
                                          <p:val>
                                            <p:strVal val="#ppt_y"/>
                                          </p:val>
                                        </p:tav>
                                      </p:tavLst>
                                    </p:anim>
                                    <p:anim calcmode="lin" valueType="num">
                                      <p:cBhvr>
                                        <p:cTn id="9"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3"/>
                                        </p:tgtEl>
                                      </p:cBhvr>
                                    </p:animEffect>
                                  </p:childTnLst>
                                </p:cTn>
                              </p:par>
                            </p:childTnLst>
                          </p:cTn>
                        </p:par>
                        <p:par>
                          <p:cTn id="12" fill="hold">
                            <p:stCondLst>
                              <p:cond delay="1200"/>
                            </p:stCondLst>
                            <p:childTnLst>
                              <p:par>
                                <p:cTn id="13" presetID="22" presetClass="entr" presetSubtype="2" fill="hold" nodeType="after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wipe(right)">
                                      <p:cBhvr>
                                        <p:cTn id="15" dur="1000"/>
                                        <p:tgtEl>
                                          <p:spTgt spid="46"/>
                                        </p:tgtEl>
                                      </p:cBhvr>
                                    </p:animEffect>
                                  </p:childTnLst>
                                </p:cTn>
                              </p:par>
                            </p:childTnLst>
                          </p:cTn>
                        </p:par>
                        <p:par>
                          <p:cTn id="16" fill="hold">
                            <p:stCondLst>
                              <p:cond delay="2200"/>
                            </p:stCondLst>
                            <p:childTnLst>
                              <p:par>
                                <p:cTn id="17" presetID="22" presetClass="entr" presetSubtype="2"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wipe(right)">
                                      <p:cBhvr>
                                        <p:cTn id="19" dur="500"/>
                                        <p:tgtEl>
                                          <p:spTgt spid="47"/>
                                        </p:tgtEl>
                                      </p:cBhvr>
                                    </p:animEffect>
                                  </p:childTnLst>
                                </p:cTn>
                              </p:par>
                            </p:childTnLst>
                          </p:cTn>
                        </p:par>
                        <p:par>
                          <p:cTn id="20" fill="hold">
                            <p:stCondLst>
                              <p:cond delay="2700"/>
                            </p:stCondLst>
                            <p:childTnLst>
                              <p:par>
                                <p:cTn id="21" presetID="22" presetClass="entr" presetSubtype="2"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right)">
                                      <p:cBhvr>
                                        <p:cTn id="23" dur="500"/>
                                        <p:tgtEl>
                                          <p:spTgt spid="6"/>
                                        </p:tgtEl>
                                      </p:cBhvr>
                                    </p:animEffect>
                                  </p:childTnLst>
                                </p:cTn>
                              </p:par>
                            </p:childTnLst>
                          </p:cTn>
                        </p:par>
                        <p:par>
                          <p:cTn id="24" fill="hold">
                            <p:stCondLst>
                              <p:cond delay="3200"/>
                            </p:stCondLst>
                            <p:childTnLst>
                              <p:par>
                                <p:cTn id="25" presetID="53" presetClass="entr" presetSubtype="16" fill="hold" grpId="0" nodeType="afterEffect">
                                  <p:stCondLst>
                                    <p:cond delay="0"/>
                                  </p:stCondLst>
                                  <p:iterate type="lt">
                                    <p:tmPct val="7000"/>
                                  </p:iterate>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animEffect transition="in" filter="fade">
                                      <p:cBhvr>
                                        <p:cTn id="2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utoUpdateAnimBg="0"/>
      <p:bldP spid="47" grpId="0" bldLvl="0" animBg="1" autoUpdateAnimBg="0"/>
      <p:bldP spid="6" grpId="0" bldLvl="0" animBg="1" autoUpdateAnimBg="0"/>
      <p:bldP spid="2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p:nvPr/>
        </p:nvSpPr>
        <p:spPr bwMode="auto">
          <a:xfrm>
            <a:off x="695325" y="2949575"/>
            <a:ext cx="2573338" cy="1778000"/>
          </a:xfrm>
          <a:custGeom>
            <a:avLst/>
            <a:gdLst>
              <a:gd name="T0" fmla="*/ 1454669330 w 2740"/>
              <a:gd name="T1" fmla="*/ 1223854971 h 2446"/>
              <a:gd name="T2" fmla="*/ 1389747032 w 2740"/>
              <a:gd name="T3" fmla="*/ 1274078019 h 2446"/>
              <a:gd name="T4" fmla="*/ 1297097355 w 2740"/>
              <a:gd name="T5" fmla="*/ 1292581285 h 2446"/>
              <a:gd name="T6" fmla="*/ 551840946 w 2740"/>
              <a:gd name="T7" fmla="*/ 1292581285 h 2446"/>
              <a:gd name="T8" fmla="*/ 463249324 w 2740"/>
              <a:gd name="T9" fmla="*/ 1274078019 h 2446"/>
              <a:gd name="T10" fmla="*/ 398327025 w 2740"/>
              <a:gd name="T11" fmla="*/ 1223326513 h 2446"/>
              <a:gd name="T12" fmla="*/ 24345510 w 2740"/>
              <a:gd name="T13" fmla="*/ 716866921 h 2446"/>
              <a:gd name="T14" fmla="*/ 0 w 2740"/>
              <a:gd name="T15" fmla="*/ 646554508 h 2446"/>
              <a:gd name="T16" fmla="*/ 24345510 w 2740"/>
              <a:gd name="T17" fmla="*/ 575714365 h 2446"/>
              <a:gd name="T18" fmla="*/ 396973714 w 2740"/>
              <a:gd name="T19" fmla="*/ 71369327 h 2446"/>
              <a:gd name="T20" fmla="*/ 463249324 w 2740"/>
              <a:gd name="T21" fmla="*/ 19560181 h 2446"/>
              <a:gd name="T22" fmla="*/ 547783831 w 2740"/>
              <a:gd name="T23" fmla="*/ 528457 h 2446"/>
              <a:gd name="T24" fmla="*/ 1295744983 w 2740"/>
              <a:gd name="T25" fmla="*/ 528457 h 2446"/>
              <a:gd name="T26" fmla="*/ 1389747032 w 2740"/>
              <a:gd name="T27" fmla="*/ 19560181 h 2446"/>
              <a:gd name="T28" fmla="*/ 1454669330 w 2740"/>
              <a:gd name="T29" fmla="*/ 69783229 h 2446"/>
              <a:gd name="T30" fmla="*/ 1827297535 w 2740"/>
              <a:gd name="T31" fmla="*/ 574128267 h 2446"/>
              <a:gd name="T32" fmla="*/ 1852996356 w 2740"/>
              <a:gd name="T33" fmla="*/ 646554508 h 2446"/>
              <a:gd name="T34" fmla="*/ 1826621349 w 2740"/>
              <a:gd name="T35" fmla="*/ 719510660 h 2446"/>
              <a:gd name="T36" fmla="*/ 1454669330 w 2740"/>
              <a:gd name="T37" fmla="*/ 1223854971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a:noFill/>
          </a:ln>
          <a:extLst>
            <a:ext uri="{91240B29-F687-4F45-9708-019B960494DF}">
              <a14:hiddenLine xmlns:a14="http://schemas.microsoft.com/office/drawing/2010/main" w="9525">
                <a:solidFill>
                  <a:srgbClr val="000000"/>
                </a:solidFill>
                <a:prstDash val="solid"/>
                <a:miter lim="800000"/>
                <a:headEnd/>
                <a:tailEnd/>
              </a14:hiddenLine>
            </a:ext>
          </a:extLst>
        </p:spPr>
        <p:txBody>
          <a:bodyPr lIns="121920" tIns="60960" rIns="121920" bIns="60960"/>
          <a:lstStyle/>
          <a:p>
            <a:endParaRPr lang="zh-CN" altLang="en-US"/>
          </a:p>
        </p:txBody>
      </p:sp>
      <p:sp>
        <p:nvSpPr>
          <p:cNvPr id="3" name="TextBox 2"/>
          <p:cNvSpPr txBox="1">
            <a:spLocks noChangeArrowheads="1"/>
          </p:cNvSpPr>
          <p:nvPr/>
        </p:nvSpPr>
        <p:spPr bwMode="auto">
          <a:xfrm>
            <a:off x="1199456" y="3483530"/>
            <a:ext cx="158348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400" dirty="0">
                <a:solidFill>
                  <a:schemeClr val="bg1"/>
                </a:solidFill>
                <a:latin typeface="微软雅黑" panose="020B0503020204020204" pitchFamily="34" charset="-122"/>
                <a:ea typeface="微软雅黑" panose="020B0503020204020204" pitchFamily="34" charset="-122"/>
              </a:rPr>
              <a:t>3</a:t>
            </a:r>
            <a:r>
              <a:rPr lang="en-US" altLang="zh-CN" sz="2400" dirty="0" smtClean="0">
                <a:solidFill>
                  <a:schemeClr val="bg1"/>
                </a:solidFill>
                <a:latin typeface="微软雅黑" panose="020B0503020204020204" pitchFamily="34" charset="-122"/>
                <a:ea typeface="微软雅黑" panose="020B0503020204020204" pitchFamily="34" charset="-122"/>
              </a:rPr>
              <a:t>.</a:t>
            </a:r>
            <a:r>
              <a:rPr lang="zh-CN" altLang="en-US" sz="2400" dirty="0" smtClean="0">
                <a:solidFill>
                  <a:schemeClr val="bg1"/>
                </a:solidFill>
                <a:latin typeface="微软雅黑" panose="020B0503020204020204" pitchFamily="34" charset="-122"/>
                <a:ea typeface="微软雅黑" panose="020B0503020204020204" pitchFamily="34" charset="-122"/>
              </a:rPr>
              <a:t>提高监管效能</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4" name="圆角矩形 3"/>
          <p:cNvSpPr/>
          <p:nvPr/>
        </p:nvSpPr>
        <p:spPr>
          <a:xfrm>
            <a:off x="4475163" y="1673225"/>
            <a:ext cx="5972175" cy="1276350"/>
          </a:xfrm>
          <a:prstGeom prst="roundRect">
            <a:avLst>
              <a:gd name="adj" fmla="val 2063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a:solidFill>
                <a:schemeClr val="tx1">
                  <a:lumMod val="75000"/>
                  <a:lumOff val="25000"/>
                </a:schemeClr>
              </a:solidFill>
            </a:endParaRPr>
          </a:p>
        </p:txBody>
      </p:sp>
      <p:sp>
        <p:nvSpPr>
          <p:cNvPr id="5" name="Freeform 5"/>
          <p:cNvSpPr/>
          <p:nvPr/>
        </p:nvSpPr>
        <p:spPr bwMode="auto">
          <a:xfrm>
            <a:off x="3535363" y="1781175"/>
            <a:ext cx="730250" cy="4143375"/>
          </a:xfrm>
          <a:custGeom>
            <a:avLst/>
            <a:gdLst>
              <a:gd name="T0" fmla="*/ 84846231 w 3544"/>
              <a:gd name="T1" fmla="*/ 740853545 h 14563"/>
              <a:gd name="T2" fmla="*/ 84846231 w 3544"/>
              <a:gd name="T3" fmla="*/ 996387371 h 14563"/>
              <a:gd name="T4" fmla="*/ 99871372 w 3544"/>
              <a:gd name="T5" fmla="*/ 1103426598 h 14563"/>
              <a:gd name="T6" fmla="*/ 150422640 w 3544"/>
              <a:gd name="T7" fmla="*/ 1142614680 h 14563"/>
              <a:gd name="T8" fmla="*/ 150422640 w 3544"/>
              <a:gd name="T9" fmla="*/ 1179131177 h 14563"/>
              <a:gd name="T10" fmla="*/ 82044947 w 3544"/>
              <a:gd name="T11" fmla="*/ 1134841762 h 14563"/>
              <a:gd name="T12" fmla="*/ 60228523 w 3544"/>
              <a:gd name="T13" fmla="*/ 975659685 h 14563"/>
              <a:gd name="T14" fmla="*/ 60228523 w 3544"/>
              <a:gd name="T15" fmla="*/ 751298333 h 14563"/>
              <a:gd name="T16" fmla="*/ 49235417 w 3544"/>
              <a:gd name="T17" fmla="*/ 649522043 h 14563"/>
              <a:gd name="T18" fmla="*/ 0 w 3544"/>
              <a:gd name="T19" fmla="*/ 605232912 h 14563"/>
              <a:gd name="T20" fmla="*/ 0 w 3544"/>
              <a:gd name="T21" fmla="*/ 573898265 h 14563"/>
              <a:gd name="T22" fmla="*/ 47834672 w 3544"/>
              <a:gd name="T23" fmla="*/ 532038029 h 14563"/>
              <a:gd name="T24" fmla="*/ 60228523 w 3544"/>
              <a:gd name="T25" fmla="*/ 427832845 h 14563"/>
              <a:gd name="T26" fmla="*/ 60228523 w 3544"/>
              <a:gd name="T27" fmla="*/ 203471493 h 14563"/>
              <a:gd name="T28" fmla="*/ 82044947 w 3544"/>
              <a:gd name="T29" fmla="*/ 44289415 h 14563"/>
              <a:gd name="T30" fmla="*/ 150422640 w 3544"/>
              <a:gd name="T31" fmla="*/ 0 h 14563"/>
              <a:gd name="T32" fmla="*/ 150422640 w 3544"/>
              <a:gd name="T33" fmla="*/ 36516497 h 14563"/>
              <a:gd name="T34" fmla="*/ 99871372 w 3544"/>
              <a:gd name="T35" fmla="*/ 73032710 h 14563"/>
              <a:gd name="T36" fmla="*/ 84846231 w 3544"/>
              <a:gd name="T37" fmla="*/ 182500831 h 14563"/>
              <a:gd name="T38" fmla="*/ 84846231 w 3544"/>
              <a:gd name="T39" fmla="*/ 438277632 h 14563"/>
              <a:gd name="T40" fmla="*/ 24617708 w 3544"/>
              <a:gd name="T41" fmla="*/ 589039238 h 14563"/>
              <a:gd name="T42" fmla="*/ 24617708 w 3544"/>
              <a:gd name="T43" fmla="*/ 591387331 h 14563"/>
              <a:gd name="T44" fmla="*/ 84846231 w 3544"/>
              <a:gd name="T45" fmla="*/ 740853545 h 1456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544" h="14563">
                <a:moveTo>
                  <a:pt x="1999" y="9150"/>
                </a:moveTo>
                <a:lnTo>
                  <a:pt x="1999" y="12306"/>
                </a:lnTo>
                <a:cubicBezTo>
                  <a:pt x="1999" y="12867"/>
                  <a:pt x="2117" y="13306"/>
                  <a:pt x="2353" y="13628"/>
                </a:cubicBezTo>
                <a:cubicBezTo>
                  <a:pt x="2590" y="13950"/>
                  <a:pt x="2986" y="14112"/>
                  <a:pt x="3544" y="14112"/>
                </a:cubicBezTo>
                <a:lnTo>
                  <a:pt x="3544" y="14563"/>
                </a:lnTo>
                <a:cubicBezTo>
                  <a:pt x="2815" y="14563"/>
                  <a:pt x="2276" y="14379"/>
                  <a:pt x="1933" y="14016"/>
                </a:cubicBezTo>
                <a:cubicBezTo>
                  <a:pt x="1589" y="13650"/>
                  <a:pt x="1419" y="12993"/>
                  <a:pt x="1419" y="12050"/>
                </a:cubicBezTo>
                <a:lnTo>
                  <a:pt x="1419" y="9279"/>
                </a:lnTo>
                <a:cubicBezTo>
                  <a:pt x="1419" y="8762"/>
                  <a:pt x="1333" y="8344"/>
                  <a:pt x="1160" y="8022"/>
                </a:cubicBezTo>
                <a:cubicBezTo>
                  <a:pt x="990" y="7701"/>
                  <a:pt x="602" y="7516"/>
                  <a:pt x="0" y="7475"/>
                </a:cubicBezTo>
                <a:lnTo>
                  <a:pt x="0" y="7088"/>
                </a:lnTo>
                <a:cubicBezTo>
                  <a:pt x="558" y="7002"/>
                  <a:pt x="935" y="6829"/>
                  <a:pt x="1127" y="6571"/>
                </a:cubicBezTo>
                <a:cubicBezTo>
                  <a:pt x="1322" y="6315"/>
                  <a:pt x="1419" y="5883"/>
                  <a:pt x="1419" y="5284"/>
                </a:cubicBezTo>
                <a:lnTo>
                  <a:pt x="1419" y="2513"/>
                </a:lnTo>
                <a:cubicBezTo>
                  <a:pt x="1419" y="1567"/>
                  <a:pt x="1589" y="913"/>
                  <a:pt x="1933" y="547"/>
                </a:cubicBezTo>
                <a:cubicBezTo>
                  <a:pt x="2276" y="181"/>
                  <a:pt x="2815" y="0"/>
                  <a:pt x="3544" y="0"/>
                </a:cubicBezTo>
                <a:lnTo>
                  <a:pt x="3544" y="451"/>
                </a:lnTo>
                <a:cubicBezTo>
                  <a:pt x="2986" y="451"/>
                  <a:pt x="2590" y="602"/>
                  <a:pt x="2353" y="902"/>
                </a:cubicBezTo>
                <a:cubicBezTo>
                  <a:pt x="2117" y="1201"/>
                  <a:pt x="1999" y="1652"/>
                  <a:pt x="1999" y="2254"/>
                </a:cubicBezTo>
                <a:lnTo>
                  <a:pt x="1999" y="5413"/>
                </a:lnTo>
                <a:cubicBezTo>
                  <a:pt x="1999" y="6265"/>
                  <a:pt x="1592" y="7275"/>
                  <a:pt x="580" y="7275"/>
                </a:cubicBezTo>
                <a:lnTo>
                  <a:pt x="580" y="7304"/>
                </a:lnTo>
                <a:cubicBezTo>
                  <a:pt x="1565" y="7304"/>
                  <a:pt x="1999" y="8309"/>
                  <a:pt x="1999" y="915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a:p>
        </p:txBody>
      </p:sp>
      <p:sp>
        <p:nvSpPr>
          <p:cNvPr id="6" name="圆角矩形 5"/>
          <p:cNvSpPr/>
          <p:nvPr/>
        </p:nvSpPr>
        <p:spPr>
          <a:xfrm>
            <a:off x="4478786" y="3356992"/>
            <a:ext cx="5972175" cy="1296144"/>
          </a:xfrm>
          <a:prstGeom prst="roundRect">
            <a:avLst>
              <a:gd name="adj" fmla="val 2527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a:solidFill>
                <a:schemeClr val="tx1">
                  <a:lumMod val="75000"/>
                  <a:lumOff val="25000"/>
                </a:schemeClr>
              </a:solidFill>
            </a:endParaRPr>
          </a:p>
        </p:txBody>
      </p:sp>
      <p:sp>
        <p:nvSpPr>
          <p:cNvPr id="8" name="圆角矩形 7"/>
          <p:cNvSpPr/>
          <p:nvPr/>
        </p:nvSpPr>
        <p:spPr>
          <a:xfrm>
            <a:off x="4468771" y="5030344"/>
            <a:ext cx="5972175" cy="960734"/>
          </a:xfrm>
          <a:prstGeom prst="roundRect">
            <a:avLst>
              <a:gd name="adj" fmla="val 268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a:solidFill>
                <a:schemeClr val="tx1">
                  <a:lumMod val="75000"/>
                  <a:lumOff val="25000"/>
                </a:schemeClr>
              </a:solidFill>
            </a:endParaRPr>
          </a:p>
        </p:txBody>
      </p:sp>
      <p:sp>
        <p:nvSpPr>
          <p:cNvPr id="9" name="TextBox 8"/>
          <p:cNvSpPr txBox="1"/>
          <p:nvPr/>
        </p:nvSpPr>
        <p:spPr>
          <a:xfrm>
            <a:off x="4900613" y="1871663"/>
            <a:ext cx="5011737" cy="886397"/>
          </a:xfrm>
          <a:prstGeom prst="rect">
            <a:avLst/>
          </a:prstGeom>
          <a:noFill/>
        </p:spPr>
        <p:txBody>
          <a:bodyPr lIns="0" tIns="0" rIns="0" bIns="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fontAlgn="auto">
              <a:lnSpc>
                <a:spcPct val="120000"/>
              </a:lnSpc>
              <a:spcBef>
                <a:spcPts val="0"/>
              </a:spcBef>
              <a:spcAft>
                <a:spcPts val="0"/>
              </a:spcAft>
              <a:defRPr/>
            </a:pPr>
            <a:r>
              <a:rPr lang="zh-CN" altLang="en-US" sz="1600" dirty="0">
                <a:solidFill>
                  <a:schemeClr val="tx1">
                    <a:lumMod val="75000"/>
                    <a:lumOff val="25000"/>
                  </a:schemeClr>
                </a:solidFill>
              </a:rPr>
              <a:t>一是锻造了一把“达摩克里斯之剑”</a:t>
            </a:r>
            <a:r>
              <a:rPr lang="zh-CN" altLang="en-US" sz="1600" dirty="0" smtClean="0">
                <a:solidFill>
                  <a:schemeClr val="tx1">
                    <a:lumMod val="75000"/>
                    <a:lumOff val="25000"/>
                  </a:schemeClr>
                </a:solidFill>
              </a:rPr>
              <a:t>，使企业时时对法律充满敬畏，真正发挥“</a:t>
            </a:r>
            <a:r>
              <a:rPr lang="zh-CN" altLang="en-US" sz="1600" dirty="0">
                <a:solidFill>
                  <a:schemeClr val="tx1">
                    <a:lumMod val="75000"/>
                    <a:lumOff val="25000"/>
                  </a:schemeClr>
                </a:solidFill>
              </a:rPr>
              <a:t>市场秩序第一责任人</a:t>
            </a:r>
            <a:r>
              <a:rPr lang="zh-CN" altLang="en-US" sz="1600" dirty="0" smtClean="0">
                <a:solidFill>
                  <a:schemeClr val="tx1">
                    <a:lumMod val="75000"/>
                    <a:lumOff val="25000"/>
                  </a:schemeClr>
                </a:solidFill>
              </a:rPr>
              <a:t>”的作用，以较小监管成本达到较大监管成效，减轻监管压力。</a:t>
            </a:r>
            <a:endParaRPr lang="en-US" altLang="zh-CN" sz="1600" dirty="0">
              <a:solidFill>
                <a:schemeClr val="tx1">
                  <a:lumMod val="75000"/>
                  <a:lumOff val="25000"/>
                </a:schemeClr>
              </a:solidFill>
            </a:endParaRPr>
          </a:p>
        </p:txBody>
      </p:sp>
      <p:sp>
        <p:nvSpPr>
          <p:cNvPr id="10" name="TextBox 9"/>
          <p:cNvSpPr txBox="1"/>
          <p:nvPr/>
        </p:nvSpPr>
        <p:spPr>
          <a:xfrm>
            <a:off x="4904236" y="3588767"/>
            <a:ext cx="5011737" cy="886397"/>
          </a:xfrm>
          <a:prstGeom prst="rect">
            <a:avLst/>
          </a:prstGeom>
          <a:noFill/>
        </p:spPr>
        <p:txBody>
          <a:bodyPr lIns="0" tIns="0" rIns="0" bIns="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fontAlgn="auto">
              <a:lnSpc>
                <a:spcPct val="120000"/>
              </a:lnSpc>
              <a:spcBef>
                <a:spcPts val="0"/>
              </a:spcBef>
              <a:spcAft>
                <a:spcPts val="0"/>
              </a:spcAft>
              <a:defRPr/>
            </a:pPr>
            <a:r>
              <a:rPr lang="zh-CN" altLang="en-US" sz="1600" dirty="0">
                <a:solidFill>
                  <a:schemeClr val="tx1">
                    <a:lumMod val="75000"/>
                    <a:lumOff val="25000"/>
                  </a:schemeClr>
                </a:solidFill>
              </a:rPr>
              <a:t>二</a:t>
            </a:r>
            <a:r>
              <a:rPr lang="zh-CN" altLang="en-US" sz="1600" dirty="0" smtClean="0">
                <a:solidFill>
                  <a:schemeClr val="tx1">
                    <a:lumMod val="75000"/>
                    <a:lumOff val="25000"/>
                  </a:schemeClr>
                </a:solidFill>
              </a:rPr>
              <a:t>是通过与信用风险分类管理相结合，对不同信用、风险水平的市场主体设定不同抽查比例，实现监管资源合理、高效配置</a:t>
            </a:r>
            <a:endParaRPr lang="en-US" altLang="zh-CN" sz="1600" dirty="0">
              <a:solidFill>
                <a:schemeClr val="tx1">
                  <a:lumMod val="75000"/>
                  <a:lumOff val="25000"/>
                </a:schemeClr>
              </a:solidFill>
            </a:endParaRPr>
          </a:p>
        </p:txBody>
      </p:sp>
      <p:sp>
        <p:nvSpPr>
          <p:cNvPr id="11" name="TextBox 10"/>
          <p:cNvSpPr txBox="1"/>
          <p:nvPr/>
        </p:nvSpPr>
        <p:spPr>
          <a:xfrm>
            <a:off x="4899704" y="5215245"/>
            <a:ext cx="5299075" cy="590931"/>
          </a:xfrm>
          <a:prstGeom prst="rect">
            <a:avLst/>
          </a:prstGeom>
          <a:noFill/>
        </p:spPr>
        <p:txBody>
          <a:bodyPr lIns="0" tIns="0" rIns="0" bIns="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fontAlgn="auto">
              <a:lnSpc>
                <a:spcPct val="120000"/>
              </a:lnSpc>
              <a:spcBef>
                <a:spcPts val="0"/>
              </a:spcBef>
              <a:spcAft>
                <a:spcPts val="0"/>
              </a:spcAft>
              <a:defRPr/>
            </a:pPr>
            <a:r>
              <a:rPr lang="zh-CN" altLang="en-US" sz="1600" dirty="0">
                <a:solidFill>
                  <a:schemeClr val="tx1">
                    <a:lumMod val="75000"/>
                    <a:lumOff val="25000"/>
                  </a:schemeClr>
                </a:solidFill>
              </a:rPr>
              <a:t>三</a:t>
            </a:r>
            <a:r>
              <a:rPr lang="zh-CN" altLang="en-US" sz="1600" dirty="0" smtClean="0">
                <a:solidFill>
                  <a:schemeClr val="tx1">
                    <a:lumMod val="75000"/>
                    <a:lumOff val="25000"/>
                  </a:schemeClr>
                </a:solidFill>
              </a:rPr>
              <a:t>是通过制定抽查工作计划，合理分配监管力量，充分整合相近监管事项，降低行政成本。</a:t>
            </a:r>
            <a:endParaRPr lang="en-US" altLang="zh-CN" sz="1600" dirty="0">
              <a:solidFill>
                <a:schemeClr val="tx1">
                  <a:lumMod val="75000"/>
                  <a:lumOff val="25000"/>
                </a:schemeClr>
              </a:solidFill>
            </a:endParaRPr>
          </a:p>
        </p:txBody>
      </p:sp>
      <p:sp>
        <p:nvSpPr>
          <p:cNvPr id="12" name="Title 1"/>
          <p:cNvSpPr txBox="1"/>
          <p:nvPr/>
        </p:nvSpPr>
        <p:spPr>
          <a:xfrm>
            <a:off x="1144588" y="266700"/>
            <a:ext cx="5743500" cy="506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fontAlgn="auto">
              <a:spcAft>
                <a:spcPts val="0"/>
              </a:spcAft>
              <a:defRPr/>
            </a:pPr>
            <a:r>
              <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rPr>
              <a:t>“双随机、一公开”监管的目的和作用</a:t>
            </a:r>
            <a:endParaRPr lang="en-GB"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808122" y="1412776"/>
            <a:ext cx="10297145" cy="4765010"/>
          </a:xfrm>
        </p:spPr>
        <p:txBody>
          <a:bodyPr rtlCol="0">
            <a:normAutofit/>
          </a:bodyPr>
          <a:lstStyle/>
          <a:p>
            <a:pPr algn="just" eaLnBrk="1" fontAlgn="auto" hangingPunct="1">
              <a:lnSpc>
                <a:spcPts val="4000"/>
              </a:lnSpc>
              <a:spcBef>
                <a:spcPts val="600"/>
              </a:spcBef>
              <a:spcAft>
                <a:spcPts val="1200"/>
              </a:spcAft>
              <a:buNone/>
              <a:defRPr/>
            </a:pPr>
            <a:r>
              <a:rPr lang="en-US" altLang="zh-CN" sz="2800" kern="100" dirty="0" smtClean="0">
                <a:latin typeface="仿宋_GB2312"/>
                <a:cs typeface="仿宋" panose="02010609060101010101" charset="-122"/>
              </a:rPr>
              <a:t>   </a:t>
            </a:r>
            <a:r>
              <a:rPr lang="en-US" altLang="zh-CN" sz="2800" kern="100" dirty="0" smtClean="0">
                <a:solidFill>
                  <a:srgbClr val="FF0000"/>
                </a:solidFill>
                <a:latin typeface="仿宋_GB2312"/>
                <a:cs typeface="仿宋" panose="02010609060101010101" charset="-122"/>
              </a:rPr>
              <a:t>2018</a:t>
            </a:r>
            <a:r>
              <a:rPr lang="zh-CN" altLang="zh-CN" sz="2800" kern="100" dirty="0">
                <a:solidFill>
                  <a:srgbClr val="FF0000"/>
                </a:solidFill>
                <a:ea typeface="仿宋_GB2312"/>
                <a:cs typeface="仿宋" panose="02010609060101010101" charset="-122"/>
              </a:rPr>
              <a:t>年</a:t>
            </a:r>
            <a:r>
              <a:rPr lang="en-US" altLang="zh-CN" sz="2800" kern="100" dirty="0">
                <a:solidFill>
                  <a:srgbClr val="FF0000"/>
                </a:solidFill>
                <a:ea typeface="仿宋_GB2312"/>
                <a:cs typeface="仿宋" panose="02010609060101010101" charset="-122"/>
              </a:rPr>
              <a:t>2</a:t>
            </a:r>
            <a:r>
              <a:rPr lang="zh-CN" altLang="zh-CN" sz="2800" kern="100" dirty="0">
                <a:solidFill>
                  <a:srgbClr val="FF0000"/>
                </a:solidFill>
                <a:ea typeface="仿宋_GB2312"/>
                <a:cs typeface="仿宋" panose="02010609060101010101" charset="-122"/>
              </a:rPr>
              <a:t>月，党的十九届三中全会审议通过的《中共中央关于深化党和国家机构改革的决定》指出，要创新监管方式，全面推进“双随机、一公开”，强化事中事后监管。</a:t>
            </a:r>
            <a:endParaRPr lang="en-US" altLang="zh-CN" sz="2700" dirty="0" smtClean="0">
              <a:solidFill>
                <a:srgbClr val="FF0000"/>
              </a:solidFill>
              <a:latin typeface="方正小标宋简体" pitchFamily="65" charset="-122"/>
              <a:ea typeface="方正小标宋简体" pitchFamily="65" charset="-122"/>
            </a:endParaRPr>
          </a:p>
          <a:p>
            <a:pPr algn="just" eaLnBrk="1" fontAlgn="auto" hangingPunct="1">
              <a:lnSpc>
                <a:spcPts val="4000"/>
              </a:lnSpc>
              <a:spcBef>
                <a:spcPts val="600"/>
              </a:spcBef>
              <a:spcAft>
                <a:spcPts val="1200"/>
              </a:spcAft>
              <a:buFont typeface="Arial" panose="020B0604020202020204" pitchFamily="34" charset="0"/>
              <a:buNone/>
              <a:defRPr/>
            </a:pPr>
            <a:r>
              <a:rPr lang="zh-CN" altLang="en-US" sz="2400" dirty="0" smtClean="0">
                <a:solidFill>
                  <a:schemeClr val="tx2">
                    <a:lumMod val="75000"/>
                  </a:schemeClr>
                </a:solidFill>
                <a:latin typeface="微软雅黑" panose="020B0503020204020204" pitchFamily="34" charset="-122"/>
                <a:ea typeface="微软雅黑" panose="020B0503020204020204" pitchFamily="34" charset="-122"/>
              </a:rPr>
              <a:t>     </a:t>
            </a:r>
            <a:r>
              <a:rPr lang="zh-CN" altLang="en-US" sz="2400" dirty="0" smtClean="0">
                <a:solidFill>
                  <a:srgbClr val="FF0000"/>
                </a:solidFill>
                <a:latin typeface="微软雅黑" panose="020B0503020204020204" pitchFamily="34" charset="-122"/>
                <a:ea typeface="微软雅黑" panose="020B0503020204020204" pitchFamily="34" charset="-122"/>
              </a:rPr>
              <a:t>商</a:t>
            </a:r>
            <a:r>
              <a:rPr lang="zh-CN" altLang="en-US" sz="2400" dirty="0">
                <a:solidFill>
                  <a:srgbClr val="FF0000"/>
                </a:solidFill>
                <a:latin typeface="微软雅黑" panose="020B0503020204020204" pitchFamily="34" charset="-122"/>
                <a:ea typeface="微软雅黑" panose="020B0503020204020204" pitchFamily="34" charset="-122"/>
              </a:rPr>
              <a:t>事制度改革是推进国家治理体系和治理能力现代化的重要</a:t>
            </a:r>
            <a:r>
              <a:rPr lang="zh-CN" altLang="en-US" sz="2400" dirty="0" smtClean="0">
                <a:solidFill>
                  <a:srgbClr val="FF0000"/>
                </a:solidFill>
                <a:latin typeface="微软雅黑" panose="020B0503020204020204" pitchFamily="34" charset="-122"/>
                <a:ea typeface="微软雅黑" panose="020B0503020204020204" pitchFamily="34" charset="-122"/>
              </a:rPr>
              <a:t>途径。</a:t>
            </a:r>
            <a:endParaRPr lang="en-US" altLang="zh-CN" sz="2400" dirty="0">
              <a:solidFill>
                <a:srgbClr val="FF0000"/>
              </a:solidFill>
              <a:latin typeface="微软雅黑" panose="020B0503020204020204" pitchFamily="34" charset="-122"/>
              <a:ea typeface="微软雅黑" panose="020B0503020204020204" pitchFamily="34" charset="-122"/>
            </a:endParaRPr>
          </a:p>
          <a:p>
            <a:pPr algn="just" eaLnBrk="1" fontAlgn="auto" hangingPunct="1">
              <a:lnSpc>
                <a:spcPts val="4000"/>
              </a:lnSpc>
              <a:spcBef>
                <a:spcPts val="600"/>
              </a:spcBef>
              <a:spcAft>
                <a:spcPts val="1200"/>
              </a:spcAft>
              <a:buFont typeface="Arial" panose="020B0604020202020204" pitchFamily="34" charset="0"/>
              <a:buNone/>
              <a:defRPr/>
            </a:pPr>
            <a:endParaRPr lang="zh-CN" altLang="en-US" sz="2400" dirty="0" smtClean="0">
              <a:solidFill>
                <a:schemeClr val="tx2">
                  <a:lumMod val="75000"/>
                </a:schemeClr>
              </a:solidFill>
              <a:latin typeface="微软雅黑" panose="020B0503020204020204" pitchFamily="34" charset="-122"/>
              <a:ea typeface="微软雅黑" panose="020B0503020204020204" pitchFamily="34" charset="-122"/>
            </a:endParaRPr>
          </a:p>
        </p:txBody>
      </p:sp>
      <p:sp>
        <p:nvSpPr>
          <p:cNvPr id="29699" name="矩形 3"/>
          <p:cNvSpPr>
            <a:spLocks noChangeArrowheads="1"/>
          </p:cNvSpPr>
          <p:nvPr/>
        </p:nvSpPr>
        <p:spPr bwMode="auto">
          <a:xfrm>
            <a:off x="666751" y="1492135"/>
            <a:ext cx="4427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b="1" dirty="0">
                <a:solidFill>
                  <a:srgbClr val="C00000"/>
                </a:solidFill>
                <a:latin typeface="Calibri" panose="020F0502020204030204" pitchFamily="34" charset="0"/>
              </a:rPr>
              <a:t>□</a:t>
            </a:r>
            <a:endParaRPr lang="zh-CN" altLang="en-US" sz="2000" b="1" dirty="0">
              <a:solidFill>
                <a:srgbClr val="C00000"/>
              </a:solidFill>
              <a:latin typeface="Calibri" panose="020F0502020204030204" pitchFamily="34" charset="0"/>
            </a:endParaRPr>
          </a:p>
        </p:txBody>
      </p:sp>
      <p:sp>
        <p:nvSpPr>
          <p:cNvPr id="29701" name="矩形 5"/>
          <p:cNvSpPr>
            <a:spLocks noChangeArrowheads="1"/>
          </p:cNvSpPr>
          <p:nvPr/>
        </p:nvSpPr>
        <p:spPr bwMode="auto">
          <a:xfrm>
            <a:off x="537741" y="3284984"/>
            <a:ext cx="4427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b="1" dirty="0">
                <a:solidFill>
                  <a:srgbClr val="C00000"/>
                </a:solidFill>
                <a:latin typeface="Calibri" panose="020F0502020204030204" pitchFamily="34" charset="0"/>
              </a:rPr>
              <a:t>□</a:t>
            </a:r>
            <a:endParaRPr lang="zh-CN" altLang="en-US" sz="2000" b="1" dirty="0">
              <a:solidFill>
                <a:srgbClr val="C00000"/>
              </a:solidFill>
              <a:latin typeface="Calibri" panose="020F0502020204030204" pitchFamily="34" charset="0"/>
            </a:endParaRPr>
          </a:p>
        </p:txBody>
      </p:sp>
      <p:sp>
        <p:nvSpPr>
          <p:cNvPr id="7" name="Title 1"/>
          <p:cNvSpPr txBox="1"/>
          <p:nvPr/>
        </p:nvSpPr>
        <p:spPr>
          <a:xfrm>
            <a:off x="1144589" y="266700"/>
            <a:ext cx="8767762" cy="506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fontAlgn="auto">
              <a:spcAft>
                <a:spcPts val="0"/>
              </a:spcAft>
              <a:defRPr/>
            </a:pPr>
            <a:r>
              <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rPr>
              <a:t>问题五：党中央、国务院对“双随机、一公开”要求是什么？</a:t>
            </a:r>
            <a:endParaRPr lang="en-GB"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5"/>
          <p:cNvSpPr/>
          <p:nvPr/>
        </p:nvSpPr>
        <p:spPr bwMode="auto">
          <a:xfrm>
            <a:off x="9185274" y="3266280"/>
            <a:ext cx="500063" cy="1039813"/>
          </a:xfrm>
          <a:custGeom>
            <a:avLst/>
            <a:gdLst>
              <a:gd name="T0" fmla="*/ 280 w 280"/>
              <a:gd name="T1" fmla="*/ 278 h 862"/>
              <a:gd name="T2" fmla="*/ 280 w 280"/>
              <a:gd name="T3" fmla="*/ 862 h 862"/>
              <a:gd name="T4" fmla="*/ 0 w 280"/>
              <a:gd name="T5" fmla="*/ 582 h 862"/>
              <a:gd name="T6" fmla="*/ 0 w 280"/>
              <a:gd name="T7" fmla="*/ 0 h 862"/>
              <a:gd name="T8" fmla="*/ 3 w 280"/>
              <a:gd name="T9" fmla="*/ 0 h 862"/>
              <a:gd name="T10" fmla="*/ 280 w 280"/>
              <a:gd name="T11" fmla="*/ 278 h 862"/>
            </a:gdLst>
            <a:ahLst/>
            <a:cxnLst>
              <a:cxn ang="0">
                <a:pos x="T0" y="T1"/>
              </a:cxn>
              <a:cxn ang="0">
                <a:pos x="T2" y="T3"/>
              </a:cxn>
              <a:cxn ang="0">
                <a:pos x="T4" y="T5"/>
              </a:cxn>
              <a:cxn ang="0">
                <a:pos x="T6" y="T7"/>
              </a:cxn>
              <a:cxn ang="0">
                <a:pos x="T8" y="T9"/>
              </a:cxn>
              <a:cxn ang="0">
                <a:pos x="T10" y="T11"/>
              </a:cxn>
            </a:cxnLst>
            <a:rect l="0" t="0" r="r" b="b"/>
            <a:pathLst>
              <a:path w="280" h="862">
                <a:moveTo>
                  <a:pt x="280" y="278"/>
                </a:moveTo>
                <a:lnTo>
                  <a:pt x="280" y="862"/>
                </a:lnTo>
                <a:lnTo>
                  <a:pt x="0" y="582"/>
                </a:lnTo>
                <a:lnTo>
                  <a:pt x="0" y="0"/>
                </a:lnTo>
                <a:lnTo>
                  <a:pt x="3" y="0"/>
                </a:lnTo>
                <a:lnTo>
                  <a:pt x="280" y="278"/>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fontAlgn="auto">
              <a:spcBef>
                <a:spcPts val="0"/>
              </a:spcBef>
              <a:spcAft>
                <a:spcPts val="0"/>
              </a:spcAft>
              <a:defRPr/>
            </a:pPr>
            <a:endParaRPr lang="en-US" sz="2400">
              <a:latin typeface="Roboto Light" panose="02000000000000000000" pitchFamily="2" charset="0"/>
              <a:ea typeface="Roboto Light" panose="02000000000000000000" pitchFamily="2" charset="0"/>
            </a:endParaRPr>
          </a:p>
        </p:txBody>
      </p:sp>
      <p:sp>
        <p:nvSpPr>
          <p:cNvPr id="6" name="Freeform 8"/>
          <p:cNvSpPr/>
          <p:nvPr/>
        </p:nvSpPr>
        <p:spPr bwMode="auto">
          <a:xfrm>
            <a:off x="7654924" y="3266280"/>
            <a:ext cx="501650" cy="1355725"/>
          </a:xfrm>
          <a:custGeom>
            <a:avLst/>
            <a:gdLst>
              <a:gd name="T0" fmla="*/ 281 w 281"/>
              <a:gd name="T1" fmla="*/ 278 h 1123"/>
              <a:gd name="T2" fmla="*/ 281 w 281"/>
              <a:gd name="T3" fmla="*/ 1123 h 1123"/>
              <a:gd name="T4" fmla="*/ 0 w 281"/>
              <a:gd name="T5" fmla="*/ 842 h 1123"/>
              <a:gd name="T6" fmla="*/ 0 w 281"/>
              <a:gd name="T7" fmla="*/ 0 h 1123"/>
              <a:gd name="T8" fmla="*/ 279 w 281"/>
              <a:gd name="T9" fmla="*/ 278 h 1123"/>
              <a:gd name="T10" fmla="*/ 281 w 281"/>
              <a:gd name="T11" fmla="*/ 278 h 1123"/>
            </a:gdLst>
            <a:ahLst/>
            <a:cxnLst>
              <a:cxn ang="0">
                <a:pos x="T0" y="T1"/>
              </a:cxn>
              <a:cxn ang="0">
                <a:pos x="T2" y="T3"/>
              </a:cxn>
              <a:cxn ang="0">
                <a:pos x="T4" y="T5"/>
              </a:cxn>
              <a:cxn ang="0">
                <a:pos x="T6" y="T7"/>
              </a:cxn>
              <a:cxn ang="0">
                <a:pos x="T8" y="T9"/>
              </a:cxn>
              <a:cxn ang="0">
                <a:pos x="T10" y="T11"/>
              </a:cxn>
            </a:cxnLst>
            <a:rect l="0" t="0" r="r" b="b"/>
            <a:pathLst>
              <a:path w="281" h="1123">
                <a:moveTo>
                  <a:pt x="281" y="278"/>
                </a:moveTo>
                <a:lnTo>
                  <a:pt x="281" y="1123"/>
                </a:lnTo>
                <a:lnTo>
                  <a:pt x="0" y="842"/>
                </a:lnTo>
                <a:lnTo>
                  <a:pt x="0" y="0"/>
                </a:lnTo>
                <a:lnTo>
                  <a:pt x="279" y="278"/>
                </a:lnTo>
                <a:lnTo>
                  <a:pt x="281" y="278"/>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fontAlgn="auto">
              <a:spcBef>
                <a:spcPts val="0"/>
              </a:spcBef>
              <a:spcAft>
                <a:spcPts val="0"/>
              </a:spcAft>
              <a:defRPr/>
            </a:pPr>
            <a:endParaRPr lang="en-US" sz="2400">
              <a:latin typeface="Roboto Light" panose="02000000000000000000" pitchFamily="2" charset="0"/>
              <a:ea typeface="Roboto Light" panose="02000000000000000000" pitchFamily="2" charset="0"/>
            </a:endParaRPr>
          </a:p>
        </p:txBody>
      </p:sp>
      <p:sp>
        <p:nvSpPr>
          <p:cNvPr id="8" name="Freeform 10"/>
          <p:cNvSpPr/>
          <p:nvPr/>
        </p:nvSpPr>
        <p:spPr bwMode="auto">
          <a:xfrm>
            <a:off x="6124574" y="3266280"/>
            <a:ext cx="501650" cy="1355725"/>
          </a:xfrm>
          <a:custGeom>
            <a:avLst/>
            <a:gdLst>
              <a:gd name="T0" fmla="*/ 281 w 281"/>
              <a:gd name="T1" fmla="*/ 278 h 1123"/>
              <a:gd name="T2" fmla="*/ 281 w 281"/>
              <a:gd name="T3" fmla="*/ 1123 h 1123"/>
              <a:gd name="T4" fmla="*/ 0 w 281"/>
              <a:gd name="T5" fmla="*/ 842 h 1123"/>
              <a:gd name="T6" fmla="*/ 0 w 281"/>
              <a:gd name="T7" fmla="*/ 0 h 1123"/>
              <a:gd name="T8" fmla="*/ 278 w 281"/>
              <a:gd name="T9" fmla="*/ 278 h 1123"/>
              <a:gd name="T10" fmla="*/ 281 w 281"/>
              <a:gd name="T11" fmla="*/ 278 h 1123"/>
            </a:gdLst>
            <a:ahLst/>
            <a:cxnLst>
              <a:cxn ang="0">
                <a:pos x="T0" y="T1"/>
              </a:cxn>
              <a:cxn ang="0">
                <a:pos x="T2" y="T3"/>
              </a:cxn>
              <a:cxn ang="0">
                <a:pos x="T4" y="T5"/>
              </a:cxn>
              <a:cxn ang="0">
                <a:pos x="T6" y="T7"/>
              </a:cxn>
              <a:cxn ang="0">
                <a:pos x="T8" y="T9"/>
              </a:cxn>
              <a:cxn ang="0">
                <a:pos x="T10" y="T11"/>
              </a:cxn>
            </a:cxnLst>
            <a:rect l="0" t="0" r="r" b="b"/>
            <a:pathLst>
              <a:path w="281" h="1123">
                <a:moveTo>
                  <a:pt x="281" y="278"/>
                </a:moveTo>
                <a:lnTo>
                  <a:pt x="281" y="1123"/>
                </a:lnTo>
                <a:lnTo>
                  <a:pt x="0" y="842"/>
                </a:lnTo>
                <a:lnTo>
                  <a:pt x="0" y="0"/>
                </a:lnTo>
                <a:lnTo>
                  <a:pt x="278" y="278"/>
                </a:lnTo>
                <a:lnTo>
                  <a:pt x="281" y="278"/>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fontAlgn="auto">
              <a:spcBef>
                <a:spcPts val="0"/>
              </a:spcBef>
              <a:spcAft>
                <a:spcPts val="0"/>
              </a:spcAft>
              <a:defRPr/>
            </a:pPr>
            <a:endParaRPr lang="en-US" sz="2400">
              <a:latin typeface="Roboto Light" panose="02000000000000000000" pitchFamily="2" charset="0"/>
              <a:ea typeface="Roboto Light" panose="02000000000000000000" pitchFamily="2" charset="0"/>
            </a:endParaRPr>
          </a:p>
        </p:txBody>
      </p:sp>
      <p:sp>
        <p:nvSpPr>
          <p:cNvPr id="10" name="Freeform 12"/>
          <p:cNvSpPr/>
          <p:nvPr/>
        </p:nvSpPr>
        <p:spPr bwMode="auto">
          <a:xfrm>
            <a:off x="4595812" y="3266280"/>
            <a:ext cx="500062" cy="1355725"/>
          </a:xfrm>
          <a:custGeom>
            <a:avLst/>
            <a:gdLst>
              <a:gd name="T0" fmla="*/ 280 w 280"/>
              <a:gd name="T1" fmla="*/ 278 h 1123"/>
              <a:gd name="T2" fmla="*/ 280 w 280"/>
              <a:gd name="T3" fmla="*/ 1123 h 1123"/>
              <a:gd name="T4" fmla="*/ 0 w 280"/>
              <a:gd name="T5" fmla="*/ 842 h 1123"/>
              <a:gd name="T6" fmla="*/ 0 w 280"/>
              <a:gd name="T7" fmla="*/ 0 h 1123"/>
              <a:gd name="T8" fmla="*/ 278 w 280"/>
              <a:gd name="T9" fmla="*/ 278 h 1123"/>
              <a:gd name="T10" fmla="*/ 280 w 280"/>
              <a:gd name="T11" fmla="*/ 278 h 1123"/>
            </a:gdLst>
            <a:ahLst/>
            <a:cxnLst>
              <a:cxn ang="0">
                <a:pos x="T0" y="T1"/>
              </a:cxn>
              <a:cxn ang="0">
                <a:pos x="T2" y="T3"/>
              </a:cxn>
              <a:cxn ang="0">
                <a:pos x="T4" y="T5"/>
              </a:cxn>
              <a:cxn ang="0">
                <a:pos x="T6" y="T7"/>
              </a:cxn>
              <a:cxn ang="0">
                <a:pos x="T8" y="T9"/>
              </a:cxn>
              <a:cxn ang="0">
                <a:pos x="T10" y="T11"/>
              </a:cxn>
            </a:cxnLst>
            <a:rect l="0" t="0" r="r" b="b"/>
            <a:pathLst>
              <a:path w="280" h="1123">
                <a:moveTo>
                  <a:pt x="280" y="278"/>
                </a:moveTo>
                <a:lnTo>
                  <a:pt x="280" y="1123"/>
                </a:lnTo>
                <a:lnTo>
                  <a:pt x="0" y="842"/>
                </a:lnTo>
                <a:lnTo>
                  <a:pt x="0" y="0"/>
                </a:lnTo>
                <a:lnTo>
                  <a:pt x="278" y="278"/>
                </a:lnTo>
                <a:lnTo>
                  <a:pt x="280" y="278"/>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fontAlgn="auto">
              <a:spcBef>
                <a:spcPts val="0"/>
              </a:spcBef>
              <a:spcAft>
                <a:spcPts val="0"/>
              </a:spcAft>
              <a:defRPr/>
            </a:pPr>
            <a:endParaRPr lang="en-US" sz="2400">
              <a:latin typeface="Roboto Light" panose="02000000000000000000" pitchFamily="2" charset="0"/>
              <a:ea typeface="Roboto Light" panose="02000000000000000000" pitchFamily="2" charset="0"/>
            </a:endParaRPr>
          </a:p>
        </p:txBody>
      </p:sp>
      <p:sp>
        <p:nvSpPr>
          <p:cNvPr id="12" name="Freeform 14"/>
          <p:cNvSpPr/>
          <p:nvPr/>
        </p:nvSpPr>
        <p:spPr bwMode="auto">
          <a:xfrm>
            <a:off x="3067049" y="3266280"/>
            <a:ext cx="498475" cy="1355725"/>
          </a:xfrm>
          <a:custGeom>
            <a:avLst/>
            <a:gdLst>
              <a:gd name="T0" fmla="*/ 280 w 280"/>
              <a:gd name="T1" fmla="*/ 278 h 1123"/>
              <a:gd name="T2" fmla="*/ 280 w 280"/>
              <a:gd name="T3" fmla="*/ 1123 h 1123"/>
              <a:gd name="T4" fmla="*/ 0 w 280"/>
              <a:gd name="T5" fmla="*/ 842 h 1123"/>
              <a:gd name="T6" fmla="*/ 0 w 280"/>
              <a:gd name="T7" fmla="*/ 0 h 1123"/>
              <a:gd name="T8" fmla="*/ 278 w 280"/>
              <a:gd name="T9" fmla="*/ 278 h 1123"/>
              <a:gd name="T10" fmla="*/ 280 w 280"/>
              <a:gd name="T11" fmla="*/ 278 h 1123"/>
            </a:gdLst>
            <a:ahLst/>
            <a:cxnLst>
              <a:cxn ang="0">
                <a:pos x="T0" y="T1"/>
              </a:cxn>
              <a:cxn ang="0">
                <a:pos x="T2" y="T3"/>
              </a:cxn>
              <a:cxn ang="0">
                <a:pos x="T4" y="T5"/>
              </a:cxn>
              <a:cxn ang="0">
                <a:pos x="T6" y="T7"/>
              </a:cxn>
              <a:cxn ang="0">
                <a:pos x="T8" y="T9"/>
              </a:cxn>
              <a:cxn ang="0">
                <a:pos x="T10" y="T11"/>
              </a:cxn>
            </a:cxnLst>
            <a:rect l="0" t="0" r="r" b="b"/>
            <a:pathLst>
              <a:path w="280" h="1123">
                <a:moveTo>
                  <a:pt x="280" y="278"/>
                </a:moveTo>
                <a:lnTo>
                  <a:pt x="280" y="1123"/>
                </a:lnTo>
                <a:lnTo>
                  <a:pt x="0" y="842"/>
                </a:lnTo>
                <a:lnTo>
                  <a:pt x="0" y="0"/>
                </a:lnTo>
                <a:lnTo>
                  <a:pt x="278" y="278"/>
                </a:lnTo>
                <a:lnTo>
                  <a:pt x="280" y="278"/>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fontAlgn="auto">
              <a:spcBef>
                <a:spcPts val="0"/>
              </a:spcBef>
              <a:spcAft>
                <a:spcPts val="0"/>
              </a:spcAft>
              <a:defRPr/>
            </a:pPr>
            <a:endParaRPr lang="en-US" sz="2400">
              <a:latin typeface="Roboto Light" panose="02000000000000000000" pitchFamily="2" charset="0"/>
              <a:ea typeface="Roboto Light" panose="02000000000000000000" pitchFamily="2" charset="0"/>
            </a:endParaRPr>
          </a:p>
        </p:txBody>
      </p:sp>
      <p:sp>
        <p:nvSpPr>
          <p:cNvPr id="14" name="Freeform 16"/>
          <p:cNvSpPr/>
          <p:nvPr/>
        </p:nvSpPr>
        <p:spPr bwMode="auto">
          <a:xfrm>
            <a:off x="1536699" y="3266280"/>
            <a:ext cx="500063" cy="1355725"/>
          </a:xfrm>
          <a:custGeom>
            <a:avLst/>
            <a:gdLst>
              <a:gd name="T0" fmla="*/ 280 w 280"/>
              <a:gd name="T1" fmla="*/ 278 h 1123"/>
              <a:gd name="T2" fmla="*/ 280 w 280"/>
              <a:gd name="T3" fmla="*/ 1123 h 1123"/>
              <a:gd name="T4" fmla="*/ 0 w 280"/>
              <a:gd name="T5" fmla="*/ 842 h 1123"/>
              <a:gd name="T6" fmla="*/ 0 w 280"/>
              <a:gd name="T7" fmla="*/ 0 h 1123"/>
              <a:gd name="T8" fmla="*/ 278 w 280"/>
              <a:gd name="T9" fmla="*/ 278 h 1123"/>
              <a:gd name="T10" fmla="*/ 280 w 280"/>
              <a:gd name="T11" fmla="*/ 278 h 1123"/>
            </a:gdLst>
            <a:ahLst/>
            <a:cxnLst>
              <a:cxn ang="0">
                <a:pos x="T0" y="T1"/>
              </a:cxn>
              <a:cxn ang="0">
                <a:pos x="T2" y="T3"/>
              </a:cxn>
              <a:cxn ang="0">
                <a:pos x="T4" y="T5"/>
              </a:cxn>
              <a:cxn ang="0">
                <a:pos x="T6" y="T7"/>
              </a:cxn>
              <a:cxn ang="0">
                <a:pos x="T8" y="T9"/>
              </a:cxn>
              <a:cxn ang="0">
                <a:pos x="T10" y="T11"/>
              </a:cxn>
            </a:cxnLst>
            <a:rect l="0" t="0" r="r" b="b"/>
            <a:pathLst>
              <a:path w="280" h="1123">
                <a:moveTo>
                  <a:pt x="280" y="278"/>
                </a:moveTo>
                <a:lnTo>
                  <a:pt x="280" y="1123"/>
                </a:lnTo>
                <a:lnTo>
                  <a:pt x="0" y="842"/>
                </a:lnTo>
                <a:lnTo>
                  <a:pt x="0" y="0"/>
                </a:lnTo>
                <a:lnTo>
                  <a:pt x="278" y="278"/>
                </a:lnTo>
                <a:lnTo>
                  <a:pt x="280" y="278"/>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fontAlgn="auto">
              <a:spcBef>
                <a:spcPts val="0"/>
              </a:spcBef>
              <a:spcAft>
                <a:spcPts val="0"/>
              </a:spcAft>
              <a:defRPr/>
            </a:pPr>
            <a:endParaRPr lang="en-US" sz="2400">
              <a:latin typeface="Roboto Light" panose="02000000000000000000" pitchFamily="2" charset="0"/>
              <a:ea typeface="Roboto Light" panose="02000000000000000000" pitchFamily="2" charset="0"/>
            </a:endParaRPr>
          </a:p>
        </p:txBody>
      </p:sp>
      <p:sp>
        <p:nvSpPr>
          <p:cNvPr id="15" name="Freeform 17"/>
          <p:cNvSpPr/>
          <p:nvPr/>
        </p:nvSpPr>
        <p:spPr bwMode="auto">
          <a:xfrm>
            <a:off x="11191309" y="3431379"/>
            <a:ext cx="881356" cy="1025525"/>
          </a:xfrm>
          <a:custGeom>
            <a:avLst/>
            <a:gdLst>
              <a:gd name="T0" fmla="*/ 669184551 w 617"/>
              <a:gd name="T1" fmla="*/ 1237259071 h 849"/>
              <a:gd name="T2" fmla="*/ 669184551 w 617"/>
              <a:gd name="T3" fmla="*/ 1044894015 h 849"/>
              <a:gd name="T4" fmla="*/ 0 w 617"/>
              <a:gd name="T5" fmla="*/ 1044894015 h 849"/>
              <a:gd name="T6" fmla="*/ 0 w 617"/>
              <a:gd name="T7" fmla="*/ 193823017 h 849"/>
              <a:gd name="T8" fmla="*/ 669184551 w 617"/>
              <a:gd name="T9" fmla="*/ 193823017 h 849"/>
              <a:gd name="T10" fmla="*/ 669184551 w 617"/>
              <a:gd name="T11" fmla="*/ 0 h 849"/>
              <a:gd name="T12" fmla="*/ 1966129150 w 617"/>
              <a:gd name="T13" fmla="*/ 617901159 h 849"/>
              <a:gd name="T14" fmla="*/ 669184551 w 617"/>
              <a:gd name="T15" fmla="*/ 1237259071 h 84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17" h="849">
                <a:moveTo>
                  <a:pt x="210" y="849"/>
                </a:moveTo>
                <a:lnTo>
                  <a:pt x="210" y="717"/>
                </a:lnTo>
                <a:lnTo>
                  <a:pt x="0" y="717"/>
                </a:lnTo>
                <a:lnTo>
                  <a:pt x="0" y="133"/>
                </a:lnTo>
                <a:lnTo>
                  <a:pt x="210" y="133"/>
                </a:lnTo>
                <a:lnTo>
                  <a:pt x="210" y="0"/>
                </a:lnTo>
                <a:lnTo>
                  <a:pt x="617" y="424"/>
                </a:lnTo>
                <a:lnTo>
                  <a:pt x="210" y="849"/>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a:p>
        </p:txBody>
      </p:sp>
      <p:grpSp>
        <p:nvGrpSpPr>
          <p:cNvPr id="37" name="组合 36"/>
          <p:cNvGrpSpPr/>
          <p:nvPr/>
        </p:nvGrpSpPr>
        <p:grpSpPr bwMode="auto">
          <a:xfrm>
            <a:off x="1924049" y="3266280"/>
            <a:ext cx="1279525" cy="1355725"/>
            <a:chOff x="2029538" y="2261909"/>
            <a:chExt cx="959665" cy="1016144"/>
          </a:xfrm>
        </p:grpSpPr>
        <p:sp>
          <p:nvSpPr>
            <p:cNvPr id="9254" name="Rectangle 13"/>
            <p:cNvSpPr>
              <a:spLocks noChangeArrowheads="1"/>
            </p:cNvSpPr>
            <p:nvPr/>
          </p:nvSpPr>
          <p:spPr bwMode="auto">
            <a:xfrm>
              <a:off x="2114063" y="2261909"/>
              <a:ext cx="772282" cy="101614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en-US" altLang="zh-CN" sz="2400">
                <a:latin typeface="Roboto Light" panose="02000000000000000000" pitchFamily="2" charset="0"/>
              </a:endParaRPr>
            </a:p>
          </p:txBody>
        </p:sp>
        <p:sp>
          <p:nvSpPr>
            <p:cNvPr id="9255" name="Text Placeholder 59"/>
            <p:cNvSpPr txBox="1">
              <a:spLocks noChangeArrowheads="1"/>
            </p:cNvSpPr>
            <p:nvPr/>
          </p:nvSpPr>
          <p:spPr bwMode="auto">
            <a:xfrm>
              <a:off x="2029538" y="2383275"/>
              <a:ext cx="959665" cy="677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buFont typeface="Arial" panose="020B0604020202020204" pitchFamily="34" charset="0"/>
                <a:buNone/>
              </a:pPr>
              <a:r>
                <a:rPr lang="en-US" altLang="zh-CN" dirty="0" smtClean="0">
                  <a:solidFill>
                    <a:schemeClr val="bg1"/>
                  </a:solidFill>
                  <a:latin typeface="微软雅黑" panose="020B0503020204020204" pitchFamily="34" charset="-122"/>
                  <a:ea typeface="微软雅黑" panose="020B0503020204020204" pitchFamily="34" charset="-122"/>
                </a:rPr>
                <a:t>2016.3.5</a:t>
              </a:r>
              <a:endParaRPr lang="en-US" altLang="zh-CN" dirty="0">
                <a:solidFill>
                  <a:schemeClr val="bg1"/>
                </a:solidFill>
                <a:latin typeface="微软雅黑" panose="020B0503020204020204" pitchFamily="34" charset="-122"/>
                <a:ea typeface="微软雅黑" panose="020B0503020204020204" pitchFamily="34" charset="-122"/>
              </a:endParaRPr>
            </a:p>
          </p:txBody>
        </p:sp>
      </p:grpSp>
      <p:grpSp>
        <p:nvGrpSpPr>
          <p:cNvPr id="38" name="组合 37"/>
          <p:cNvGrpSpPr/>
          <p:nvPr/>
        </p:nvGrpSpPr>
        <p:grpSpPr bwMode="auto">
          <a:xfrm>
            <a:off x="3452812" y="3266280"/>
            <a:ext cx="1279525" cy="1355725"/>
            <a:chOff x="3176585" y="2261909"/>
            <a:chExt cx="959665" cy="1016144"/>
          </a:xfrm>
        </p:grpSpPr>
        <p:sp>
          <p:nvSpPr>
            <p:cNvPr id="9252" name="Rectangle 11"/>
            <p:cNvSpPr>
              <a:spLocks noChangeArrowheads="1"/>
            </p:cNvSpPr>
            <p:nvPr/>
          </p:nvSpPr>
          <p:spPr bwMode="auto">
            <a:xfrm>
              <a:off x="3261110" y="2261909"/>
              <a:ext cx="772282" cy="101614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en-US" altLang="zh-CN" sz="2400">
                <a:latin typeface="Roboto Light" panose="02000000000000000000" pitchFamily="2" charset="0"/>
              </a:endParaRPr>
            </a:p>
          </p:txBody>
        </p:sp>
        <p:sp>
          <p:nvSpPr>
            <p:cNvPr id="9253" name="Text Placeholder 59"/>
            <p:cNvSpPr txBox="1">
              <a:spLocks noChangeArrowheads="1"/>
            </p:cNvSpPr>
            <p:nvPr/>
          </p:nvSpPr>
          <p:spPr bwMode="auto">
            <a:xfrm>
              <a:off x="3176585" y="2383275"/>
              <a:ext cx="959665" cy="677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buFont typeface="Arial" panose="020B0604020202020204" pitchFamily="34" charset="0"/>
                <a:buNone/>
              </a:pPr>
              <a:r>
                <a:rPr lang="en-US" altLang="zh-CN" dirty="0" smtClean="0">
                  <a:solidFill>
                    <a:schemeClr val="bg1"/>
                  </a:solidFill>
                  <a:latin typeface="微软雅黑" panose="020B0503020204020204" pitchFamily="34" charset="-122"/>
                  <a:ea typeface="微软雅黑" panose="020B0503020204020204" pitchFamily="34" charset="-122"/>
                </a:rPr>
                <a:t>2016.9.21</a:t>
              </a:r>
              <a:endParaRPr lang="en-US" altLang="zh-CN" dirty="0">
                <a:solidFill>
                  <a:schemeClr val="bg1"/>
                </a:solidFill>
                <a:latin typeface="微软雅黑" panose="020B0503020204020204" pitchFamily="34" charset="-122"/>
                <a:ea typeface="微软雅黑" panose="020B0503020204020204" pitchFamily="34" charset="-122"/>
              </a:endParaRPr>
            </a:p>
          </p:txBody>
        </p:sp>
      </p:grpSp>
      <p:grpSp>
        <p:nvGrpSpPr>
          <p:cNvPr id="39" name="组合 38"/>
          <p:cNvGrpSpPr/>
          <p:nvPr/>
        </p:nvGrpSpPr>
        <p:grpSpPr bwMode="auto">
          <a:xfrm>
            <a:off x="4983162" y="3266280"/>
            <a:ext cx="1279525" cy="1355725"/>
            <a:chOff x="4323632" y="2261909"/>
            <a:chExt cx="959665" cy="1016144"/>
          </a:xfrm>
        </p:grpSpPr>
        <p:sp>
          <p:nvSpPr>
            <p:cNvPr id="9250" name="Rectangle 9"/>
            <p:cNvSpPr>
              <a:spLocks noChangeArrowheads="1"/>
            </p:cNvSpPr>
            <p:nvPr/>
          </p:nvSpPr>
          <p:spPr bwMode="auto">
            <a:xfrm>
              <a:off x="4408157" y="2261909"/>
              <a:ext cx="772282" cy="101614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en-US" altLang="zh-CN" sz="2400">
                <a:latin typeface="Roboto Light" panose="02000000000000000000" pitchFamily="2" charset="0"/>
              </a:endParaRPr>
            </a:p>
          </p:txBody>
        </p:sp>
        <p:sp>
          <p:nvSpPr>
            <p:cNvPr id="9251" name="Text Placeholder 59"/>
            <p:cNvSpPr txBox="1">
              <a:spLocks noChangeArrowheads="1"/>
            </p:cNvSpPr>
            <p:nvPr/>
          </p:nvSpPr>
          <p:spPr bwMode="auto">
            <a:xfrm>
              <a:off x="4323632" y="2383275"/>
              <a:ext cx="959665" cy="677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buFont typeface="Arial" panose="020B0604020202020204" pitchFamily="34" charset="0"/>
                <a:buNone/>
              </a:pPr>
              <a:r>
                <a:rPr lang="en-US" altLang="zh-CN" dirty="0" smtClean="0">
                  <a:solidFill>
                    <a:schemeClr val="bg1"/>
                  </a:solidFill>
                  <a:latin typeface="微软雅黑" panose="020B0503020204020204" pitchFamily="34" charset="-122"/>
                  <a:ea typeface="微软雅黑" panose="020B0503020204020204" pitchFamily="34" charset="-122"/>
                </a:rPr>
                <a:t>2017.3.5</a:t>
              </a:r>
              <a:endParaRPr lang="en-US" altLang="zh-CN" dirty="0">
                <a:solidFill>
                  <a:schemeClr val="bg1"/>
                </a:solidFill>
                <a:latin typeface="微软雅黑" panose="020B0503020204020204" pitchFamily="34" charset="-122"/>
                <a:ea typeface="微软雅黑" panose="020B0503020204020204" pitchFamily="34" charset="-122"/>
              </a:endParaRPr>
            </a:p>
          </p:txBody>
        </p:sp>
      </p:grpSp>
      <p:grpSp>
        <p:nvGrpSpPr>
          <p:cNvPr id="40" name="组合 39"/>
          <p:cNvGrpSpPr/>
          <p:nvPr/>
        </p:nvGrpSpPr>
        <p:grpSpPr bwMode="auto">
          <a:xfrm>
            <a:off x="6508749" y="3266280"/>
            <a:ext cx="1279525" cy="1355725"/>
            <a:chOff x="5468157" y="2261909"/>
            <a:chExt cx="959665" cy="1016144"/>
          </a:xfrm>
        </p:grpSpPr>
        <p:sp>
          <p:nvSpPr>
            <p:cNvPr id="9248" name="Rectangle 7"/>
            <p:cNvSpPr>
              <a:spLocks noChangeArrowheads="1"/>
            </p:cNvSpPr>
            <p:nvPr/>
          </p:nvSpPr>
          <p:spPr bwMode="auto">
            <a:xfrm>
              <a:off x="5556542" y="2261909"/>
              <a:ext cx="770944" cy="101614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en-US" altLang="zh-CN" sz="2400">
                <a:latin typeface="Roboto Light" panose="02000000000000000000" pitchFamily="2" charset="0"/>
              </a:endParaRPr>
            </a:p>
          </p:txBody>
        </p:sp>
        <p:sp>
          <p:nvSpPr>
            <p:cNvPr id="9249" name="Text Placeholder 59"/>
            <p:cNvSpPr txBox="1">
              <a:spLocks noChangeArrowheads="1"/>
            </p:cNvSpPr>
            <p:nvPr/>
          </p:nvSpPr>
          <p:spPr bwMode="auto">
            <a:xfrm>
              <a:off x="5468157" y="2383275"/>
              <a:ext cx="959665" cy="677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buFont typeface="Arial" panose="020B0604020202020204" pitchFamily="34" charset="0"/>
                <a:buNone/>
              </a:pPr>
              <a:r>
                <a:rPr lang="en-US" altLang="zh-CN" dirty="0" smtClean="0">
                  <a:solidFill>
                    <a:schemeClr val="bg1"/>
                  </a:solidFill>
                  <a:latin typeface="微软雅黑" panose="020B0503020204020204" pitchFamily="34" charset="-122"/>
                  <a:ea typeface="微软雅黑" panose="020B0503020204020204" pitchFamily="34" charset="-122"/>
                </a:rPr>
                <a:t>2018.3.5</a:t>
              </a:r>
              <a:endParaRPr lang="en-US" altLang="zh-CN" dirty="0">
                <a:solidFill>
                  <a:schemeClr val="bg1"/>
                </a:solidFill>
                <a:latin typeface="微软雅黑" panose="020B0503020204020204" pitchFamily="34" charset="-122"/>
                <a:ea typeface="微软雅黑" panose="020B0503020204020204" pitchFamily="34" charset="-122"/>
              </a:endParaRPr>
            </a:p>
          </p:txBody>
        </p:sp>
      </p:grpSp>
      <p:grpSp>
        <p:nvGrpSpPr>
          <p:cNvPr id="41" name="组合 40"/>
          <p:cNvGrpSpPr/>
          <p:nvPr/>
        </p:nvGrpSpPr>
        <p:grpSpPr bwMode="auto">
          <a:xfrm>
            <a:off x="8043862" y="3266280"/>
            <a:ext cx="1279525" cy="1355725"/>
            <a:chOff x="6619064" y="2261909"/>
            <a:chExt cx="959665" cy="1016144"/>
          </a:xfrm>
        </p:grpSpPr>
        <p:sp>
          <p:nvSpPr>
            <p:cNvPr id="9246" name="Rectangle 6"/>
            <p:cNvSpPr>
              <a:spLocks noChangeArrowheads="1"/>
            </p:cNvSpPr>
            <p:nvPr/>
          </p:nvSpPr>
          <p:spPr bwMode="auto">
            <a:xfrm>
              <a:off x="6703589" y="2261909"/>
              <a:ext cx="772282" cy="101614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en-US" altLang="zh-CN" sz="2400">
                <a:latin typeface="Roboto Light" panose="02000000000000000000" pitchFamily="2" charset="0"/>
              </a:endParaRPr>
            </a:p>
          </p:txBody>
        </p:sp>
        <p:sp>
          <p:nvSpPr>
            <p:cNvPr id="9247" name="Text Placeholder 59"/>
            <p:cNvSpPr txBox="1">
              <a:spLocks noChangeArrowheads="1"/>
            </p:cNvSpPr>
            <p:nvPr/>
          </p:nvSpPr>
          <p:spPr bwMode="auto">
            <a:xfrm>
              <a:off x="6619064" y="2383275"/>
              <a:ext cx="959665" cy="677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buFont typeface="Arial" panose="020B0604020202020204" pitchFamily="34" charset="0"/>
                <a:buNone/>
              </a:pPr>
              <a:r>
                <a:rPr lang="en-US" altLang="zh-CN" dirty="0" smtClean="0">
                  <a:solidFill>
                    <a:schemeClr val="bg1"/>
                  </a:solidFill>
                  <a:latin typeface="微软雅黑" panose="020B0503020204020204" pitchFamily="34" charset="-122"/>
                  <a:ea typeface="微软雅黑" panose="020B0503020204020204" pitchFamily="34" charset="-122"/>
                </a:rPr>
                <a:t>2019.1.27</a:t>
              </a:r>
              <a:endParaRPr lang="en-US" altLang="zh-CN" dirty="0">
                <a:solidFill>
                  <a:schemeClr val="bg1"/>
                </a:solidFill>
                <a:latin typeface="微软雅黑" panose="020B0503020204020204" pitchFamily="34" charset="-122"/>
                <a:ea typeface="微软雅黑" panose="020B0503020204020204" pitchFamily="34" charset="-122"/>
              </a:endParaRPr>
            </a:p>
          </p:txBody>
        </p:sp>
      </p:grpSp>
      <p:sp>
        <p:nvSpPr>
          <p:cNvPr id="22" name="Text Placeholder 59"/>
          <p:cNvSpPr txBox="1">
            <a:spLocks noChangeArrowheads="1"/>
          </p:cNvSpPr>
          <p:nvPr/>
        </p:nvSpPr>
        <p:spPr bwMode="auto">
          <a:xfrm>
            <a:off x="2036147" y="4911583"/>
            <a:ext cx="2559050" cy="187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buFont typeface="Arial" panose="020B0604020202020204" pitchFamily="34" charset="0"/>
              <a:buNone/>
            </a:pPr>
            <a:r>
              <a:rPr lang="en-US" altLang="zh-CN" sz="1600" b="1">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2016</a:t>
            </a:r>
            <a:r>
              <a:rPr lang="zh-CN" altLang="en-US" sz="1600" b="1">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年</a:t>
            </a:r>
            <a:r>
              <a:rPr lang="en-US" altLang="zh-CN" sz="1600" b="1">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b="1">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政府工作报告</a:t>
            </a:r>
            <a:r>
              <a:rPr lang="en-US" altLang="zh-CN" sz="1600" b="1">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1600" b="1">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spcBef>
                <a:spcPct val="20000"/>
              </a:spcBef>
              <a:buFont typeface="Arial" panose="020B0604020202020204" pitchFamily="34" charset="0"/>
              <a:buNone/>
            </a:pPr>
            <a:r>
              <a:rPr lang="zh-CN" altLang="en-US" sz="1300">
                <a:latin typeface="微软雅黑" panose="020B0503020204020204" pitchFamily="34" charset="-122"/>
                <a:ea typeface="微软雅黑" panose="020B0503020204020204" pitchFamily="34" charset="-122"/>
              </a:rPr>
              <a:t>创新事中事后监管方式，全面推行</a:t>
            </a:r>
            <a:r>
              <a:rPr lang="en-US" altLang="zh-CN" sz="1300">
                <a:latin typeface="微软雅黑" panose="020B0503020204020204" pitchFamily="34" charset="-122"/>
                <a:ea typeface="微软雅黑" panose="020B0503020204020204" pitchFamily="34" charset="-122"/>
              </a:rPr>
              <a:t>"</a:t>
            </a:r>
            <a:r>
              <a:rPr lang="zh-CN" altLang="en-US" sz="1300">
                <a:latin typeface="微软雅黑" panose="020B0503020204020204" pitchFamily="34" charset="-122"/>
                <a:ea typeface="微软雅黑" panose="020B0503020204020204" pitchFamily="34" charset="-122"/>
              </a:rPr>
              <a:t>双随机、一公开</a:t>
            </a:r>
            <a:r>
              <a:rPr lang="en-US" altLang="zh-CN" sz="1300">
                <a:latin typeface="微软雅黑" panose="020B0503020204020204" pitchFamily="34" charset="-122"/>
                <a:ea typeface="微软雅黑" panose="020B0503020204020204" pitchFamily="34" charset="-122"/>
              </a:rPr>
              <a:t>"</a:t>
            </a:r>
            <a:r>
              <a:rPr lang="zh-CN" altLang="en-US" sz="1300">
                <a:latin typeface="微软雅黑" panose="020B0503020204020204" pitchFamily="34" charset="-122"/>
                <a:ea typeface="微软雅黑" panose="020B0503020204020204" pitchFamily="34" charset="-122"/>
              </a:rPr>
              <a:t>监管，随机抽取检查对象，随机选派执法检查人员，及时公布查处结果。</a:t>
            </a:r>
            <a:endParaRPr lang="en-US" altLang="zh-CN" sz="1300" dirty="0">
              <a:latin typeface="微软雅黑" panose="020B0503020204020204" pitchFamily="34" charset="-122"/>
              <a:ea typeface="微软雅黑" panose="020B0503020204020204" pitchFamily="34" charset="-122"/>
            </a:endParaRPr>
          </a:p>
        </p:txBody>
      </p:sp>
      <p:cxnSp>
        <p:nvCxnSpPr>
          <p:cNvPr id="23" name="Straight Connector 54"/>
          <p:cNvCxnSpPr/>
          <p:nvPr/>
        </p:nvCxnSpPr>
        <p:spPr>
          <a:xfrm>
            <a:off x="2036147" y="4646613"/>
            <a:ext cx="0" cy="146526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4" name="Text Placeholder 59"/>
          <p:cNvSpPr txBox="1">
            <a:spLocks noChangeArrowheads="1"/>
          </p:cNvSpPr>
          <p:nvPr/>
        </p:nvSpPr>
        <p:spPr bwMode="auto">
          <a:xfrm>
            <a:off x="5093672" y="4987925"/>
            <a:ext cx="2559050" cy="179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buFont typeface="Arial" panose="020B0604020202020204" pitchFamily="34" charset="0"/>
              <a:buNone/>
            </a:pPr>
            <a:r>
              <a:rPr lang="en-US" altLang="zh-CN" sz="16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2017</a:t>
            </a:r>
            <a:r>
              <a:rPr lang="zh-CN" altLang="en-US" sz="16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年</a:t>
            </a:r>
            <a:r>
              <a:rPr lang="en-US" altLang="zh-CN" sz="16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政府工作报告</a:t>
            </a:r>
            <a:r>
              <a:rPr lang="en-US" altLang="zh-CN" sz="16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16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spcBef>
                <a:spcPct val="20000"/>
              </a:spcBef>
              <a:buFont typeface="Arial" panose="020B0604020202020204" pitchFamily="34" charset="0"/>
              <a:buNone/>
            </a:pPr>
            <a:r>
              <a:rPr lang="zh-CN" altLang="en-US" sz="1600" dirty="0">
                <a:latin typeface="微软雅黑" panose="020B0503020204020204" pitchFamily="34" charset="-122"/>
                <a:ea typeface="微软雅黑" panose="020B0503020204020204" pitchFamily="34" charset="-122"/>
              </a:rPr>
              <a:t>实现“双随机、一公开”监管全覆盖。</a:t>
            </a:r>
            <a:endParaRPr lang="en-US" altLang="zh-CN" sz="1300" dirty="0">
              <a:latin typeface="Roboto Light" panose="02000000000000000000" pitchFamily="2" charset="0"/>
            </a:endParaRPr>
          </a:p>
        </p:txBody>
      </p:sp>
      <p:cxnSp>
        <p:nvCxnSpPr>
          <p:cNvPr id="25" name="Straight Connector 56"/>
          <p:cNvCxnSpPr/>
          <p:nvPr/>
        </p:nvCxnSpPr>
        <p:spPr>
          <a:xfrm>
            <a:off x="5093672" y="4646613"/>
            <a:ext cx="0" cy="146526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6" name="Text Placeholder 59"/>
          <p:cNvSpPr txBox="1">
            <a:spLocks noChangeArrowheads="1"/>
          </p:cNvSpPr>
          <p:nvPr/>
        </p:nvSpPr>
        <p:spPr bwMode="auto">
          <a:xfrm>
            <a:off x="8155959" y="4987925"/>
            <a:ext cx="2559050" cy="187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buFont typeface="Arial" panose="020B0604020202020204" pitchFamily="34" charset="0"/>
              <a:buNone/>
            </a:pPr>
            <a:endParaRPr lang="en-US" altLang="zh-CN" sz="1300">
              <a:latin typeface="Roboto Light" panose="02000000000000000000" pitchFamily="2" charset="0"/>
            </a:endParaRPr>
          </a:p>
        </p:txBody>
      </p:sp>
      <p:cxnSp>
        <p:nvCxnSpPr>
          <p:cNvPr id="27" name="Straight Connector 58"/>
          <p:cNvCxnSpPr/>
          <p:nvPr/>
        </p:nvCxnSpPr>
        <p:spPr>
          <a:xfrm>
            <a:off x="8155959" y="4646613"/>
            <a:ext cx="0" cy="146526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8" name="Text Placeholder 59"/>
          <p:cNvSpPr txBox="1">
            <a:spLocks noChangeArrowheads="1"/>
          </p:cNvSpPr>
          <p:nvPr/>
        </p:nvSpPr>
        <p:spPr bwMode="auto">
          <a:xfrm>
            <a:off x="505797" y="981075"/>
            <a:ext cx="2560637"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buFont typeface="Arial" panose="020B0604020202020204" pitchFamily="34" charset="0"/>
              <a:buNone/>
            </a:pPr>
            <a:r>
              <a:rPr lang="en-US" altLang="zh-CN" sz="16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国务院办公厅关于推广随机抽查规范事中事后监管的通知</a:t>
            </a:r>
            <a:r>
              <a:rPr lang="en-US" altLang="zh-CN" sz="16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（国办发</a:t>
            </a:r>
            <a:r>
              <a:rPr lang="en-US" altLang="zh-CN" sz="16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〔2015〕58</a:t>
            </a:r>
            <a:r>
              <a:rPr lang="zh-CN" altLang="en-US" sz="16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号）</a:t>
            </a:r>
            <a:endParaRPr lang="zh-CN" altLang="en-US" sz="16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spcBef>
                <a:spcPct val="20000"/>
              </a:spcBef>
              <a:buFont typeface="Arial" panose="020B0604020202020204" pitchFamily="34" charset="0"/>
              <a:buNone/>
            </a:pPr>
            <a:r>
              <a:rPr lang="zh-CN" altLang="en-US" sz="1300" dirty="0">
                <a:solidFill>
                  <a:srgbClr val="404040"/>
                </a:solidFill>
                <a:latin typeface="微软雅黑" panose="020B0503020204020204" pitchFamily="34" charset="-122"/>
                <a:ea typeface="微软雅黑" panose="020B0503020204020204" pitchFamily="34" charset="-122"/>
              </a:rPr>
              <a:t>要建立随机抽取检查对象、随机选派执法检查人员的“双随机”抽查机制，严格限制监管部门自由裁量权。</a:t>
            </a:r>
            <a:endParaRPr lang="zh-CN" altLang="en-US" sz="1300" dirty="0">
              <a:solidFill>
                <a:srgbClr val="404040"/>
              </a:solidFill>
              <a:latin typeface="微软雅黑" panose="020B0503020204020204" pitchFamily="34" charset="-122"/>
              <a:ea typeface="微软雅黑" panose="020B0503020204020204" pitchFamily="34" charset="-122"/>
            </a:endParaRPr>
          </a:p>
        </p:txBody>
      </p:sp>
      <p:sp>
        <p:nvSpPr>
          <p:cNvPr id="29" name="Text Placeholder 59"/>
          <p:cNvSpPr txBox="1">
            <a:spLocks noChangeArrowheads="1"/>
          </p:cNvSpPr>
          <p:nvPr/>
        </p:nvSpPr>
        <p:spPr bwMode="auto">
          <a:xfrm>
            <a:off x="3556244" y="981075"/>
            <a:ext cx="2559050"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buFont typeface="Arial" panose="020B0604020202020204" pitchFamily="34" charset="0"/>
              <a:buNone/>
            </a:pPr>
            <a:r>
              <a:rPr lang="zh-CN" altLang="en-US" sz="16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全国推行“双随机、一公开”监管工作电视电话</a:t>
            </a:r>
            <a:r>
              <a:rPr lang="zh-CN" altLang="en-US" sz="1600" b="1" dirty="0" smtClean="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会议</a:t>
            </a:r>
            <a:endParaRPr lang="en-US" altLang="zh-CN" sz="1600" dirty="0">
              <a:solidFill>
                <a:srgbClr val="404040"/>
              </a:solidFill>
              <a:latin typeface="微软雅黑" panose="020B0503020204020204" pitchFamily="34" charset="-122"/>
              <a:ea typeface="微软雅黑" panose="020B0503020204020204" pitchFamily="34" charset="-122"/>
            </a:endParaRPr>
          </a:p>
          <a:p>
            <a:pPr eaLnBrk="1" hangingPunct="1">
              <a:spcBef>
                <a:spcPct val="20000"/>
              </a:spcBef>
              <a:buFont typeface="Arial" panose="020B0604020202020204" pitchFamily="34" charset="0"/>
              <a:buNone/>
            </a:pPr>
            <a:r>
              <a:rPr lang="zh-CN" altLang="en-US" sz="1600" dirty="0">
                <a:solidFill>
                  <a:srgbClr val="404040"/>
                </a:solidFill>
                <a:latin typeface="微软雅黑" panose="020B0503020204020204" pitchFamily="34" charset="-122"/>
                <a:ea typeface="微软雅黑" panose="020B0503020204020204" pitchFamily="34" charset="-122"/>
              </a:rPr>
              <a:t>随机抽查事项要在年内达到市场监管执法事项的</a:t>
            </a:r>
            <a:r>
              <a:rPr lang="en-US" altLang="zh-CN" sz="1600" dirty="0">
                <a:solidFill>
                  <a:srgbClr val="404040"/>
                </a:solidFill>
                <a:latin typeface="微软雅黑" panose="020B0503020204020204" pitchFamily="34" charset="-122"/>
                <a:ea typeface="微软雅黑" panose="020B0503020204020204" pitchFamily="34" charset="-122"/>
              </a:rPr>
              <a:t>70%</a:t>
            </a:r>
            <a:r>
              <a:rPr lang="zh-CN" altLang="en-US" sz="1600" dirty="0">
                <a:solidFill>
                  <a:srgbClr val="404040"/>
                </a:solidFill>
                <a:latin typeface="微软雅黑" panose="020B0503020204020204" pitchFamily="34" charset="-122"/>
                <a:ea typeface="微软雅黑" panose="020B0503020204020204" pitchFamily="34" charset="-122"/>
              </a:rPr>
              <a:t>以上，其他行政执法事项的</a:t>
            </a:r>
            <a:r>
              <a:rPr lang="en-US" altLang="zh-CN" sz="1600" dirty="0">
                <a:solidFill>
                  <a:srgbClr val="404040"/>
                </a:solidFill>
                <a:latin typeface="微软雅黑" panose="020B0503020204020204" pitchFamily="34" charset="-122"/>
                <a:ea typeface="微软雅黑" panose="020B0503020204020204" pitchFamily="34" charset="-122"/>
              </a:rPr>
              <a:t>50%</a:t>
            </a:r>
            <a:r>
              <a:rPr lang="zh-CN" altLang="en-US" sz="1600" dirty="0">
                <a:solidFill>
                  <a:srgbClr val="404040"/>
                </a:solidFill>
                <a:latin typeface="微软雅黑" panose="020B0503020204020204" pitchFamily="34" charset="-122"/>
                <a:ea typeface="微软雅黑" panose="020B0503020204020204" pitchFamily="34" charset="-122"/>
              </a:rPr>
              <a:t>以上，</a:t>
            </a:r>
            <a:r>
              <a:rPr lang="en-US" altLang="zh-CN" sz="1600" dirty="0">
                <a:solidFill>
                  <a:srgbClr val="404040"/>
                </a:solidFill>
                <a:latin typeface="微软雅黑" panose="020B0503020204020204" pitchFamily="34" charset="-122"/>
                <a:ea typeface="微软雅黑" panose="020B0503020204020204" pitchFamily="34" charset="-122"/>
              </a:rPr>
              <a:t>2017</a:t>
            </a:r>
            <a:r>
              <a:rPr lang="zh-CN" altLang="en-US" sz="1600" dirty="0">
                <a:solidFill>
                  <a:srgbClr val="404040"/>
                </a:solidFill>
                <a:latin typeface="微软雅黑" panose="020B0503020204020204" pitchFamily="34" charset="-122"/>
                <a:ea typeface="微软雅黑" panose="020B0503020204020204" pitchFamily="34" charset="-122"/>
              </a:rPr>
              <a:t>年年底前要实现全覆盖。</a:t>
            </a:r>
            <a:endParaRPr lang="zh-CN" altLang="en-US" sz="1600" dirty="0">
              <a:solidFill>
                <a:srgbClr val="404040"/>
              </a:solidFill>
              <a:latin typeface="微软雅黑" panose="020B0503020204020204" pitchFamily="34" charset="-122"/>
              <a:ea typeface="微软雅黑" panose="020B0503020204020204" pitchFamily="34" charset="-122"/>
            </a:endParaRPr>
          </a:p>
        </p:txBody>
      </p:sp>
      <p:sp>
        <p:nvSpPr>
          <p:cNvPr id="30" name="Text Placeholder 59"/>
          <p:cNvSpPr txBox="1">
            <a:spLocks noChangeArrowheads="1"/>
          </p:cNvSpPr>
          <p:nvPr/>
        </p:nvSpPr>
        <p:spPr bwMode="auto">
          <a:xfrm>
            <a:off x="6626224" y="988693"/>
            <a:ext cx="255905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buFont typeface="Arial" panose="020B0604020202020204" pitchFamily="34" charset="0"/>
              <a:buNone/>
            </a:pPr>
            <a:r>
              <a:rPr lang="en-US" altLang="zh-CN" sz="16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2018</a:t>
            </a:r>
            <a:r>
              <a:rPr lang="zh-CN" altLang="en-US" sz="16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年</a:t>
            </a:r>
            <a:r>
              <a:rPr lang="en-US" altLang="zh-CN" sz="16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政府工作报告</a:t>
            </a:r>
            <a:r>
              <a:rPr lang="en-US" altLang="zh-CN" sz="16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16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spcBef>
                <a:spcPct val="20000"/>
              </a:spcBef>
              <a:buFont typeface="Arial" panose="020B0604020202020204" pitchFamily="34" charset="0"/>
              <a:buNone/>
            </a:pPr>
            <a:r>
              <a:rPr lang="zh-CN" altLang="en-US" sz="1600" dirty="0">
                <a:latin typeface="微软雅黑" panose="020B0503020204020204" pitchFamily="34" charset="-122"/>
                <a:ea typeface="微软雅黑" panose="020B0503020204020204" pitchFamily="34" charset="-122"/>
                <a:sym typeface="微软雅黑" panose="020B0503020204020204" pitchFamily="34" charset="-122"/>
              </a:rPr>
              <a:t>全面实施“双随机、一公开”监管，决不允许假冒伪劣滋生蔓延，决不允许执法者吃拿卡要。</a:t>
            </a:r>
            <a:endParaRPr lang="zh-CN" altLang="en-US" sz="1600" dirty="0">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31" name="Straight Connector 62"/>
          <p:cNvCxnSpPr/>
          <p:nvPr/>
        </p:nvCxnSpPr>
        <p:spPr>
          <a:xfrm>
            <a:off x="516909" y="1797050"/>
            <a:ext cx="0" cy="146526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63"/>
          <p:cNvCxnSpPr/>
          <p:nvPr/>
        </p:nvCxnSpPr>
        <p:spPr>
          <a:xfrm>
            <a:off x="3574434" y="1797050"/>
            <a:ext cx="0" cy="146526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64"/>
          <p:cNvCxnSpPr/>
          <p:nvPr/>
        </p:nvCxnSpPr>
        <p:spPr>
          <a:xfrm>
            <a:off x="6630372" y="1797050"/>
            <a:ext cx="0" cy="146526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5" name="Title 1"/>
          <p:cNvSpPr txBox="1"/>
          <p:nvPr/>
        </p:nvSpPr>
        <p:spPr>
          <a:xfrm>
            <a:off x="1144588" y="266700"/>
            <a:ext cx="6967537" cy="506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fontAlgn="auto">
              <a:spcAft>
                <a:spcPts val="0"/>
              </a:spcAft>
              <a:defRPr/>
            </a:pPr>
            <a:r>
              <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rPr>
              <a:t>国务院关于“双随机、一公开”监管的部署要求</a:t>
            </a:r>
            <a:endParaRPr lang="en-GB"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244" name="矩形 1"/>
          <p:cNvSpPr>
            <a:spLocks noChangeArrowheads="1"/>
          </p:cNvSpPr>
          <p:nvPr/>
        </p:nvSpPr>
        <p:spPr bwMode="auto">
          <a:xfrm>
            <a:off x="8171834" y="4987925"/>
            <a:ext cx="2524465" cy="1677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20000"/>
              </a:spcBef>
              <a:buFont typeface="Arial" panose="020B0604020202020204" pitchFamily="34" charset="0"/>
              <a:buNone/>
            </a:pPr>
            <a:r>
              <a:rPr lang="zh-CN" altLang="en-US" sz="16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国务院关于在市场监管领域全面推行部门联合“双随机、一公开”监管的意见（国发</a:t>
            </a:r>
            <a:r>
              <a:rPr lang="en-US" altLang="zh-CN" sz="16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〔2019〕5</a:t>
            </a:r>
            <a:r>
              <a:rPr lang="zh-CN" altLang="en-US" sz="16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号）</a:t>
            </a:r>
            <a:r>
              <a:rPr lang="zh-CN" altLang="en-US" sz="1300" dirty="0" smtClean="0">
                <a:solidFill>
                  <a:srgbClr val="404040"/>
                </a:solidFill>
                <a:latin typeface="微软雅黑" panose="020B0503020204020204" pitchFamily="34" charset="-122"/>
                <a:ea typeface="微软雅黑" panose="020B0503020204020204" pitchFamily="34" charset="-122"/>
              </a:rPr>
              <a:t>明确</a:t>
            </a:r>
            <a:r>
              <a:rPr lang="zh-CN" altLang="en-US" sz="1300" dirty="0">
                <a:solidFill>
                  <a:srgbClr val="404040"/>
                </a:solidFill>
                <a:latin typeface="微软雅黑" panose="020B0503020204020204" pitchFamily="34" charset="-122"/>
                <a:ea typeface="微软雅黑" panose="020B0503020204020204" pitchFamily="34" charset="-122"/>
              </a:rPr>
              <a:t>地方</a:t>
            </a:r>
            <a:r>
              <a:rPr lang="zh-CN" altLang="en-US" sz="1300" dirty="0" smtClean="0">
                <a:solidFill>
                  <a:srgbClr val="404040"/>
                </a:solidFill>
                <a:latin typeface="微软雅黑" panose="020B0503020204020204" pitchFamily="34" charset="-122"/>
                <a:ea typeface="微软雅黑" panose="020B0503020204020204" pitchFamily="34" charset="-122"/>
              </a:rPr>
              <a:t>各级人民政府推进“双随机、一公开”监管的责任，明确市场监管部门牵头作用</a:t>
            </a:r>
            <a:endParaRPr lang="en-US" altLang="zh-CN" sz="1300" dirty="0">
              <a:latin typeface="Roboto Light" panose="02000000000000000000" pitchFamily="2" charset="0"/>
            </a:endParaRPr>
          </a:p>
        </p:txBody>
      </p:sp>
      <p:sp>
        <p:nvSpPr>
          <p:cNvPr id="42" name="Freeform 5"/>
          <p:cNvSpPr/>
          <p:nvPr/>
        </p:nvSpPr>
        <p:spPr bwMode="auto">
          <a:xfrm>
            <a:off x="10696299" y="3260723"/>
            <a:ext cx="500063" cy="1039813"/>
          </a:xfrm>
          <a:custGeom>
            <a:avLst/>
            <a:gdLst>
              <a:gd name="T0" fmla="*/ 280 w 280"/>
              <a:gd name="T1" fmla="*/ 278 h 862"/>
              <a:gd name="T2" fmla="*/ 280 w 280"/>
              <a:gd name="T3" fmla="*/ 862 h 862"/>
              <a:gd name="T4" fmla="*/ 0 w 280"/>
              <a:gd name="T5" fmla="*/ 582 h 862"/>
              <a:gd name="T6" fmla="*/ 0 w 280"/>
              <a:gd name="T7" fmla="*/ 0 h 862"/>
              <a:gd name="T8" fmla="*/ 3 w 280"/>
              <a:gd name="T9" fmla="*/ 0 h 862"/>
              <a:gd name="T10" fmla="*/ 280 w 280"/>
              <a:gd name="T11" fmla="*/ 278 h 862"/>
            </a:gdLst>
            <a:ahLst/>
            <a:cxnLst>
              <a:cxn ang="0">
                <a:pos x="T0" y="T1"/>
              </a:cxn>
              <a:cxn ang="0">
                <a:pos x="T2" y="T3"/>
              </a:cxn>
              <a:cxn ang="0">
                <a:pos x="T4" y="T5"/>
              </a:cxn>
              <a:cxn ang="0">
                <a:pos x="T6" y="T7"/>
              </a:cxn>
              <a:cxn ang="0">
                <a:pos x="T8" y="T9"/>
              </a:cxn>
              <a:cxn ang="0">
                <a:pos x="T10" y="T11"/>
              </a:cxn>
            </a:cxnLst>
            <a:rect l="0" t="0" r="r" b="b"/>
            <a:pathLst>
              <a:path w="280" h="862">
                <a:moveTo>
                  <a:pt x="280" y="278"/>
                </a:moveTo>
                <a:lnTo>
                  <a:pt x="280" y="862"/>
                </a:lnTo>
                <a:lnTo>
                  <a:pt x="0" y="582"/>
                </a:lnTo>
                <a:lnTo>
                  <a:pt x="0" y="0"/>
                </a:lnTo>
                <a:lnTo>
                  <a:pt x="3" y="0"/>
                </a:lnTo>
                <a:lnTo>
                  <a:pt x="280" y="278"/>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fontAlgn="auto">
              <a:spcBef>
                <a:spcPts val="0"/>
              </a:spcBef>
              <a:spcAft>
                <a:spcPts val="0"/>
              </a:spcAft>
              <a:defRPr/>
            </a:pPr>
            <a:endParaRPr lang="en-US" sz="2400">
              <a:latin typeface="Roboto Light" panose="02000000000000000000" pitchFamily="2" charset="0"/>
              <a:ea typeface="Roboto Light" panose="02000000000000000000" pitchFamily="2" charset="0"/>
            </a:endParaRPr>
          </a:p>
        </p:txBody>
      </p:sp>
      <p:grpSp>
        <p:nvGrpSpPr>
          <p:cNvPr id="43" name="组合 42"/>
          <p:cNvGrpSpPr/>
          <p:nvPr/>
        </p:nvGrpSpPr>
        <p:grpSpPr bwMode="auto">
          <a:xfrm>
            <a:off x="9554887" y="3260723"/>
            <a:ext cx="1279525" cy="1355725"/>
            <a:chOff x="6619064" y="2261909"/>
            <a:chExt cx="959665" cy="1016144"/>
          </a:xfrm>
        </p:grpSpPr>
        <p:sp>
          <p:nvSpPr>
            <p:cNvPr id="44" name="Rectangle 6"/>
            <p:cNvSpPr>
              <a:spLocks noChangeArrowheads="1"/>
            </p:cNvSpPr>
            <p:nvPr/>
          </p:nvSpPr>
          <p:spPr bwMode="auto">
            <a:xfrm>
              <a:off x="6703589" y="2261909"/>
              <a:ext cx="772282" cy="101614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en-US" altLang="zh-CN" sz="2400">
                <a:latin typeface="Roboto Light" panose="02000000000000000000" pitchFamily="2" charset="0"/>
              </a:endParaRPr>
            </a:p>
          </p:txBody>
        </p:sp>
        <p:sp>
          <p:nvSpPr>
            <p:cNvPr id="45" name="Text Placeholder 59"/>
            <p:cNvSpPr txBox="1">
              <a:spLocks noChangeArrowheads="1"/>
            </p:cNvSpPr>
            <p:nvPr/>
          </p:nvSpPr>
          <p:spPr bwMode="auto">
            <a:xfrm>
              <a:off x="6619064" y="2383275"/>
              <a:ext cx="959665" cy="677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buFont typeface="Arial" panose="020B0604020202020204" pitchFamily="34" charset="0"/>
                <a:buNone/>
              </a:pPr>
              <a:r>
                <a:rPr lang="en-US" altLang="zh-CN" dirty="0" smtClean="0">
                  <a:solidFill>
                    <a:schemeClr val="bg1"/>
                  </a:solidFill>
                  <a:latin typeface="微软雅黑" panose="020B0503020204020204" pitchFamily="34" charset="-122"/>
                  <a:ea typeface="微软雅黑" panose="020B0503020204020204" pitchFamily="34" charset="-122"/>
                </a:rPr>
                <a:t>2019.3.5</a:t>
              </a:r>
              <a:endParaRPr lang="en-US" altLang="zh-CN" dirty="0">
                <a:solidFill>
                  <a:schemeClr val="bg1"/>
                </a:solidFill>
                <a:latin typeface="微软雅黑" panose="020B0503020204020204" pitchFamily="34" charset="-122"/>
                <a:ea typeface="微软雅黑" panose="020B0503020204020204" pitchFamily="34" charset="-122"/>
              </a:endParaRPr>
            </a:p>
          </p:txBody>
        </p:sp>
      </p:grpSp>
      <p:sp>
        <p:nvSpPr>
          <p:cNvPr id="47" name="Text Placeholder 59"/>
          <p:cNvSpPr txBox="1">
            <a:spLocks noChangeArrowheads="1"/>
          </p:cNvSpPr>
          <p:nvPr/>
        </p:nvSpPr>
        <p:spPr bwMode="auto">
          <a:xfrm>
            <a:off x="9671962" y="982630"/>
            <a:ext cx="2333072" cy="1303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buFont typeface="Arial" panose="020B0604020202020204" pitchFamily="34" charset="0"/>
              <a:buNone/>
            </a:pPr>
            <a:r>
              <a:rPr lang="en-US" altLang="zh-CN" sz="1600" b="1" dirty="0" smtClean="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2019</a:t>
            </a:r>
            <a:r>
              <a:rPr lang="zh-CN" altLang="en-US" sz="1600" b="1" dirty="0" smtClean="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年</a:t>
            </a:r>
            <a:r>
              <a:rPr lang="en-US" altLang="zh-CN" sz="1600" b="1" dirty="0" smtClean="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b="1" dirty="0" smtClean="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政府工作</a:t>
            </a:r>
            <a:r>
              <a:rPr lang="zh-CN" altLang="en-US" sz="16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报告</a:t>
            </a:r>
            <a:r>
              <a:rPr lang="en-US" altLang="zh-CN" sz="1600" b="1" dirty="0" smtClean="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1500" dirty="0">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spcBef>
                <a:spcPct val="20000"/>
              </a:spcBef>
              <a:buFont typeface="Arial" panose="020B0604020202020204" pitchFamily="34" charset="0"/>
              <a:buNone/>
            </a:pPr>
            <a:r>
              <a:rPr lang="zh-CN" altLang="en-US" sz="1500" dirty="0">
                <a:latin typeface="微软雅黑" panose="020B0503020204020204" pitchFamily="34" charset="-122"/>
                <a:ea typeface="微软雅黑" panose="020B0503020204020204" pitchFamily="34" charset="-122"/>
                <a:sym typeface="微软雅黑" panose="020B0503020204020204" pitchFamily="34" charset="-122"/>
              </a:rPr>
              <a:t>推进“双随机、一公开”跨部门联合监管，推行信用监管和“互联网</a:t>
            </a:r>
            <a:r>
              <a:rPr lang="en-US" altLang="zh-CN" sz="1500" dirty="0">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500" dirty="0">
                <a:latin typeface="微软雅黑" panose="020B0503020204020204" pitchFamily="34" charset="-122"/>
                <a:ea typeface="微软雅黑" panose="020B0503020204020204" pitchFamily="34" charset="-122"/>
                <a:sym typeface="微软雅黑" panose="020B0503020204020204" pitchFamily="34" charset="-122"/>
              </a:rPr>
              <a:t>监管”改革，优化环保、消防、税务、市场监管等执法方式，对违法者依法严惩、对守法者无事不扰。</a:t>
            </a:r>
            <a:endParaRPr lang="en-US" altLang="zh-CN" sz="1500" dirty="0" smtClean="0">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48" name="Straight Connector 64"/>
          <p:cNvCxnSpPr/>
          <p:nvPr/>
        </p:nvCxnSpPr>
        <p:spPr>
          <a:xfrm>
            <a:off x="9667585" y="1804197"/>
            <a:ext cx="0" cy="146526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49" name="组合 48"/>
          <p:cNvGrpSpPr/>
          <p:nvPr/>
        </p:nvGrpSpPr>
        <p:grpSpPr bwMode="auto">
          <a:xfrm>
            <a:off x="389554" y="3269460"/>
            <a:ext cx="1279525" cy="1355725"/>
            <a:chOff x="2029538" y="2261909"/>
            <a:chExt cx="959665" cy="1016144"/>
          </a:xfrm>
        </p:grpSpPr>
        <p:sp>
          <p:nvSpPr>
            <p:cNvPr id="50" name="Rectangle 13"/>
            <p:cNvSpPr>
              <a:spLocks noChangeArrowheads="1"/>
            </p:cNvSpPr>
            <p:nvPr/>
          </p:nvSpPr>
          <p:spPr bwMode="auto">
            <a:xfrm>
              <a:off x="2114063" y="2261909"/>
              <a:ext cx="772282" cy="101614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en-US" altLang="zh-CN" sz="2400">
                <a:latin typeface="Roboto Light" panose="02000000000000000000" pitchFamily="2" charset="0"/>
              </a:endParaRPr>
            </a:p>
          </p:txBody>
        </p:sp>
        <p:sp>
          <p:nvSpPr>
            <p:cNvPr id="51" name="Text Placeholder 59"/>
            <p:cNvSpPr txBox="1">
              <a:spLocks noChangeArrowheads="1"/>
            </p:cNvSpPr>
            <p:nvPr/>
          </p:nvSpPr>
          <p:spPr bwMode="auto">
            <a:xfrm>
              <a:off x="2029538" y="2383275"/>
              <a:ext cx="959665" cy="677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buFont typeface="Arial" panose="020B0604020202020204" pitchFamily="34" charset="0"/>
                <a:buNone/>
              </a:pPr>
              <a:r>
                <a:rPr lang="en-US" altLang="zh-CN" dirty="0" smtClean="0">
                  <a:solidFill>
                    <a:schemeClr val="bg1"/>
                  </a:solidFill>
                  <a:latin typeface="微软雅黑" panose="020B0503020204020204" pitchFamily="34" charset="-122"/>
                  <a:ea typeface="微软雅黑" panose="020B0503020204020204" pitchFamily="34" charset="-122"/>
                </a:rPr>
                <a:t>2015.7.29</a:t>
              </a:r>
              <a:endParaRPr lang="en-US" altLang="zh-CN"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Click="0" advTm="0">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 Same Side Corner Rectangle 68"/>
          <p:cNvSpPr/>
          <p:nvPr/>
        </p:nvSpPr>
        <p:spPr>
          <a:xfrm rot="10800000" flipH="1">
            <a:off x="1230503" y="1556792"/>
            <a:ext cx="66675" cy="685800"/>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9709" tIns="54854" rIns="109709" bIns="54854" anchor="ctr"/>
          <a:lstStyle/>
          <a:p>
            <a:pPr algn="ctr" fontAlgn="auto">
              <a:spcBef>
                <a:spcPts val="0"/>
              </a:spcBef>
              <a:spcAft>
                <a:spcPts val="0"/>
              </a:spcAft>
              <a:defRPr/>
            </a:pPr>
            <a:endParaRPr lang="bg-BG" sz="1600" dirty="0">
              <a:latin typeface="Calibri Light" panose="020F0302020204030204"/>
            </a:endParaRPr>
          </a:p>
        </p:txBody>
      </p:sp>
      <p:sp>
        <p:nvSpPr>
          <p:cNvPr id="25" name="TextBox 24"/>
          <p:cNvSpPr txBox="1"/>
          <p:nvPr/>
        </p:nvSpPr>
        <p:spPr bwMode="auto">
          <a:xfrm>
            <a:off x="1416242" y="1484784"/>
            <a:ext cx="9577064" cy="1154162"/>
          </a:xfrm>
          <a:prstGeom prst="rect">
            <a:avLst/>
          </a:prstGeom>
          <a:noFill/>
        </p:spPr>
        <p:txBody>
          <a:bodyPr wrap="square" lIns="45720" tIns="22860" rIns="45720" bIns="22860">
            <a:spAutoFit/>
          </a:bodyPr>
          <a:lstStyle/>
          <a:p>
            <a:pPr algn="just" fontAlgn="auto">
              <a:lnSpc>
                <a:spcPct val="120000"/>
              </a:lnSpc>
              <a:spcBef>
                <a:spcPts val="0"/>
              </a:spcBef>
              <a:spcAft>
                <a:spcPts val="0"/>
              </a:spcAft>
              <a:defRPr/>
            </a:pPr>
            <a:r>
              <a:rPr lang="zh-CN" altLang="en-US" sz="2000" dirty="0" smtClean="0">
                <a:latin typeface="微软雅黑" panose="020B0503020204020204" pitchFamily="34" charset="-122"/>
                <a:ea typeface="微软雅黑" panose="020B0503020204020204" pitchFamily="34" charset="-122"/>
              </a:rPr>
              <a:t>李克强</a:t>
            </a:r>
            <a:r>
              <a:rPr lang="zh-CN" altLang="en-US" sz="2000" dirty="0">
                <a:latin typeface="微软雅黑" panose="020B0503020204020204" pitchFamily="34" charset="-122"/>
                <a:ea typeface="微软雅黑" panose="020B0503020204020204" pitchFamily="34" charset="-122"/>
              </a:rPr>
              <a:t>总理</a:t>
            </a:r>
            <a:r>
              <a:rPr lang="zh-CN" altLang="en-US" sz="2000" dirty="0" smtClean="0">
                <a:latin typeface="微软雅黑" panose="020B0503020204020204" pitchFamily="34" charset="-122"/>
                <a:ea typeface="微软雅黑" panose="020B0503020204020204" pitchFamily="34" charset="-122"/>
              </a:rPr>
              <a:t>在</a:t>
            </a:r>
            <a:r>
              <a:rPr lang="en-US" altLang="zh-CN" sz="2000" dirty="0" smtClean="0">
                <a:latin typeface="微软雅黑" panose="020B0503020204020204" pitchFamily="34" charset="-122"/>
                <a:ea typeface="微软雅黑" panose="020B0503020204020204" pitchFamily="34" charset="-122"/>
              </a:rPr>
              <a:t>2018</a:t>
            </a:r>
            <a:r>
              <a:rPr lang="zh-CN" altLang="en-US" sz="2000" dirty="0" smtClean="0">
                <a:latin typeface="微软雅黑" panose="020B0503020204020204" pitchFamily="34" charset="-122"/>
                <a:ea typeface="微软雅黑" panose="020B0503020204020204" pitchFamily="34" charset="-122"/>
              </a:rPr>
              <a:t>年</a:t>
            </a:r>
            <a:r>
              <a:rPr lang="en-US" altLang="zh-CN" sz="2000" dirty="0">
                <a:latin typeface="微软雅黑" panose="020B0503020204020204" pitchFamily="34" charset="-122"/>
                <a:ea typeface="微软雅黑" panose="020B0503020204020204" pitchFamily="34" charset="-122"/>
              </a:rPr>
              <a:t>6</a:t>
            </a:r>
            <a:r>
              <a:rPr lang="zh-CN" altLang="en-US" sz="2000" dirty="0">
                <a:latin typeface="微软雅黑" panose="020B0503020204020204" pitchFamily="34" charset="-122"/>
                <a:ea typeface="微软雅黑" panose="020B0503020204020204" pitchFamily="34" charset="-122"/>
              </a:rPr>
              <a:t>月国务院第</a:t>
            </a:r>
            <a:r>
              <a:rPr lang="en-US" altLang="zh-CN" sz="2000" dirty="0">
                <a:latin typeface="微软雅黑" panose="020B0503020204020204" pitchFamily="34" charset="-122"/>
                <a:ea typeface="微软雅黑" panose="020B0503020204020204" pitchFamily="34" charset="-122"/>
              </a:rPr>
              <a:t>11</a:t>
            </a:r>
            <a:r>
              <a:rPr lang="zh-CN" altLang="en-US" sz="2000" dirty="0">
                <a:latin typeface="微软雅黑" panose="020B0503020204020204" pitchFamily="34" charset="-122"/>
                <a:ea typeface="微软雅黑" panose="020B0503020204020204" pitchFamily="34" charset="-122"/>
              </a:rPr>
              <a:t>次常务会议上明确指示，要</a:t>
            </a:r>
            <a:r>
              <a:rPr lang="zh-CN" altLang="en-US" sz="2000" dirty="0">
                <a:solidFill>
                  <a:srgbClr val="FF0000"/>
                </a:solidFill>
                <a:latin typeface="微软雅黑" panose="020B0503020204020204" pitchFamily="34" charset="-122"/>
                <a:ea typeface="微软雅黑" panose="020B0503020204020204" pitchFamily="34" charset="-122"/>
              </a:rPr>
              <a:t>“尽快制发有力度的文件，明确市场监管部门会同各有关部门联合推行‘双随机、一公开’监管的职责任务，切实形成事中事后监管的新模式、新格局”</a:t>
            </a:r>
            <a:r>
              <a:rPr lang="zh-CN" altLang="en-US" sz="2000" dirty="0" smtClean="0">
                <a:latin typeface="微软雅黑" panose="020B0503020204020204" pitchFamily="34" charset="-122"/>
                <a:ea typeface="微软雅黑" panose="020B0503020204020204" pitchFamily="34" charset="-122"/>
              </a:rPr>
              <a:t>。</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312024" y="3167229"/>
            <a:ext cx="5486214" cy="3238500"/>
          </a:xfrm>
          <a:prstGeom prst="rect">
            <a:avLst/>
          </a:prstGeom>
        </p:spPr>
      </p:pic>
      <p:sp>
        <p:nvSpPr>
          <p:cNvPr id="11" name="TextBox 10"/>
          <p:cNvSpPr txBox="1"/>
          <p:nvPr/>
        </p:nvSpPr>
        <p:spPr bwMode="auto">
          <a:xfrm>
            <a:off x="1415480" y="2903087"/>
            <a:ext cx="4392489" cy="1861535"/>
          </a:xfrm>
          <a:prstGeom prst="rect">
            <a:avLst/>
          </a:prstGeom>
          <a:noFill/>
        </p:spPr>
        <p:txBody>
          <a:bodyPr wrap="square" lIns="45720" tIns="22860" rIns="45720" bIns="22860">
            <a:spAutoFit/>
          </a:bodyPr>
          <a:lstStyle/>
          <a:p>
            <a:pPr algn="just" fontAlgn="auto">
              <a:lnSpc>
                <a:spcPct val="120000"/>
              </a:lnSpc>
              <a:spcBef>
                <a:spcPts val="0"/>
              </a:spcBef>
              <a:spcAft>
                <a:spcPts val="0"/>
              </a:spcAft>
              <a:defRPr/>
            </a:pPr>
            <a:r>
              <a:rPr lang="zh-CN" altLang="zh-CN" sz="2000" dirty="0">
                <a:latin typeface="微软雅黑" panose="020B0503020204020204" pitchFamily="34" charset="-122"/>
                <a:ea typeface="微软雅黑" panose="020B0503020204020204" pitchFamily="34" charset="-122"/>
              </a:rPr>
              <a:t>在认真总结国务院各部门和各试点地区开展“双随机、一公开”监管的经验做法、充分听取各方面意见建议的基础上</a:t>
            </a:r>
            <a:r>
              <a:rPr lang="zh-CN" altLang="zh-CN" sz="2000" dirty="0" smtClean="0">
                <a:latin typeface="微软雅黑" panose="020B0503020204020204" pitchFamily="34" charset="-122"/>
                <a:ea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rPr>
              <a:t>信用监管司</a:t>
            </a:r>
            <a:r>
              <a:rPr lang="zh-CN" altLang="zh-CN" sz="2000" dirty="0" smtClean="0">
                <a:latin typeface="微软雅黑" panose="020B0503020204020204" pitchFamily="34" charset="-122"/>
                <a:ea typeface="微软雅黑" panose="020B0503020204020204" pitchFamily="34" charset="-122"/>
              </a:rPr>
              <a:t>代</a:t>
            </a:r>
            <a:r>
              <a:rPr lang="zh-CN" altLang="zh-CN" sz="2000" dirty="0">
                <a:latin typeface="微软雅黑" panose="020B0503020204020204" pitchFamily="34" charset="-122"/>
                <a:ea typeface="微软雅黑" panose="020B0503020204020204" pitchFamily="34" charset="-122"/>
              </a:rPr>
              <a:t>国务院起草</a:t>
            </a:r>
            <a:r>
              <a:rPr lang="zh-CN" altLang="zh-CN" sz="2000" dirty="0" smtClean="0">
                <a:latin typeface="微软雅黑" panose="020B0503020204020204" pitchFamily="34" charset="-122"/>
                <a:ea typeface="微软雅黑" panose="020B0503020204020204" pitchFamily="34" charset="-122"/>
              </a:rPr>
              <a:t>了</a:t>
            </a:r>
            <a:r>
              <a:rPr lang="zh-CN" altLang="en-US" sz="2000" dirty="0" smtClean="0">
                <a:latin typeface="微软雅黑" panose="020B0503020204020204" pitchFamily="34" charset="-122"/>
                <a:ea typeface="微软雅黑" panose="020B0503020204020204" pitchFamily="34" charset="-122"/>
              </a:rPr>
              <a:t>代拟稿。</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Round Same Side Corner Rectangle 68"/>
          <p:cNvSpPr/>
          <p:nvPr/>
        </p:nvSpPr>
        <p:spPr>
          <a:xfrm rot="10800000" flipH="1">
            <a:off x="1229741" y="2975095"/>
            <a:ext cx="66675" cy="685800"/>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9709" tIns="54854" rIns="109709" bIns="54854" anchor="ctr"/>
          <a:lstStyle/>
          <a:p>
            <a:pPr algn="ctr" fontAlgn="auto">
              <a:spcBef>
                <a:spcPts val="0"/>
              </a:spcBef>
              <a:spcAft>
                <a:spcPts val="0"/>
              </a:spcAft>
              <a:defRPr/>
            </a:pPr>
            <a:endParaRPr lang="bg-BG" sz="1600" dirty="0">
              <a:latin typeface="Calibri Light" panose="020F0302020204030204"/>
            </a:endParaRPr>
          </a:p>
        </p:txBody>
      </p:sp>
      <p:sp>
        <p:nvSpPr>
          <p:cNvPr id="7" name="Title 1"/>
          <p:cNvSpPr txBox="1"/>
          <p:nvPr/>
        </p:nvSpPr>
        <p:spPr>
          <a:xfrm>
            <a:off x="1144588" y="266700"/>
            <a:ext cx="4446587" cy="506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fontAlgn="auto">
              <a:spcAft>
                <a:spcPts val="0"/>
              </a:spcAft>
              <a:defRPr/>
            </a:pPr>
            <a:r>
              <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rPr>
              <a:t>国务院常务会议精神</a:t>
            </a:r>
            <a:endParaRPr lang="en-GB"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 name="TextBox 10"/>
          <p:cNvSpPr txBox="1"/>
          <p:nvPr/>
        </p:nvSpPr>
        <p:spPr bwMode="auto">
          <a:xfrm>
            <a:off x="1416242" y="5028764"/>
            <a:ext cx="4392489" cy="1523494"/>
          </a:xfrm>
          <a:prstGeom prst="rect">
            <a:avLst/>
          </a:prstGeom>
          <a:noFill/>
        </p:spPr>
        <p:txBody>
          <a:bodyPr wrap="square" lIns="45720" tIns="22860" rIns="45720" bIns="22860">
            <a:spAutoFit/>
          </a:bodyPr>
          <a:lstStyle/>
          <a:p>
            <a:pPr algn="just" fontAlgn="auto">
              <a:lnSpc>
                <a:spcPct val="120000"/>
              </a:lnSpc>
              <a:spcBef>
                <a:spcPts val="0"/>
              </a:spcBef>
              <a:spcAft>
                <a:spcPts val="0"/>
              </a:spcAft>
              <a:defRPr/>
            </a:pPr>
            <a:r>
              <a:rPr lang="zh-CN" altLang="en-US" sz="2000" dirty="0" smtClean="0">
                <a:latin typeface="微软雅黑" panose="020B0503020204020204" pitchFamily="34" charset="-122"/>
                <a:ea typeface="微软雅黑" panose="020B0503020204020204" pitchFamily="34" charset="-122"/>
              </a:rPr>
              <a:t>文件既要重新完善“双随机、一公开”监管各项制度措施，又要在此基础上提出</a:t>
            </a:r>
            <a:r>
              <a:rPr lang="zh-CN" altLang="en-US" sz="2000" dirty="0">
                <a:latin typeface="微软雅黑" panose="020B0503020204020204" pitchFamily="34" charset="-122"/>
                <a:ea typeface="微软雅黑" panose="020B0503020204020204" pitchFamily="34" charset="-122"/>
              </a:rPr>
              <a:t>部门联合“双随机、一公开”</a:t>
            </a:r>
            <a:r>
              <a:rPr lang="zh-CN" altLang="en-US" sz="2000" dirty="0" smtClean="0">
                <a:latin typeface="微软雅黑" panose="020B0503020204020204" pitchFamily="34" charset="-122"/>
                <a:ea typeface="微软雅黑" panose="020B0503020204020204" pitchFamily="34" charset="-122"/>
              </a:rPr>
              <a:t>监管的要求。</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 name="Round Same Side Corner Rectangle 68"/>
          <p:cNvSpPr/>
          <p:nvPr/>
        </p:nvSpPr>
        <p:spPr>
          <a:xfrm rot="10800000" flipH="1">
            <a:off x="1230503" y="5100772"/>
            <a:ext cx="66675" cy="685800"/>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9709" tIns="54854" rIns="109709" bIns="54854" anchor="ctr"/>
          <a:lstStyle/>
          <a:p>
            <a:pPr algn="ctr" fontAlgn="auto">
              <a:spcBef>
                <a:spcPts val="0"/>
              </a:spcBef>
              <a:spcAft>
                <a:spcPts val="0"/>
              </a:spcAft>
              <a:defRPr/>
            </a:pPr>
            <a:endParaRPr lang="bg-BG" sz="1600" dirty="0">
              <a:latin typeface="Calibri Light" panose="020F0302020204030204"/>
            </a:endParaRPr>
          </a:p>
        </p:txBody>
      </p:sp>
    </p:spTree>
  </p:cSld>
  <p:clrMapOvr>
    <a:masterClrMapping/>
  </p:clrMapOvr>
  <p:transition spd="slow" advClick="0" advTm="0">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14"/>
          <p:cNvSpPr/>
          <p:nvPr/>
        </p:nvSpPr>
        <p:spPr bwMode="auto">
          <a:xfrm>
            <a:off x="4870227" y="3266281"/>
            <a:ext cx="2296969" cy="1355725"/>
          </a:xfrm>
          <a:custGeom>
            <a:avLst/>
            <a:gdLst>
              <a:gd name="T0" fmla="*/ 280 w 280"/>
              <a:gd name="T1" fmla="*/ 278 h 1123"/>
              <a:gd name="T2" fmla="*/ 280 w 280"/>
              <a:gd name="T3" fmla="*/ 1123 h 1123"/>
              <a:gd name="T4" fmla="*/ 0 w 280"/>
              <a:gd name="T5" fmla="*/ 842 h 1123"/>
              <a:gd name="T6" fmla="*/ 0 w 280"/>
              <a:gd name="T7" fmla="*/ 0 h 1123"/>
              <a:gd name="T8" fmla="*/ 278 w 280"/>
              <a:gd name="T9" fmla="*/ 278 h 1123"/>
              <a:gd name="T10" fmla="*/ 280 w 280"/>
              <a:gd name="T11" fmla="*/ 278 h 1123"/>
            </a:gdLst>
            <a:ahLst/>
            <a:cxnLst>
              <a:cxn ang="0">
                <a:pos x="T0" y="T1"/>
              </a:cxn>
              <a:cxn ang="0">
                <a:pos x="T2" y="T3"/>
              </a:cxn>
              <a:cxn ang="0">
                <a:pos x="T4" y="T5"/>
              </a:cxn>
              <a:cxn ang="0">
                <a:pos x="T6" y="T7"/>
              </a:cxn>
              <a:cxn ang="0">
                <a:pos x="T8" y="T9"/>
              </a:cxn>
              <a:cxn ang="0">
                <a:pos x="T10" y="T11"/>
              </a:cxn>
            </a:cxnLst>
            <a:rect l="0" t="0" r="r" b="b"/>
            <a:pathLst>
              <a:path w="280" h="1123">
                <a:moveTo>
                  <a:pt x="280" y="278"/>
                </a:moveTo>
                <a:lnTo>
                  <a:pt x="280" y="1123"/>
                </a:lnTo>
                <a:lnTo>
                  <a:pt x="0" y="842"/>
                </a:lnTo>
                <a:lnTo>
                  <a:pt x="0" y="0"/>
                </a:lnTo>
                <a:lnTo>
                  <a:pt x="278" y="278"/>
                </a:lnTo>
                <a:lnTo>
                  <a:pt x="280" y="278"/>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fontAlgn="auto">
              <a:spcBef>
                <a:spcPts val="0"/>
              </a:spcBef>
              <a:spcAft>
                <a:spcPts val="0"/>
              </a:spcAft>
              <a:defRPr/>
            </a:pPr>
            <a:endParaRPr lang="en-US" sz="2400">
              <a:latin typeface="Roboto Light" panose="02000000000000000000" pitchFamily="2" charset="0"/>
              <a:ea typeface="Roboto Light" panose="02000000000000000000" pitchFamily="2" charset="0"/>
            </a:endParaRPr>
          </a:p>
        </p:txBody>
      </p:sp>
      <p:sp>
        <p:nvSpPr>
          <p:cNvPr id="14" name="Freeform 16"/>
          <p:cNvSpPr/>
          <p:nvPr/>
        </p:nvSpPr>
        <p:spPr bwMode="auto">
          <a:xfrm>
            <a:off x="1536699" y="3266280"/>
            <a:ext cx="2327053" cy="1355725"/>
          </a:xfrm>
          <a:custGeom>
            <a:avLst/>
            <a:gdLst>
              <a:gd name="T0" fmla="*/ 280 w 280"/>
              <a:gd name="T1" fmla="*/ 278 h 1123"/>
              <a:gd name="T2" fmla="*/ 280 w 280"/>
              <a:gd name="T3" fmla="*/ 1123 h 1123"/>
              <a:gd name="T4" fmla="*/ 0 w 280"/>
              <a:gd name="T5" fmla="*/ 842 h 1123"/>
              <a:gd name="T6" fmla="*/ 0 w 280"/>
              <a:gd name="T7" fmla="*/ 0 h 1123"/>
              <a:gd name="T8" fmla="*/ 278 w 280"/>
              <a:gd name="T9" fmla="*/ 278 h 1123"/>
              <a:gd name="T10" fmla="*/ 280 w 280"/>
              <a:gd name="T11" fmla="*/ 278 h 1123"/>
            </a:gdLst>
            <a:ahLst/>
            <a:cxnLst>
              <a:cxn ang="0">
                <a:pos x="T0" y="T1"/>
              </a:cxn>
              <a:cxn ang="0">
                <a:pos x="T2" y="T3"/>
              </a:cxn>
              <a:cxn ang="0">
                <a:pos x="T4" y="T5"/>
              </a:cxn>
              <a:cxn ang="0">
                <a:pos x="T6" y="T7"/>
              </a:cxn>
              <a:cxn ang="0">
                <a:pos x="T8" y="T9"/>
              </a:cxn>
              <a:cxn ang="0">
                <a:pos x="T10" y="T11"/>
              </a:cxn>
            </a:cxnLst>
            <a:rect l="0" t="0" r="r" b="b"/>
            <a:pathLst>
              <a:path w="280" h="1123">
                <a:moveTo>
                  <a:pt x="280" y="278"/>
                </a:moveTo>
                <a:lnTo>
                  <a:pt x="280" y="1123"/>
                </a:lnTo>
                <a:lnTo>
                  <a:pt x="0" y="842"/>
                </a:lnTo>
                <a:lnTo>
                  <a:pt x="0" y="0"/>
                </a:lnTo>
                <a:lnTo>
                  <a:pt x="278" y="278"/>
                </a:lnTo>
                <a:lnTo>
                  <a:pt x="280" y="278"/>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fontAlgn="auto">
              <a:spcBef>
                <a:spcPts val="0"/>
              </a:spcBef>
              <a:spcAft>
                <a:spcPts val="0"/>
              </a:spcAft>
              <a:defRPr/>
            </a:pPr>
            <a:endParaRPr lang="en-US" sz="2400">
              <a:latin typeface="Roboto Light" panose="02000000000000000000" pitchFamily="2" charset="0"/>
              <a:ea typeface="Roboto Light" panose="02000000000000000000" pitchFamily="2" charset="0"/>
            </a:endParaRPr>
          </a:p>
        </p:txBody>
      </p:sp>
      <p:grpSp>
        <p:nvGrpSpPr>
          <p:cNvPr id="36" name="组合 35"/>
          <p:cNvGrpSpPr/>
          <p:nvPr/>
        </p:nvGrpSpPr>
        <p:grpSpPr bwMode="auto">
          <a:xfrm>
            <a:off x="395287" y="3266280"/>
            <a:ext cx="1279525" cy="1350963"/>
            <a:chOff x="882491" y="2261909"/>
            <a:chExt cx="959665" cy="1012525"/>
          </a:xfrm>
        </p:grpSpPr>
        <p:sp>
          <p:nvSpPr>
            <p:cNvPr id="9256" name="Freeform 15"/>
            <p:cNvSpPr/>
            <p:nvPr/>
          </p:nvSpPr>
          <p:spPr bwMode="auto">
            <a:xfrm>
              <a:off x="967016" y="2261909"/>
              <a:ext cx="772282" cy="1012525"/>
            </a:xfrm>
            <a:custGeom>
              <a:avLst/>
              <a:gdLst>
                <a:gd name="T0" fmla="*/ 1033655958 w 577"/>
                <a:gd name="T1" fmla="*/ 0 h 1119"/>
                <a:gd name="T2" fmla="*/ 1033655958 w 577"/>
                <a:gd name="T3" fmla="*/ 916181301 h 1119"/>
                <a:gd name="T4" fmla="*/ 515932560 w 577"/>
                <a:gd name="T5" fmla="*/ 687749689 h 1119"/>
                <a:gd name="T6" fmla="*/ 0 w 577"/>
                <a:gd name="T7" fmla="*/ 915362413 h 1119"/>
                <a:gd name="T8" fmla="*/ 0 w 577"/>
                <a:gd name="T9" fmla="*/ 0 h 1119"/>
                <a:gd name="T10" fmla="*/ 1033655958 w 577"/>
                <a:gd name="T11" fmla="*/ 0 h 11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7" h="1119">
                  <a:moveTo>
                    <a:pt x="577" y="0"/>
                  </a:moveTo>
                  <a:lnTo>
                    <a:pt x="577" y="1119"/>
                  </a:lnTo>
                  <a:lnTo>
                    <a:pt x="288" y="840"/>
                  </a:lnTo>
                  <a:lnTo>
                    <a:pt x="0" y="1118"/>
                  </a:lnTo>
                  <a:lnTo>
                    <a:pt x="0" y="0"/>
                  </a:lnTo>
                  <a:lnTo>
                    <a:pt x="577"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a:p>
          </p:txBody>
        </p:sp>
        <p:sp>
          <p:nvSpPr>
            <p:cNvPr id="9257" name="Text Placeholder 59"/>
            <p:cNvSpPr txBox="1">
              <a:spLocks noChangeArrowheads="1"/>
            </p:cNvSpPr>
            <p:nvPr/>
          </p:nvSpPr>
          <p:spPr bwMode="auto">
            <a:xfrm>
              <a:off x="882491" y="2383269"/>
              <a:ext cx="959665" cy="6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buFont typeface="Arial" panose="020B0604020202020204" pitchFamily="34" charset="0"/>
                <a:buNone/>
              </a:pPr>
              <a:r>
                <a:rPr lang="en-US" altLang="zh-CN" dirty="0" smtClean="0">
                  <a:solidFill>
                    <a:schemeClr val="bg1"/>
                  </a:solidFill>
                  <a:latin typeface="微软雅黑" panose="020B0503020204020204" pitchFamily="34" charset="-122"/>
                  <a:ea typeface="微软雅黑" panose="020B0503020204020204" pitchFamily="34" charset="-122"/>
                </a:rPr>
                <a:t>2018.4.27</a:t>
              </a:r>
              <a:endParaRPr lang="en-US" altLang="zh-CN" dirty="0">
                <a:solidFill>
                  <a:schemeClr val="bg1"/>
                </a:solidFill>
                <a:latin typeface="微软雅黑" panose="020B0503020204020204" pitchFamily="34" charset="-122"/>
                <a:ea typeface="微软雅黑" panose="020B0503020204020204" pitchFamily="34" charset="-122"/>
              </a:endParaRPr>
            </a:p>
          </p:txBody>
        </p:sp>
      </p:grpSp>
      <p:grpSp>
        <p:nvGrpSpPr>
          <p:cNvPr id="37" name="组合 36"/>
          <p:cNvGrpSpPr/>
          <p:nvPr/>
        </p:nvGrpSpPr>
        <p:grpSpPr bwMode="auto">
          <a:xfrm>
            <a:off x="3727227" y="3266281"/>
            <a:ext cx="1279525" cy="1355725"/>
            <a:chOff x="2029538" y="2261909"/>
            <a:chExt cx="959665" cy="1016144"/>
          </a:xfrm>
        </p:grpSpPr>
        <p:sp>
          <p:nvSpPr>
            <p:cNvPr id="9254" name="Rectangle 13"/>
            <p:cNvSpPr>
              <a:spLocks noChangeArrowheads="1"/>
            </p:cNvSpPr>
            <p:nvPr/>
          </p:nvSpPr>
          <p:spPr bwMode="auto">
            <a:xfrm>
              <a:off x="2114063" y="2261909"/>
              <a:ext cx="772282" cy="101614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en-US" altLang="zh-CN" sz="2400">
                <a:latin typeface="Roboto Light" panose="02000000000000000000" pitchFamily="2" charset="0"/>
              </a:endParaRPr>
            </a:p>
          </p:txBody>
        </p:sp>
        <p:sp>
          <p:nvSpPr>
            <p:cNvPr id="9255" name="Text Placeholder 59"/>
            <p:cNvSpPr txBox="1">
              <a:spLocks noChangeArrowheads="1"/>
            </p:cNvSpPr>
            <p:nvPr/>
          </p:nvSpPr>
          <p:spPr bwMode="auto">
            <a:xfrm>
              <a:off x="2029538" y="2383275"/>
              <a:ext cx="959665" cy="677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buFont typeface="Arial" panose="020B0604020202020204" pitchFamily="34" charset="0"/>
                <a:buNone/>
              </a:pPr>
              <a:r>
                <a:rPr lang="en-US" altLang="zh-CN" dirty="0" smtClean="0">
                  <a:solidFill>
                    <a:schemeClr val="bg1"/>
                  </a:solidFill>
                  <a:latin typeface="微软雅黑" panose="020B0503020204020204" pitchFamily="34" charset="-122"/>
                  <a:ea typeface="微软雅黑" panose="020B0503020204020204" pitchFamily="34" charset="-122"/>
                </a:rPr>
                <a:t>2018.6.6</a:t>
              </a:r>
              <a:endParaRPr lang="en-US" altLang="zh-CN" dirty="0">
                <a:solidFill>
                  <a:schemeClr val="bg1"/>
                </a:solidFill>
                <a:latin typeface="微软雅黑" panose="020B0503020204020204" pitchFamily="34" charset="-122"/>
                <a:ea typeface="微软雅黑" panose="020B0503020204020204" pitchFamily="34" charset="-122"/>
              </a:endParaRPr>
            </a:p>
          </p:txBody>
        </p:sp>
      </p:grpSp>
      <p:grpSp>
        <p:nvGrpSpPr>
          <p:cNvPr id="38" name="组合 37"/>
          <p:cNvGrpSpPr/>
          <p:nvPr/>
        </p:nvGrpSpPr>
        <p:grpSpPr bwMode="auto">
          <a:xfrm>
            <a:off x="7054498" y="3266281"/>
            <a:ext cx="1279525" cy="1355725"/>
            <a:chOff x="3176585" y="2261909"/>
            <a:chExt cx="959665" cy="1016144"/>
          </a:xfrm>
        </p:grpSpPr>
        <p:sp>
          <p:nvSpPr>
            <p:cNvPr id="9252" name="Rectangle 11"/>
            <p:cNvSpPr>
              <a:spLocks noChangeArrowheads="1"/>
            </p:cNvSpPr>
            <p:nvPr/>
          </p:nvSpPr>
          <p:spPr bwMode="auto">
            <a:xfrm>
              <a:off x="3261110" y="2261909"/>
              <a:ext cx="772282" cy="101614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en-US" altLang="zh-CN" sz="2400">
                <a:latin typeface="Roboto Light" panose="02000000000000000000" pitchFamily="2" charset="0"/>
              </a:endParaRPr>
            </a:p>
          </p:txBody>
        </p:sp>
        <p:sp>
          <p:nvSpPr>
            <p:cNvPr id="9253" name="Text Placeholder 59"/>
            <p:cNvSpPr txBox="1">
              <a:spLocks noChangeArrowheads="1"/>
            </p:cNvSpPr>
            <p:nvPr/>
          </p:nvSpPr>
          <p:spPr bwMode="auto">
            <a:xfrm>
              <a:off x="3176585" y="2383275"/>
              <a:ext cx="959665" cy="677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buFont typeface="Arial" panose="020B0604020202020204" pitchFamily="34" charset="0"/>
                <a:buNone/>
              </a:pPr>
              <a:r>
                <a:rPr lang="en-US" altLang="zh-CN" dirty="0" smtClean="0">
                  <a:solidFill>
                    <a:schemeClr val="bg1"/>
                  </a:solidFill>
                  <a:latin typeface="微软雅黑" panose="020B0503020204020204" pitchFamily="34" charset="-122"/>
                  <a:ea typeface="微软雅黑" panose="020B0503020204020204" pitchFamily="34" charset="-122"/>
                </a:rPr>
                <a:t>2018.6.28</a:t>
              </a:r>
              <a:endParaRPr lang="en-US" altLang="zh-CN" dirty="0">
                <a:solidFill>
                  <a:schemeClr val="bg1"/>
                </a:solidFill>
                <a:latin typeface="微软雅黑" panose="020B0503020204020204" pitchFamily="34" charset="-122"/>
                <a:ea typeface="微软雅黑" panose="020B0503020204020204" pitchFamily="34" charset="-122"/>
              </a:endParaRPr>
            </a:p>
          </p:txBody>
        </p:sp>
      </p:grpSp>
      <p:sp>
        <p:nvSpPr>
          <p:cNvPr id="22" name="Text Placeholder 59"/>
          <p:cNvSpPr txBox="1">
            <a:spLocks noChangeArrowheads="1"/>
          </p:cNvSpPr>
          <p:nvPr/>
        </p:nvSpPr>
        <p:spPr bwMode="auto">
          <a:xfrm>
            <a:off x="3839938" y="4797152"/>
            <a:ext cx="6000478" cy="187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buFont typeface="Arial" panose="020B0604020202020204" pitchFamily="34" charset="0"/>
              <a:buNone/>
            </a:pPr>
            <a:r>
              <a:rPr lang="zh-CN" altLang="en-US" sz="1600" b="1" dirty="0" smtClean="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国务院第</a:t>
            </a:r>
            <a:r>
              <a:rPr lang="en-US" altLang="zh-CN" sz="1600" b="1" dirty="0" smtClean="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11</a:t>
            </a:r>
            <a:r>
              <a:rPr lang="zh-CN" altLang="en-US" sz="1600" b="1" dirty="0" smtClean="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次常务会议</a:t>
            </a:r>
            <a:endParaRPr lang="zh-CN" altLang="en-US" sz="16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spcBef>
                <a:spcPct val="20000"/>
              </a:spcBef>
              <a:buFont typeface="Arial" panose="020B0604020202020204" pitchFamily="34" charset="0"/>
              <a:buNone/>
            </a:pPr>
            <a:r>
              <a:rPr lang="zh-CN" altLang="en-US" sz="1500" dirty="0" smtClean="0">
                <a:solidFill>
                  <a:srgbClr val="404040"/>
                </a:solidFill>
                <a:latin typeface="微软雅黑" panose="020B0503020204020204" pitchFamily="34" charset="-122"/>
                <a:ea typeface="微软雅黑" panose="020B0503020204020204" pitchFamily="34" charset="-122"/>
              </a:rPr>
              <a:t>李克强总理要求：“</a:t>
            </a:r>
            <a:r>
              <a:rPr lang="zh-CN" altLang="en-US" sz="1500" dirty="0" smtClean="0">
                <a:solidFill>
                  <a:srgbClr val="FF0000"/>
                </a:solidFill>
                <a:latin typeface="微软雅黑" panose="020B0503020204020204" pitchFamily="34" charset="-122"/>
                <a:ea typeface="微软雅黑" panose="020B0503020204020204" pitchFamily="34" charset="-122"/>
              </a:rPr>
              <a:t>市场监管领域和消费品市场等市场监管部门管理的领域</a:t>
            </a:r>
            <a:r>
              <a:rPr lang="zh-CN" altLang="en-US" sz="1500" dirty="0" smtClean="0">
                <a:solidFill>
                  <a:srgbClr val="404040"/>
                </a:solidFill>
                <a:latin typeface="微软雅黑" panose="020B0503020204020204" pitchFamily="34" charset="-122"/>
                <a:ea typeface="微软雅黑" panose="020B0503020204020204" pitchFamily="34" charset="-122"/>
              </a:rPr>
              <a:t>，要率先实现“双随机、一公开”监管全覆盖。要发挥好”双随机、一公开“监管作为市场主体”紧箍咒“的作用，对生产经营活动中的不法行为形成有效震慑“。</a:t>
            </a:r>
            <a:endParaRPr lang="zh-CN" altLang="en-US" sz="1500" dirty="0">
              <a:solidFill>
                <a:srgbClr val="404040"/>
              </a:solidFill>
              <a:latin typeface="微软雅黑" panose="020B0503020204020204" pitchFamily="34" charset="-122"/>
              <a:ea typeface="微软雅黑" panose="020B0503020204020204" pitchFamily="34" charset="-122"/>
            </a:endParaRPr>
          </a:p>
        </p:txBody>
      </p:sp>
      <p:cxnSp>
        <p:nvCxnSpPr>
          <p:cNvPr id="23" name="Straight Connector 54"/>
          <p:cNvCxnSpPr/>
          <p:nvPr/>
        </p:nvCxnSpPr>
        <p:spPr>
          <a:xfrm>
            <a:off x="3839325" y="4646614"/>
            <a:ext cx="0" cy="146526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8" name="Text Placeholder 59"/>
          <p:cNvSpPr txBox="1">
            <a:spLocks noChangeArrowheads="1"/>
          </p:cNvSpPr>
          <p:nvPr/>
        </p:nvSpPr>
        <p:spPr bwMode="auto">
          <a:xfrm>
            <a:off x="516909" y="1100135"/>
            <a:ext cx="4354955"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buFont typeface="Arial" panose="020B0604020202020204" pitchFamily="34" charset="0"/>
              <a:buNone/>
            </a:pPr>
            <a:r>
              <a:rPr lang="zh-CN" altLang="en-US" sz="1600" b="1" dirty="0" smtClean="0">
                <a:solidFill>
                  <a:srgbClr val="005DA2"/>
                </a:solidFill>
                <a:latin typeface="微软雅黑" panose="020B0503020204020204" pitchFamily="34" charset="-122"/>
                <a:ea typeface="微软雅黑" panose="020B0503020204020204" pitchFamily="34" charset="-122"/>
                <a:sym typeface="微软雅黑" panose="020B0503020204020204" pitchFamily="34" charset="-122"/>
              </a:rPr>
              <a:t>国务院第一次廉政工作会议</a:t>
            </a:r>
            <a:endParaRPr lang="zh-CN" altLang="en-US" sz="1600" b="1" dirty="0" smtClean="0">
              <a:solidFill>
                <a:srgbClr val="005DA2"/>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spcBef>
                <a:spcPct val="20000"/>
              </a:spcBef>
              <a:buFont typeface="Arial" panose="020B0604020202020204" pitchFamily="34" charset="0"/>
              <a:buNone/>
            </a:pPr>
            <a:r>
              <a:rPr lang="zh-CN" altLang="en-US" sz="1500" dirty="0" smtClean="0">
                <a:solidFill>
                  <a:srgbClr val="404040"/>
                </a:solidFill>
                <a:latin typeface="微软雅黑" panose="020B0503020204020204" pitchFamily="34" charset="-122"/>
                <a:ea typeface="微软雅黑" panose="020B0503020204020204" pitchFamily="34" charset="-122"/>
                <a:sym typeface="微软雅黑" panose="020B0503020204020204" pitchFamily="34" charset="-122"/>
              </a:rPr>
              <a:t>李克强</a:t>
            </a:r>
            <a:r>
              <a:rPr lang="zh-CN" altLang="en-US" sz="1500" dirty="0">
                <a:solidFill>
                  <a:srgbClr val="404040"/>
                </a:solidFill>
                <a:latin typeface="微软雅黑" panose="020B0503020204020204" pitchFamily="34" charset="-122"/>
                <a:ea typeface="微软雅黑" panose="020B0503020204020204" pitchFamily="34" charset="-122"/>
                <a:sym typeface="微软雅黑" panose="020B0503020204020204" pitchFamily="34" charset="-122"/>
              </a:rPr>
              <a:t>总理讲话强调：“全面改革商事制度，实施“双随机、一公开”</a:t>
            </a:r>
            <a:r>
              <a:rPr lang="zh-CN" altLang="en-US" sz="1500" dirty="0" smtClean="0">
                <a:solidFill>
                  <a:srgbClr val="404040"/>
                </a:solidFill>
                <a:latin typeface="微软雅黑" panose="020B0503020204020204" pitchFamily="34" charset="-122"/>
                <a:ea typeface="微软雅黑" panose="020B0503020204020204" pitchFamily="34" charset="-122"/>
                <a:sym typeface="微软雅黑" panose="020B0503020204020204" pitchFamily="34" charset="-122"/>
              </a:rPr>
              <a:t>监管”。</a:t>
            </a:r>
            <a:endParaRPr lang="en-US" sz="1500" dirty="0">
              <a:latin typeface="Roboto Light" panose="02000000000000000000" pitchFamily="2" charset="0"/>
            </a:endParaRPr>
          </a:p>
        </p:txBody>
      </p:sp>
      <p:sp>
        <p:nvSpPr>
          <p:cNvPr id="29" name="Text Placeholder 59"/>
          <p:cNvSpPr txBox="1">
            <a:spLocks noChangeArrowheads="1"/>
          </p:cNvSpPr>
          <p:nvPr/>
        </p:nvSpPr>
        <p:spPr bwMode="auto">
          <a:xfrm>
            <a:off x="7176120" y="1100135"/>
            <a:ext cx="4536504" cy="1968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buFont typeface="Arial" panose="020B0604020202020204" pitchFamily="34" charset="0"/>
              <a:buNone/>
            </a:pPr>
            <a:r>
              <a:rPr lang="zh-CN" altLang="en-US" sz="1600" b="1" dirty="0" smtClean="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全国</a:t>
            </a:r>
            <a:r>
              <a:rPr lang="zh-CN" altLang="en-US" sz="16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深化“放管服”改革转变政府职能电视电话</a:t>
            </a:r>
            <a:r>
              <a:rPr lang="zh-CN" altLang="en-US" sz="1600" b="1" dirty="0" smtClean="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会议</a:t>
            </a:r>
            <a:endParaRPr lang="zh-CN" altLang="en-US" sz="16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spcBef>
                <a:spcPct val="20000"/>
              </a:spcBef>
              <a:buFont typeface="Arial" panose="020B0604020202020204" pitchFamily="34" charset="0"/>
              <a:buNone/>
            </a:pPr>
            <a:r>
              <a:rPr lang="zh-CN" altLang="en-US" sz="1500" dirty="0" smtClean="0">
                <a:latin typeface="微软雅黑" panose="020B0503020204020204" pitchFamily="34" charset="-122"/>
                <a:ea typeface="微软雅黑" panose="020B0503020204020204" pitchFamily="34" charset="-122"/>
              </a:rPr>
              <a:t>李克强</a:t>
            </a:r>
            <a:r>
              <a:rPr lang="zh-CN" altLang="en-US" sz="1500" dirty="0">
                <a:latin typeface="微软雅黑" panose="020B0503020204020204" pitchFamily="34" charset="-122"/>
                <a:ea typeface="微软雅黑" panose="020B0503020204020204" pitchFamily="34" charset="-122"/>
              </a:rPr>
              <a:t>总理指出：“健全</a:t>
            </a:r>
            <a:r>
              <a:rPr lang="zh-CN" altLang="en-US" sz="1500" dirty="0">
                <a:solidFill>
                  <a:srgbClr val="FF0000"/>
                </a:solidFill>
                <a:latin typeface="微软雅黑" panose="020B0503020204020204" pitchFamily="34" charset="-122"/>
                <a:ea typeface="微软雅黑" panose="020B0503020204020204" pitchFamily="34" charset="-122"/>
              </a:rPr>
              <a:t>以“双随机、一公开”为基本手段、以重点监管为补充、以信用监管为基础</a:t>
            </a:r>
            <a:r>
              <a:rPr lang="zh-CN" altLang="en-US" sz="1500" dirty="0">
                <a:latin typeface="微软雅黑" panose="020B0503020204020204" pitchFamily="34" charset="-122"/>
                <a:ea typeface="微软雅黑" panose="020B0503020204020204" pitchFamily="34" charset="-122"/>
              </a:rPr>
              <a:t>的新型监管</a:t>
            </a:r>
            <a:r>
              <a:rPr lang="zh-CN" altLang="en-US" sz="1500" dirty="0" smtClean="0">
                <a:latin typeface="微软雅黑" panose="020B0503020204020204" pitchFamily="34" charset="-122"/>
                <a:ea typeface="微软雅黑" panose="020B0503020204020204" pitchFamily="34" charset="-122"/>
              </a:rPr>
              <a:t>机制”。</a:t>
            </a:r>
            <a:endParaRPr lang="en-US" altLang="zh-CN" sz="1500" dirty="0" smtClean="0">
              <a:latin typeface="微软雅黑" panose="020B0503020204020204" pitchFamily="34" charset="-122"/>
              <a:ea typeface="微软雅黑" panose="020B0503020204020204" pitchFamily="34" charset="-122"/>
            </a:endParaRPr>
          </a:p>
          <a:p>
            <a:pPr eaLnBrk="1" hangingPunct="1">
              <a:spcBef>
                <a:spcPct val="20000"/>
              </a:spcBef>
              <a:buFont typeface="Arial" panose="020B0604020202020204" pitchFamily="34" charset="0"/>
              <a:buNone/>
            </a:pPr>
            <a:endParaRPr lang="en-US" sz="1500" dirty="0">
              <a:latin typeface="微软雅黑" panose="020B0503020204020204" pitchFamily="34" charset="-122"/>
              <a:ea typeface="微软雅黑" panose="020B0503020204020204" pitchFamily="34" charset="-122"/>
            </a:endParaRPr>
          </a:p>
        </p:txBody>
      </p:sp>
      <p:cxnSp>
        <p:nvCxnSpPr>
          <p:cNvPr id="31" name="Straight Connector 62"/>
          <p:cNvCxnSpPr/>
          <p:nvPr/>
        </p:nvCxnSpPr>
        <p:spPr>
          <a:xfrm>
            <a:off x="516909" y="1797050"/>
            <a:ext cx="0" cy="146526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63"/>
          <p:cNvCxnSpPr/>
          <p:nvPr/>
        </p:nvCxnSpPr>
        <p:spPr>
          <a:xfrm>
            <a:off x="7176120" y="1797051"/>
            <a:ext cx="0" cy="146526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5" name="Title 1"/>
          <p:cNvSpPr txBox="1"/>
          <p:nvPr/>
        </p:nvSpPr>
        <p:spPr>
          <a:xfrm>
            <a:off x="1144588" y="266700"/>
            <a:ext cx="7399684" cy="506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fontAlgn="auto">
              <a:spcAft>
                <a:spcPts val="0"/>
              </a:spcAft>
              <a:defRPr/>
            </a:pPr>
            <a:r>
              <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rPr>
              <a:t>李克强总理近期关于“双随机、一公开”监管的</a:t>
            </a: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指示</a:t>
            </a:r>
            <a:endParaRPr lang="en-GB"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9" name="Freeform 17"/>
          <p:cNvSpPr/>
          <p:nvPr/>
        </p:nvSpPr>
        <p:spPr bwMode="auto">
          <a:xfrm>
            <a:off x="10493852" y="3356992"/>
            <a:ext cx="1146764" cy="1512168"/>
          </a:xfrm>
          <a:custGeom>
            <a:avLst/>
            <a:gdLst>
              <a:gd name="T0" fmla="*/ 669184551 w 617"/>
              <a:gd name="T1" fmla="*/ 1237259071 h 849"/>
              <a:gd name="T2" fmla="*/ 669184551 w 617"/>
              <a:gd name="T3" fmla="*/ 1044894015 h 849"/>
              <a:gd name="T4" fmla="*/ 0 w 617"/>
              <a:gd name="T5" fmla="*/ 1044894015 h 849"/>
              <a:gd name="T6" fmla="*/ 0 w 617"/>
              <a:gd name="T7" fmla="*/ 193823017 h 849"/>
              <a:gd name="T8" fmla="*/ 669184551 w 617"/>
              <a:gd name="T9" fmla="*/ 193823017 h 849"/>
              <a:gd name="T10" fmla="*/ 669184551 w 617"/>
              <a:gd name="T11" fmla="*/ 0 h 849"/>
              <a:gd name="T12" fmla="*/ 1966129150 w 617"/>
              <a:gd name="T13" fmla="*/ 617901159 h 849"/>
              <a:gd name="T14" fmla="*/ 669184551 w 617"/>
              <a:gd name="T15" fmla="*/ 1237259071 h 84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17" h="849">
                <a:moveTo>
                  <a:pt x="210" y="849"/>
                </a:moveTo>
                <a:lnTo>
                  <a:pt x="210" y="717"/>
                </a:lnTo>
                <a:lnTo>
                  <a:pt x="0" y="717"/>
                </a:lnTo>
                <a:lnTo>
                  <a:pt x="0" y="133"/>
                </a:lnTo>
                <a:lnTo>
                  <a:pt x="210" y="133"/>
                </a:lnTo>
                <a:lnTo>
                  <a:pt x="210" y="0"/>
                </a:lnTo>
                <a:lnTo>
                  <a:pt x="617" y="424"/>
                </a:lnTo>
                <a:lnTo>
                  <a:pt x="210" y="849"/>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a:p>
        </p:txBody>
      </p:sp>
      <p:sp>
        <p:nvSpPr>
          <p:cNvPr id="51" name="Freeform 14"/>
          <p:cNvSpPr/>
          <p:nvPr/>
        </p:nvSpPr>
        <p:spPr bwMode="auto">
          <a:xfrm>
            <a:off x="8196883" y="3259929"/>
            <a:ext cx="2296969" cy="1355725"/>
          </a:xfrm>
          <a:custGeom>
            <a:avLst/>
            <a:gdLst>
              <a:gd name="T0" fmla="*/ 280 w 280"/>
              <a:gd name="T1" fmla="*/ 278 h 1123"/>
              <a:gd name="T2" fmla="*/ 280 w 280"/>
              <a:gd name="T3" fmla="*/ 1123 h 1123"/>
              <a:gd name="T4" fmla="*/ 0 w 280"/>
              <a:gd name="T5" fmla="*/ 842 h 1123"/>
              <a:gd name="T6" fmla="*/ 0 w 280"/>
              <a:gd name="T7" fmla="*/ 0 h 1123"/>
              <a:gd name="T8" fmla="*/ 278 w 280"/>
              <a:gd name="T9" fmla="*/ 278 h 1123"/>
              <a:gd name="T10" fmla="*/ 280 w 280"/>
              <a:gd name="T11" fmla="*/ 278 h 1123"/>
            </a:gdLst>
            <a:ahLst/>
            <a:cxnLst>
              <a:cxn ang="0">
                <a:pos x="T0" y="T1"/>
              </a:cxn>
              <a:cxn ang="0">
                <a:pos x="T2" y="T3"/>
              </a:cxn>
              <a:cxn ang="0">
                <a:pos x="T4" y="T5"/>
              </a:cxn>
              <a:cxn ang="0">
                <a:pos x="T6" y="T7"/>
              </a:cxn>
              <a:cxn ang="0">
                <a:pos x="T8" y="T9"/>
              </a:cxn>
              <a:cxn ang="0">
                <a:pos x="T10" y="T11"/>
              </a:cxn>
            </a:cxnLst>
            <a:rect l="0" t="0" r="r" b="b"/>
            <a:pathLst>
              <a:path w="280" h="1123">
                <a:moveTo>
                  <a:pt x="280" y="278"/>
                </a:moveTo>
                <a:lnTo>
                  <a:pt x="280" y="1123"/>
                </a:lnTo>
                <a:lnTo>
                  <a:pt x="0" y="842"/>
                </a:lnTo>
                <a:lnTo>
                  <a:pt x="0" y="0"/>
                </a:lnTo>
                <a:lnTo>
                  <a:pt x="278" y="278"/>
                </a:lnTo>
                <a:lnTo>
                  <a:pt x="280" y="278"/>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fontAlgn="auto">
              <a:spcBef>
                <a:spcPts val="0"/>
              </a:spcBef>
              <a:spcAft>
                <a:spcPts val="0"/>
              </a:spcAft>
              <a:defRPr/>
            </a:pPr>
            <a:endParaRPr lang="en-US" sz="2400">
              <a:latin typeface="Roboto Light" panose="02000000000000000000" pitchFamily="2" charset="0"/>
              <a:ea typeface="Roboto Light" panose="02000000000000000000" pitchFamily="2" charset="0"/>
            </a:endParaRPr>
          </a:p>
        </p:txBody>
      </p:sp>
    </p:spTree>
  </p:cSld>
  <p:clrMapOvr>
    <a:masterClrMapping/>
  </p:clrMapOvr>
  <p:transition spd="slow" advClick="0" advTm="0">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p:cNvSpPr txBox="1"/>
          <p:nvPr/>
        </p:nvSpPr>
        <p:spPr>
          <a:xfrm>
            <a:off x="1144588" y="266700"/>
            <a:ext cx="8767762" cy="506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fontAlgn="auto">
              <a:spcAft>
                <a:spcPts val="0"/>
              </a:spcAft>
              <a:defRPr/>
            </a:pPr>
            <a:r>
              <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rPr>
              <a:t>问题六：“</a:t>
            </a: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双随机、一公开”监管</a:t>
            </a:r>
            <a:r>
              <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rPr>
              <a:t>的价值取向是什么？</a:t>
            </a:r>
            <a:endParaRPr lang="en-GB"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 name="矩形 27"/>
          <p:cNvSpPr/>
          <p:nvPr/>
        </p:nvSpPr>
        <p:spPr>
          <a:xfrm>
            <a:off x="660326" y="1416053"/>
            <a:ext cx="4392488" cy="1721642"/>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5" tIns="45721" rIns="91445" bIns="45721" anchor="ctr"/>
          <a:lstStyle/>
          <a:p>
            <a:pPr algn="ctr" fontAlgn="auto">
              <a:spcBef>
                <a:spcPts val="0"/>
              </a:spcBef>
              <a:spcAft>
                <a:spcPts val="0"/>
              </a:spcAft>
              <a:defRPr/>
            </a:pPr>
            <a:endParaRPr lang="zh-CN" altLang="en-US" sz="2400">
              <a:latin typeface="微软雅黑" panose="020B0503020204020204" pitchFamily="34" charset="-122"/>
              <a:ea typeface="微软雅黑" panose="020B0503020204020204" pitchFamily="34" charset="-122"/>
            </a:endParaRPr>
          </a:p>
        </p:txBody>
      </p:sp>
      <p:sp>
        <p:nvSpPr>
          <p:cNvPr id="29" name="矩形 28"/>
          <p:cNvSpPr/>
          <p:nvPr/>
        </p:nvSpPr>
        <p:spPr>
          <a:xfrm>
            <a:off x="1271464" y="1197770"/>
            <a:ext cx="3312368" cy="4365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5" tIns="45721" rIns="91445" bIns="45721" anchor="ctr"/>
          <a:lstStyle/>
          <a:p>
            <a:pPr algn="ctr" fontAlgn="auto">
              <a:spcBef>
                <a:spcPts val="0"/>
              </a:spcBef>
              <a:spcAft>
                <a:spcPts val="0"/>
              </a:spcAft>
              <a:defRPr/>
            </a:pPr>
            <a:r>
              <a:rPr lang="zh-CN" altLang="zh-CN" sz="2000" dirty="0" smtClean="0">
                <a:latin typeface="微软雅黑" panose="020B0503020204020204" pitchFamily="34" charset="-122"/>
                <a:ea typeface="微软雅黑" panose="020B0503020204020204" pitchFamily="34" charset="-122"/>
              </a:rPr>
              <a:t>“宽进”</a:t>
            </a:r>
            <a:r>
              <a:rPr lang="zh-CN" altLang="zh-CN" sz="2000" dirty="0">
                <a:latin typeface="微软雅黑" panose="020B0503020204020204" pitchFamily="34" charset="-122"/>
                <a:ea typeface="微软雅黑" panose="020B0503020204020204" pitchFamily="34" charset="-122"/>
              </a:rPr>
              <a:t>和“严管”的平衡</a:t>
            </a:r>
            <a:endParaRPr lang="zh-CN" altLang="en-US" sz="1865" dirty="0">
              <a:latin typeface="微软雅黑" panose="020B0503020204020204" pitchFamily="34" charset="-122"/>
              <a:ea typeface="微软雅黑" panose="020B0503020204020204" pitchFamily="34" charset="-122"/>
            </a:endParaRPr>
          </a:p>
        </p:txBody>
      </p:sp>
      <p:sp>
        <p:nvSpPr>
          <p:cNvPr id="34" name="TextBox 33"/>
          <p:cNvSpPr txBox="1"/>
          <p:nvPr/>
        </p:nvSpPr>
        <p:spPr>
          <a:xfrm>
            <a:off x="983432" y="1707485"/>
            <a:ext cx="3888432" cy="1138775"/>
          </a:xfrm>
          <a:prstGeom prst="rect">
            <a:avLst/>
          </a:prstGeom>
          <a:noFill/>
        </p:spPr>
        <p:txBody>
          <a:bodyPr wrap="square" lIns="91445" tIns="45721" rIns="91445" bIns="45721">
            <a:spAutoFit/>
          </a:bodyPr>
          <a:lstStyle/>
          <a:p>
            <a:r>
              <a:rPr lang="zh-CN" altLang="zh-CN" sz="1700" dirty="0" smtClean="0">
                <a:latin typeface="微软雅黑" panose="020B0503020204020204" pitchFamily="34" charset="-122"/>
                <a:ea typeface="微软雅黑" panose="020B0503020204020204" pitchFamily="34" charset="-122"/>
              </a:rPr>
              <a:t>为</a:t>
            </a:r>
            <a:r>
              <a:rPr lang="zh-CN" altLang="zh-CN" sz="1700" dirty="0">
                <a:latin typeface="微软雅黑" panose="020B0503020204020204" pitchFamily="34" charset="-122"/>
                <a:ea typeface="微软雅黑" panose="020B0503020204020204" pitchFamily="34" charset="-122"/>
              </a:rPr>
              <a:t>进一步简政放权、降低准入门槛创造了“安全阀”，增强了监管的抗压性，以科学有效的管促进了更大力度的放，这是它宏观层面的价值。</a:t>
            </a:r>
            <a:endParaRPr lang="zh-CN" altLang="zh-CN" sz="1700" dirty="0">
              <a:latin typeface="微软雅黑" panose="020B0503020204020204" pitchFamily="34" charset="-122"/>
              <a:ea typeface="微软雅黑" panose="020B0503020204020204" pitchFamily="34" charset="-122"/>
            </a:endParaRPr>
          </a:p>
        </p:txBody>
      </p:sp>
      <p:sp>
        <p:nvSpPr>
          <p:cNvPr id="35" name="矩形 34"/>
          <p:cNvSpPr/>
          <p:nvPr/>
        </p:nvSpPr>
        <p:spPr>
          <a:xfrm>
            <a:off x="6888088" y="1405732"/>
            <a:ext cx="4536504" cy="1731962"/>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5" tIns="45721" rIns="91445" bIns="45721" anchor="ctr"/>
          <a:lstStyle/>
          <a:p>
            <a:pPr algn="ctr" fontAlgn="auto">
              <a:spcBef>
                <a:spcPts val="0"/>
              </a:spcBef>
              <a:spcAft>
                <a:spcPts val="0"/>
              </a:spcAft>
              <a:defRPr/>
            </a:pPr>
            <a:endParaRPr lang="zh-CN" altLang="en-US" sz="2400">
              <a:latin typeface="微软雅黑" panose="020B0503020204020204" pitchFamily="34" charset="-122"/>
              <a:ea typeface="微软雅黑" panose="020B0503020204020204" pitchFamily="34" charset="-122"/>
            </a:endParaRPr>
          </a:p>
        </p:txBody>
      </p:sp>
      <p:sp>
        <p:nvSpPr>
          <p:cNvPr id="36" name="矩形 35"/>
          <p:cNvSpPr/>
          <p:nvPr/>
        </p:nvSpPr>
        <p:spPr>
          <a:xfrm>
            <a:off x="7320135" y="1197770"/>
            <a:ext cx="3729111" cy="4365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5" tIns="45721" rIns="91445" bIns="45721" anchor="ctr"/>
          <a:lstStyle/>
          <a:p>
            <a:pPr algn="ctr" fontAlgn="auto">
              <a:spcBef>
                <a:spcPts val="0"/>
              </a:spcBef>
              <a:spcAft>
                <a:spcPts val="0"/>
              </a:spcAft>
              <a:defRPr/>
            </a:pPr>
            <a:r>
              <a:rPr lang="zh-CN" altLang="zh-CN" sz="2000" dirty="0">
                <a:latin typeface="微软雅黑" panose="020B0503020204020204" pitchFamily="34" charset="-122"/>
                <a:ea typeface="微软雅黑" panose="020B0503020204020204" pitchFamily="34" charset="-122"/>
              </a:rPr>
              <a:t>监管效果和监管力量的平衡</a:t>
            </a:r>
            <a:endParaRPr lang="zh-CN" altLang="en-US" sz="1865" dirty="0">
              <a:latin typeface="微软雅黑" panose="020B0503020204020204" pitchFamily="34" charset="-122"/>
              <a:ea typeface="微软雅黑" panose="020B0503020204020204" pitchFamily="34" charset="-122"/>
            </a:endParaRPr>
          </a:p>
        </p:txBody>
      </p:sp>
      <p:sp>
        <p:nvSpPr>
          <p:cNvPr id="37" name="TextBox 36"/>
          <p:cNvSpPr txBox="1"/>
          <p:nvPr/>
        </p:nvSpPr>
        <p:spPr>
          <a:xfrm>
            <a:off x="7248128" y="1704179"/>
            <a:ext cx="4053780" cy="1667446"/>
          </a:xfrm>
          <a:prstGeom prst="rect">
            <a:avLst/>
          </a:prstGeom>
          <a:noFill/>
        </p:spPr>
        <p:txBody>
          <a:bodyPr wrap="square" lIns="91445" tIns="45721" rIns="91445" bIns="45721">
            <a:spAutoFit/>
          </a:bodyPr>
          <a:lstStyle/>
          <a:p>
            <a:pPr fontAlgn="auto">
              <a:spcBef>
                <a:spcPts val="0"/>
              </a:spcBef>
              <a:spcAft>
                <a:spcPts val="0"/>
              </a:spcAft>
              <a:defRPr/>
            </a:pPr>
            <a:r>
              <a:rPr lang="zh-CN" altLang="en-US" sz="1700" dirty="0">
                <a:solidFill>
                  <a:schemeClr val="tx1">
                    <a:lumMod val="75000"/>
                    <a:lumOff val="25000"/>
                  </a:schemeClr>
                </a:solidFill>
                <a:latin typeface="微软雅黑" panose="020B0503020204020204" pitchFamily="34" charset="-122"/>
                <a:ea typeface="微软雅黑" panose="020B0503020204020204" pitchFamily="34" charset="-122"/>
              </a:rPr>
              <a:t>缓解</a:t>
            </a:r>
            <a:r>
              <a:rPr lang="zh-CN" altLang="en-US" sz="1700" dirty="0" smtClean="0">
                <a:solidFill>
                  <a:schemeClr val="tx1">
                    <a:lumMod val="75000"/>
                    <a:lumOff val="25000"/>
                  </a:schemeClr>
                </a:solidFill>
                <a:latin typeface="微软雅黑" panose="020B0503020204020204" pitchFamily="34" charset="-122"/>
                <a:ea typeface="微软雅黑" panose="020B0503020204020204" pitchFamily="34" charset="-122"/>
              </a:rPr>
              <a:t>了政府部门“事多人少”的监管难题，</a:t>
            </a:r>
            <a:r>
              <a:rPr lang="zh-CN" altLang="en-US" sz="1700" dirty="0">
                <a:solidFill>
                  <a:schemeClr val="tx1">
                    <a:lumMod val="75000"/>
                    <a:lumOff val="25000"/>
                  </a:schemeClr>
                </a:solidFill>
                <a:latin typeface="微软雅黑" panose="020B0503020204020204" pitchFamily="34" charset="-122"/>
                <a:ea typeface="微软雅黑" panose="020B0503020204020204" pitchFamily="34" charset="-122"/>
              </a:rPr>
              <a:t>体现了政府监管改革在理念上的完善，在政策上的衔接，标志着“放管结合”进入了承前启后的关键环节，加强事中事后监管走上了制度化轨道。</a:t>
            </a:r>
            <a:endParaRPr lang="en-US" altLang="zh-CN" sz="1700" dirty="0">
              <a:solidFill>
                <a:schemeClr val="tx1">
                  <a:lumMod val="75000"/>
                  <a:lumOff val="25000"/>
                </a:schemeClr>
              </a:solidFill>
              <a:latin typeface="微软雅黑" panose="020B0503020204020204" pitchFamily="34" charset="-122"/>
              <a:ea typeface="微软雅黑" panose="020B0503020204020204" pitchFamily="34" charset="-122"/>
            </a:endParaRPr>
          </a:p>
          <a:p>
            <a:pPr fontAlgn="auto">
              <a:lnSpc>
                <a:spcPct val="130000"/>
              </a:lnSpc>
              <a:spcBef>
                <a:spcPts val="0"/>
              </a:spcBef>
              <a:spcAft>
                <a:spcPts val="0"/>
              </a:spcAft>
              <a:defRPr/>
            </a:pPr>
            <a:endParaRPr lang="en-US" altLang="zh-CN" sz="133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8" name="矩形 37"/>
          <p:cNvSpPr/>
          <p:nvPr/>
        </p:nvSpPr>
        <p:spPr>
          <a:xfrm>
            <a:off x="6888088" y="4422776"/>
            <a:ext cx="4536504" cy="1742528"/>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5" tIns="45721" rIns="91445" bIns="45721" anchor="ctr"/>
          <a:lstStyle/>
          <a:p>
            <a:pPr algn="ctr" fontAlgn="auto">
              <a:spcBef>
                <a:spcPts val="0"/>
              </a:spcBef>
              <a:spcAft>
                <a:spcPts val="0"/>
              </a:spcAft>
              <a:defRPr/>
            </a:pPr>
            <a:endParaRPr lang="zh-CN" altLang="en-US" sz="2400">
              <a:latin typeface="微软雅黑" panose="020B0503020204020204" pitchFamily="34" charset="-122"/>
              <a:ea typeface="微软雅黑" panose="020B0503020204020204" pitchFamily="34" charset="-122"/>
            </a:endParaRPr>
          </a:p>
        </p:txBody>
      </p:sp>
      <p:sp>
        <p:nvSpPr>
          <p:cNvPr id="39" name="矩形 38"/>
          <p:cNvSpPr/>
          <p:nvPr/>
        </p:nvSpPr>
        <p:spPr>
          <a:xfrm>
            <a:off x="7320136" y="4227057"/>
            <a:ext cx="3729111" cy="4365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5" tIns="45721" rIns="91445" bIns="45721" anchor="ctr"/>
          <a:lstStyle/>
          <a:p>
            <a:pPr algn="ctr" fontAlgn="auto">
              <a:spcBef>
                <a:spcPts val="0"/>
              </a:spcBef>
              <a:spcAft>
                <a:spcPts val="0"/>
              </a:spcAft>
              <a:defRPr/>
            </a:pPr>
            <a:r>
              <a:rPr lang="zh-CN" altLang="zh-CN" sz="2000" dirty="0">
                <a:latin typeface="微软雅黑" panose="020B0503020204020204" pitchFamily="34" charset="-122"/>
                <a:ea typeface="微软雅黑" panose="020B0503020204020204" pitchFamily="34" charset="-122"/>
              </a:rPr>
              <a:t>压实责任和履职豁免的平衡</a:t>
            </a:r>
            <a:endParaRPr lang="zh-CN" altLang="en-US" sz="1865" dirty="0">
              <a:latin typeface="微软雅黑" panose="020B0503020204020204" pitchFamily="34" charset="-122"/>
              <a:ea typeface="微软雅黑" panose="020B0503020204020204" pitchFamily="34" charset="-122"/>
            </a:endParaRPr>
          </a:p>
        </p:txBody>
      </p:sp>
      <p:sp>
        <p:nvSpPr>
          <p:cNvPr id="40" name="TextBox 39"/>
          <p:cNvSpPr txBox="1"/>
          <p:nvPr/>
        </p:nvSpPr>
        <p:spPr>
          <a:xfrm>
            <a:off x="7184686" y="4725144"/>
            <a:ext cx="4000007" cy="877165"/>
          </a:xfrm>
          <a:prstGeom prst="rect">
            <a:avLst/>
          </a:prstGeom>
          <a:noFill/>
        </p:spPr>
        <p:txBody>
          <a:bodyPr wrap="square" lIns="91445" tIns="45721" rIns="91445" bIns="45721">
            <a:spAutoFit/>
          </a:bodyPr>
          <a:lstStyle/>
          <a:p>
            <a:r>
              <a:rPr lang="zh-CN" altLang="zh-CN" sz="1700" dirty="0">
                <a:latin typeface="微软雅黑" panose="020B0503020204020204" pitchFamily="34" charset="-122"/>
                <a:ea typeface="微软雅黑" panose="020B0503020204020204" pitchFamily="34" charset="-122"/>
              </a:rPr>
              <a:t>既严格依法依规问责追责，又有效保护基层执法人员履职积极性</a:t>
            </a:r>
            <a:r>
              <a:rPr lang="zh-CN" altLang="zh-CN" sz="1700" dirty="0" smtClean="0">
                <a:latin typeface="微软雅黑" panose="020B0503020204020204" pitchFamily="34" charset="-122"/>
                <a:ea typeface="微软雅黑" panose="020B0503020204020204" pitchFamily="34" charset="-122"/>
              </a:rPr>
              <a:t>，</a:t>
            </a:r>
            <a:r>
              <a:rPr lang="zh-CN" altLang="en-US" sz="1700" dirty="0" smtClean="0">
                <a:latin typeface="微软雅黑" panose="020B0503020204020204" pitchFamily="34" charset="-122"/>
                <a:ea typeface="微软雅黑" panose="020B0503020204020204" pitchFamily="34" charset="-122"/>
              </a:rPr>
              <a:t>体现“有权必有责、权责相一致”的行政理念</a:t>
            </a:r>
            <a:r>
              <a:rPr lang="zh-CN" altLang="zh-CN" sz="1700" dirty="0" smtClean="0">
                <a:latin typeface="微软雅黑" panose="020B0503020204020204" pitchFamily="34" charset="-122"/>
                <a:ea typeface="微软雅黑" panose="020B0503020204020204" pitchFamily="34" charset="-122"/>
              </a:rPr>
              <a:t>。</a:t>
            </a:r>
            <a:endParaRPr lang="zh-CN" altLang="zh-CN" sz="1700" dirty="0">
              <a:latin typeface="微软雅黑" panose="020B0503020204020204" pitchFamily="34" charset="-122"/>
              <a:ea typeface="微软雅黑" panose="020B0503020204020204" pitchFamily="34" charset="-122"/>
            </a:endParaRPr>
          </a:p>
        </p:txBody>
      </p:sp>
      <p:sp>
        <p:nvSpPr>
          <p:cNvPr id="20" name="矩形 19"/>
          <p:cNvSpPr/>
          <p:nvPr/>
        </p:nvSpPr>
        <p:spPr>
          <a:xfrm>
            <a:off x="516310" y="4422776"/>
            <a:ext cx="4536504" cy="1742528"/>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5" tIns="45721" rIns="91445" bIns="45721" anchor="ctr"/>
          <a:lstStyle/>
          <a:p>
            <a:pPr algn="ctr" fontAlgn="auto">
              <a:spcBef>
                <a:spcPts val="0"/>
              </a:spcBef>
              <a:spcAft>
                <a:spcPts val="0"/>
              </a:spcAft>
              <a:defRPr/>
            </a:pPr>
            <a:endParaRPr lang="zh-CN" altLang="en-US" sz="2400">
              <a:latin typeface="微软雅黑" panose="020B0503020204020204" pitchFamily="34" charset="-122"/>
              <a:ea typeface="微软雅黑" panose="020B0503020204020204" pitchFamily="34" charset="-122"/>
            </a:endParaRPr>
          </a:p>
        </p:txBody>
      </p:sp>
      <p:sp>
        <p:nvSpPr>
          <p:cNvPr id="21" name="矩形 20"/>
          <p:cNvSpPr/>
          <p:nvPr/>
        </p:nvSpPr>
        <p:spPr>
          <a:xfrm>
            <a:off x="948358" y="4227057"/>
            <a:ext cx="3729111" cy="4365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5" tIns="45721" rIns="91445" bIns="45721" anchor="ctr"/>
          <a:lstStyle/>
          <a:p>
            <a:pPr algn="ctr" fontAlgn="auto">
              <a:spcBef>
                <a:spcPts val="0"/>
              </a:spcBef>
              <a:spcAft>
                <a:spcPts val="0"/>
              </a:spcAft>
              <a:defRPr/>
            </a:pPr>
            <a:r>
              <a:rPr lang="zh-CN" altLang="zh-CN" sz="1700" dirty="0">
                <a:latin typeface="微软雅黑" panose="020B0503020204020204" pitchFamily="34" charset="-122"/>
                <a:ea typeface="微软雅黑" panose="020B0503020204020204" pitchFamily="34" charset="-122"/>
              </a:rPr>
              <a:t>减轻企业负担和</a:t>
            </a:r>
            <a:r>
              <a:rPr lang="zh-CN" altLang="zh-CN" sz="1700" dirty="0" smtClean="0">
                <a:latin typeface="微软雅黑" panose="020B0503020204020204" pitchFamily="34" charset="-122"/>
                <a:ea typeface="微软雅黑" panose="020B0503020204020204" pitchFamily="34" charset="-122"/>
              </a:rPr>
              <a:t>强化主体</a:t>
            </a:r>
            <a:r>
              <a:rPr lang="zh-CN" altLang="zh-CN" sz="1700" dirty="0">
                <a:latin typeface="微软雅黑" panose="020B0503020204020204" pitchFamily="34" charset="-122"/>
                <a:ea typeface="微软雅黑" panose="020B0503020204020204" pitchFamily="34" charset="-122"/>
              </a:rPr>
              <a:t>责任的平衡</a:t>
            </a:r>
            <a:endParaRPr lang="zh-CN" altLang="en-US" sz="1700" dirty="0">
              <a:latin typeface="微软雅黑" panose="020B0503020204020204" pitchFamily="34" charset="-122"/>
              <a:ea typeface="微软雅黑" panose="020B0503020204020204" pitchFamily="34" charset="-122"/>
            </a:endParaRPr>
          </a:p>
        </p:txBody>
      </p:sp>
      <p:sp>
        <p:nvSpPr>
          <p:cNvPr id="22" name="TextBox 21"/>
          <p:cNvSpPr txBox="1"/>
          <p:nvPr/>
        </p:nvSpPr>
        <p:spPr>
          <a:xfrm>
            <a:off x="856566" y="4720535"/>
            <a:ext cx="4000007" cy="1138775"/>
          </a:xfrm>
          <a:prstGeom prst="rect">
            <a:avLst/>
          </a:prstGeom>
          <a:noFill/>
        </p:spPr>
        <p:txBody>
          <a:bodyPr wrap="square" lIns="91445" tIns="45721" rIns="91445" bIns="45721">
            <a:spAutoFit/>
          </a:bodyPr>
          <a:lstStyle/>
          <a:p>
            <a:pPr fontAlgn="auto">
              <a:spcBef>
                <a:spcPts val="0"/>
              </a:spcBef>
              <a:spcAft>
                <a:spcPts val="0"/>
              </a:spcAft>
              <a:defRPr/>
            </a:pPr>
            <a:r>
              <a:rPr lang="zh-CN" altLang="zh-CN" sz="1700" dirty="0">
                <a:latin typeface="微软雅黑" panose="020B0503020204020204" pitchFamily="34" charset="-122"/>
                <a:ea typeface="微软雅黑" panose="020B0503020204020204" pitchFamily="34" charset="-122"/>
              </a:rPr>
              <a:t>减负并不意味着放任，而是通过竖起一把“达摩克利斯之剑”，督促企业自觉守法守信，扮演好起市场秩序第一责任人的角色。</a:t>
            </a:r>
            <a:endParaRPr lang="zh-CN" altLang="en-US" sz="17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 name="矩形 1"/>
          <p:cNvSpPr/>
          <p:nvPr/>
        </p:nvSpPr>
        <p:spPr>
          <a:xfrm>
            <a:off x="5052814" y="3318570"/>
            <a:ext cx="1774845" cy="923330"/>
          </a:xfrm>
          <a:prstGeom prst="rect">
            <a:avLst/>
          </a:prstGeom>
          <a:noFill/>
        </p:spPr>
        <p:txBody>
          <a:bodyPr wrap="none" lIns="91440" tIns="45720" rIns="91440" bIns="45720">
            <a:spAutoFit/>
          </a:bodyPr>
          <a:lstStyle/>
          <a:p>
            <a:pPr algn="ctr"/>
            <a:r>
              <a:rPr lang="zh-CN" altLang="en-US" sz="54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微软雅黑" panose="020B0503020204020204" pitchFamily="34" charset="-122"/>
                <a:ea typeface="微软雅黑" panose="020B0503020204020204" pitchFamily="34" charset="-122"/>
              </a:rPr>
              <a:t>平 衡</a:t>
            </a:r>
            <a:endParaRPr lang="zh-CN" alt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cSld>
  <p:clrMapOvr>
    <a:masterClrMapping/>
  </p:clrMapOvr>
  <p:transition spd="slow" advClick="0" advTm="0">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1"/>
          <p:cNvSpPr txBox="1"/>
          <p:nvPr/>
        </p:nvSpPr>
        <p:spPr>
          <a:xfrm>
            <a:off x="1144588" y="266700"/>
            <a:ext cx="9271892" cy="506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fontAlgn="auto">
              <a:spcAft>
                <a:spcPts val="0"/>
              </a:spcAft>
              <a:defRPr/>
            </a:pPr>
            <a:r>
              <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rPr>
              <a:t>问题七：省委省政府“一次办好”改革的工作要求？</a:t>
            </a:r>
            <a:endParaRPr lang="en-GB"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矩形 23"/>
          <p:cNvSpPr/>
          <p:nvPr/>
        </p:nvSpPr>
        <p:spPr>
          <a:xfrm>
            <a:off x="1919536" y="1434259"/>
            <a:ext cx="8496944" cy="13009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2" rIns="91422" bIns="45712" anchor="ctr"/>
          <a:lstStyle/>
          <a:p>
            <a:pPr algn="ctr" fontAlgn="auto">
              <a:spcBef>
                <a:spcPts val="0"/>
              </a:spcBef>
              <a:spcAft>
                <a:spcPts val="0"/>
              </a:spcAft>
              <a:defRPr/>
            </a:pPr>
            <a:r>
              <a:rPr lang="en-US" altLang="zh-CN" sz="2400" dirty="0" smtClean="0">
                <a:latin typeface="微软雅黑" panose="020B0503020204020204" pitchFamily="34" charset="-122"/>
                <a:ea typeface="微软雅黑" panose="020B0503020204020204" pitchFamily="34" charset="-122"/>
              </a:rPr>
              <a:t>《</a:t>
            </a:r>
            <a:r>
              <a:rPr lang="zh-CN" altLang="en-US" sz="2400" dirty="0" smtClean="0">
                <a:latin typeface="微软雅黑" panose="020B0503020204020204" pitchFamily="34" charset="-122"/>
                <a:ea typeface="微软雅黑" panose="020B0503020204020204" pitchFamily="34" charset="-122"/>
              </a:rPr>
              <a:t>山东省人民政府办公厅关于</a:t>
            </a:r>
            <a:r>
              <a:rPr lang="zh-CN" altLang="en-US" sz="2400" dirty="0">
                <a:latin typeface="微软雅黑" panose="020B0503020204020204" pitchFamily="34" charset="-122"/>
                <a:ea typeface="微软雅黑" panose="020B0503020204020204" pitchFamily="34" charset="-122"/>
              </a:rPr>
              <a:t>实施流程再造推进“一窗受理</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一次办好”改革的十条意见</a:t>
            </a:r>
            <a:r>
              <a:rPr lang="en-US" altLang="zh-CN" sz="2400" dirty="0" smtClean="0">
                <a:latin typeface="微软雅黑" panose="020B0503020204020204" pitchFamily="34" charset="-122"/>
                <a:ea typeface="微软雅黑" panose="020B0503020204020204" pitchFamily="34" charset="-122"/>
              </a:rPr>
              <a:t>》</a:t>
            </a:r>
            <a:r>
              <a:rPr lang="zh-CN" altLang="en-US" sz="2400" dirty="0" smtClean="0">
                <a:latin typeface="微软雅黑" panose="020B0503020204020204" pitchFamily="34" charset="-122"/>
                <a:ea typeface="微软雅黑" panose="020B0503020204020204" pitchFamily="34" charset="-122"/>
              </a:rPr>
              <a:t>（鲁</a:t>
            </a:r>
            <a:r>
              <a:rPr lang="zh-CN" altLang="en-US" sz="2400" dirty="0">
                <a:latin typeface="微软雅黑" panose="020B0503020204020204" pitchFamily="34" charset="-122"/>
                <a:ea typeface="微软雅黑" panose="020B0503020204020204" pitchFamily="34" charset="-122"/>
              </a:rPr>
              <a:t>政办字</a:t>
            </a:r>
            <a:r>
              <a:rPr lang="en-US" altLang="zh-CN" sz="2400" dirty="0">
                <a:latin typeface="微软雅黑" panose="020B0503020204020204" pitchFamily="34" charset="-122"/>
                <a:ea typeface="微软雅黑" panose="020B0503020204020204" pitchFamily="34" charset="-122"/>
              </a:rPr>
              <a:t>〔2019〕149</a:t>
            </a:r>
            <a:r>
              <a:rPr lang="zh-CN" altLang="en-US" sz="2400" dirty="0">
                <a:latin typeface="微软雅黑" panose="020B0503020204020204" pitchFamily="34" charset="-122"/>
                <a:ea typeface="微软雅黑" panose="020B0503020204020204" pitchFamily="34" charset="-122"/>
              </a:rPr>
              <a:t>号）</a:t>
            </a:r>
            <a:endParaRPr lang="zh-CN" altLang="en-US" sz="2400" dirty="0">
              <a:latin typeface="微软雅黑" panose="020B0503020204020204" pitchFamily="34" charset="-122"/>
              <a:ea typeface="微软雅黑" panose="020B0503020204020204" pitchFamily="34" charset="-122"/>
            </a:endParaRPr>
          </a:p>
        </p:txBody>
      </p:sp>
      <p:sp>
        <p:nvSpPr>
          <p:cNvPr id="30" name="矩形 4"/>
          <p:cNvSpPr>
            <a:spLocks noChangeArrowheads="1"/>
          </p:cNvSpPr>
          <p:nvPr/>
        </p:nvSpPr>
        <p:spPr bwMode="auto">
          <a:xfrm>
            <a:off x="2063552" y="2996952"/>
            <a:ext cx="9837091" cy="2477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ts val="3300"/>
              </a:lnSpc>
              <a:spcBef>
                <a:spcPts val="600"/>
              </a:spcBef>
              <a:spcAft>
                <a:spcPts val="1200"/>
              </a:spcAft>
            </a:pPr>
            <a:r>
              <a:rPr lang="zh-CN" altLang="en-US" sz="2200" dirty="0" smtClean="0">
                <a:latin typeface="微软雅黑" panose="020B0503020204020204" pitchFamily="34" charset="-122"/>
                <a:ea typeface="微软雅黑" panose="020B0503020204020204" pitchFamily="34" charset="-122"/>
              </a:rPr>
              <a:t>全面</a:t>
            </a:r>
            <a:r>
              <a:rPr lang="zh-CN" altLang="en-US" sz="2200" dirty="0">
                <a:latin typeface="微软雅黑" panose="020B0503020204020204" pitchFamily="34" charset="-122"/>
                <a:ea typeface="微软雅黑" panose="020B0503020204020204" pitchFamily="34" charset="-122"/>
              </a:rPr>
              <a:t>推行市场监管领域跨部门“双随机、一公开”联合监管</a:t>
            </a:r>
            <a:endParaRPr lang="en-US" altLang="zh-CN" sz="2200" dirty="0" smtClean="0">
              <a:latin typeface="微软雅黑" panose="020B0503020204020204" pitchFamily="34" charset="-122"/>
              <a:ea typeface="微软雅黑" panose="020B0503020204020204" pitchFamily="34" charset="-122"/>
            </a:endParaRPr>
          </a:p>
          <a:p>
            <a:pPr algn="just">
              <a:lnSpc>
                <a:spcPts val="3300"/>
              </a:lnSpc>
              <a:spcBef>
                <a:spcPts val="600"/>
              </a:spcBef>
              <a:spcAft>
                <a:spcPts val="1200"/>
              </a:spcAft>
            </a:pPr>
            <a:r>
              <a:rPr lang="en-US" altLang="zh-CN" sz="2200" dirty="0">
                <a:latin typeface="微软雅黑" panose="020B0503020204020204" pitchFamily="34" charset="-122"/>
                <a:ea typeface="微软雅黑" panose="020B0503020204020204" pitchFamily="34" charset="-122"/>
              </a:rPr>
              <a:t>2019</a:t>
            </a:r>
            <a:r>
              <a:rPr lang="zh-CN" altLang="en-US" sz="2200" dirty="0">
                <a:latin typeface="微软雅黑" panose="020B0503020204020204" pitchFamily="34" charset="-122"/>
                <a:ea typeface="微软雅黑" panose="020B0503020204020204" pitchFamily="34" charset="-122"/>
              </a:rPr>
              <a:t>年双随机抽查覆盖企业比例不低于</a:t>
            </a:r>
            <a:r>
              <a:rPr lang="en-US" altLang="zh-CN" sz="2200" dirty="0">
                <a:latin typeface="微软雅黑" panose="020B0503020204020204" pitchFamily="34" charset="-122"/>
                <a:ea typeface="微软雅黑" panose="020B0503020204020204" pitchFamily="34" charset="-122"/>
              </a:rPr>
              <a:t>5%</a:t>
            </a:r>
            <a:endParaRPr lang="en-US" altLang="zh-CN" sz="2200" dirty="0">
              <a:latin typeface="微软雅黑" panose="020B0503020204020204" pitchFamily="34" charset="-122"/>
              <a:ea typeface="微软雅黑" panose="020B0503020204020204" pitchFamily="34" charset="-122"/>
            </a:endParaRPr>
          </a:p>
          <a:p>
            <a:pPr algn="just">
              <a:lnSpc>
                <a:spcPts val="3300"/>
              </a:lnSpc>
              <a:spcBef>
                <a:spcPts val="600"/>
              </a:spcBef>
              <a:spcAft>
                <a:spcPts val="1200"/>
              </a:spcAft>
            </a:pPr>
            <a:r>
              <a:rPr lang="zh-CN" altLang="en-US" sz="2200" dirty="0">
                <a:latin typeface="微软雅黑" panose="020B0503020204020204" pitchFamily="34" charset="-122"/>
                <a:ea typeface="微软雅黑" panose="020B0503020204020204" pitchFamily="34" charset="-122"/>
              </a:rPr>
              <a:t>跨部门联合抽查次数不低于总抽查数的</a:t>
            </a:r>
            <a:r>
              <a:rPr lang="en-US" altLang="zh-CN" sz="2200" dirty="0">
                <a:latin typeface="微软雅黑" panose="020B0503020204020204" pitchFamily="34" charset="-122"/>
                <a:ea typeface="微软雅黑" panose="020B0503020204020204" pitchFamily="34" charset="-122"/>
              </a:rPr>
              <a:t>10</a:t>
            </a:r>
            <a:r>
              <a:rPr lang="en-US" altLang="zh-CN" sz="2200" dirty="0" smtClean="0">
                <a:latin typeface="微软雅黑" panose="020B0503020204020204" pitchFamily="34" charset="-122"/>
                <a:ea typeface="微软雅黑" panose="020B0503020204020204" pitchFamily="34" charset="-122"/>
              </a:rPr>
              <a:t>%</a:t>
            </a:r>
            <a:endParaRPr lang="en-US" altLang="zh-CN" sz="2200" dirty="0" smtClean="0">
              <a:latin typeface="微软雅黑" panose="020B0503020204020204" pitchFamily="34" charset="-122"/>
              <a:ea typeface="微软雅黑" panose="020B0503020204020204" pitchFamily="34" charset="-122"/>
            </a:endParaRPr>
          </a:p>
          <a:p>
            <a:pPr algn="just">
              <a:lnSpc>
                <a:spcPts val="3300"/>
              </a:lnSpc>
              <a:spcBef>
                <a:spcPts val="600"/>
              </a:spcBef>
              <a:spcAft>
                <a:spcPts val="1200"/>
              </a:spcAft>
            </a:pPr>
            <a:r>
              <a:rPr lang="en-US" altLang="zh-CN" sz="2200" dirty="0" smtClean="0">
                <a:latin typeface="微软雅黑" panose="020B0503020204020204" pitchFamily="34" charset="-122"/>
                <a:ea typeface="微软雅黑" panose="020B0503020204020204" pitchFamily="34" charset="-122"/>
              </a:rPr>
              <a:t>2020</a:t>
            </a:r>
            <a:r>
              <a:rPr lang="zh-CN" altLang="en-US" sz="2200" dirty="0">
                <a:latin typeface="微软雅黑" panose="020B0503020204020204" pitchFamily="34" charset="-122"/>
                <a:ea typeface="微软雅黑" panose="020B0503020204020204" pitchFamily="34" charset="-122"/>
              </a:rPr>
              <a:t>年实现部门联合随机抽查常态化。</a:t>
            </a:r>
            <a:endParaRPr lang="en-US" altLang="zh-CN" sz="2200" dirty="0" smtClean="0">
              <a:latin typeface="微软雅黑" panose="020B0503020204020204" pitchFamily="34" charset="-122"/>
              <a:ea typeface="微软雅黑" panose="020B0503020204020204" pitchFamily="34" charset="-122"/>
            </a:endParaRPr>
          </a:p>
        </p:txBody>
      </p:sp>
      <p:sp>
        <p:nvSpPr>
          <p:cNvPr id="31" name="矩形 5"/>
          <p:cNvSpPr>
            <a:spLocks noChangeArrowheads="1"/>
          </p:cNvSpPr>
          <p:nvPr/>
        </p:nvSpPr>
        <p:spPr bwMode="auto">
          <a:xfrm>
            <a:off x="1638348" y="3056423"/>
            <a:ext cx="52109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b="1" dirty="0" smtClean="0">
                <a:solidFill>
                  <a:srgbClr val="C00000"/>
                </a:solidFill>
                <a:latin typeface="Calibri" panose="020F0502020204030204" pitchFamily="34" charset="0"/>
              </a:rPr>
              <a:t>□</a:t>
            </a:r>
            <a:endParaRPr lang="zh-CN" altLang="en-US" sz="2000" b="1" dirty="0">
              <a:solidFill>
                <a:srgbClr val="C00000"/>
              </a:solidFill>
              <a:latin typeface="Calibri" panose="020F0502020204030204" pitchFamily="34" charset="0"/>
            </a:endParaRPr>
          </a:p>
        </p:txBody>
      </p:sp>
      <p:sp>
        <p:nvSpPr>
          <p:cNvPr id="32" name="矩形 6"/>
          <p:cNvSpPr>
            <a:spLocks noChangeArrowheads="1"/>
          </p:cNvSpPr>
          <p:nvPr/>
        </p:nvSpPr>
        <p:spPr bwMode="auto">
          <a:xfrm>
            <a:off x="1634422" y="3699709"/>
            <a:ext cx="52109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b="1" dirty="0">
                <a:solidFill>
                  <a:srgbClr val="C00000"/>
                </a:solidFill>
                <a:latin typeface="Calibri" panose="020F0502020204030204" pitchFamily="34" charset="0"/>
              </a:rPr>
              <a:t>□</a:t>
            </a:r>
            <a:endParaRPr lang="zh-CN" altLang="en-US" sz="2000" b="1" dirty="0">
              <a:solidFill>
                <a:srgbClr val="C00000"/>
              </a:solidFill>
              <a:latin typeface="Calibri" panose="020F0502020204030204" pitchFamily="34" charset="0"/>
            </a:endParaRPr>
          </a:p>
        </p:txBody>
      </p:sp>
      <p:sp>
        <p:nvSpPr>
          <p:cNvPr id="34" name="矩形 7"/>
          <p:cNvSpPr>
            <a:spLocks noChangeArrowheads="1"/>
          </p:cNvSpPr>
          <p:nvPr/>
        </p:nvSpPr>
        <p:spPr bwMode="auto">
          <a:xfrm>
            <a:off x="1634422" y="4361548"/>
            <a:ext cx="52109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b="1" dirty="0">
                <a:solidFill>
                  <a:srgbClr val="C00000"/>
                </a:solidFill>
                <a:latin typeface="Calibri" panose="020F0502020204030204" pitchFamily="34" charset="0"/>
              </a:rPr>
              <a:t>□</a:t>
            </a:r>
            <a:endParaRPr lang="zh-CN" altLang="en-US" sz="2000" b="1" dirty="0">
              <a:solidFill>
                <a:srgbClr val="C00000"/>
              </a:solidFill>
              <a:latin typeface="Calibri" panose="020F0502020204030204" pitchFamily="34" charset="0"/>
            </a:endParaRPr>
          </a:p>
        </p:txBody>
      </p:sp>
      <p:sp>
        <p:nvSpPr>
          <p:cNvPr id="35" name="矩形 8"/>
          <p:cNvSpPr>
            <a:spLocks noChangeArrowheads="1"/>
          </p:cNvSpPr>
          <p:nvPr/>
        </p:nvSpPr>
        <p:spPr bwMode="auto">
          <a:xfrm>
            <a:off x="1634422" y="5004834"/>
            <a:ext cx="52109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b="1" dirty="0">
                <a:solidFill>
                  <a:srgbClr val="C00000"/>
                </a:solidFill>
                <a:latin typeface="Calibri" panose="020F0502020204030204" pitchFamily="34" charset="0"/>
              </a:rPr>
              <a:t>□</a:t>
            </a:r>
            <a:endParaRPr lang="zh-CN" altLang="en-US" sz="2000" b="1" dirty="0">
              <a:solidFill>
                <a:srgbClr val="C00000"/>
              </a:solidFill>
              <a:latin typeface="Calibri" panose="020F0502020204030204" pitchFamily="34" charset="0"/>
            </a:endParaRPr>
          </a:p>
        </p:txBody>
      </p:sp>
    </p:spTree>
  </p:cSld>
  <p:clrMapOvr>
    <a:masterClrMapping/>
  </p:clrMapOvr>
  <p:transition spd="slow" advClick="0" advTm="0">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nvGrpSpPr>
        <p:grpSpPr bwMode="auto">
          <a:xfrm>
            <a:off x="0" y="2201863"/>
            <a:ext cx="12192000" cy="2420937"/>
            <a:chOff x="170694" y="177982"/>
            <a:chExt cx="3936003" cy="781165"/>
          </a:xfrm>
        </p:grpSpPr>
        <p:sp>
          <p:nvSpPr>
            <p:cNvPr id="44" name="等腰三角形 43"/>
            <p:cNvSpPr/>
            <p:nvPr/>
          </p:nvSpPr>
          <p:spPr>
            <a:xfrm>
              <a:off x="1233620" y="177982"/>
              <a:ext cx="355675" cy="356519"/>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a:p>
          </p:txBody>
        </p:sp>
        <p:sp>
          <p:nvSpPr>
            <p:cNvPr id="45" name="等腰三角形 44"/>
            <p:cNvSpPr/>
            <p:nvPr/>
          </p:nvSpPr>
          <p:spPr>
            <a:xfrm flipV="1">
              <a:off x="200419" y="602628"/>
              <a:ext cx="355163" cy="356519"/>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a:p>
          </p:txBody>
        </p:sp>
        <p:sp>
          <p:nvSpPr>
            <p:cNvPr id="46" name="矩形 45"/>
            <p:cNvSpPr/>
            <p:nvPr/>
          </p:nvSpPr>
          <p:spPr>
            <a:xfrm>
              <a:off x="170694" y="261989"/>
              <a:ext cx="3936003" cy="6116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a:p>
          </p:txBody>
        </p:sp>
        <p:sp>
          <p:nvSpPr>
            <p:cNvPr id="47" name="平行四边形 46"/>
            <p:cNvSpPr/>
            <p:nvPr/>
          </p:nvSpPr>
          <p:spPr>
            <a:xfrm>
              <a:off x="376719" y="178494"/>
              <a:ext cx="1036276" cy="778604"/>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a:p>
          </p:txBody>
        </p:sp>
        <p:sp>
          <p:nvSpPr>
            <p:cNvPr id="48" name="文本框 6"/>
            <p:cNvSpPr txBox="1"/>
            <p:nvPr/>
          </p:nvSpPr>
          <p:spPr>
            <a:xfrm>
              <a:off x="650907" y="284015"/>
              <a:ext cx="568875" cy="558853"/>
            </a:xfrm>
            <a:prstGeom prst="rect">
              <a:avLst/>
            </a:prstGeom>
            <a:noFill/>
          </p:spPr>
          <p:txBody>
            <a:bodyPr>
              <a:spAutoFit/>
            </a:bodyPr>
            <a:lstStyle/>
            <a:p>
              <a:pPr fontAlgn="auto">
                <a:spcBef>
                  <a:spcPts val="0"/>
                </a:spcBef>
                <a:spcAft>
                  <a:spcPts val="0"/>
                </a:spcAft>
                <a:defRPr/>
              </a:pPr>
              <a:r>
                <a:rPr lang="en-US" altLang="zh-CN" sz="10665" dirty="0" smtClean="0">
                  <a:solidFill>
                    <a:schemeClr val="bg1">
                      <a:lumMod val="95000"/>
                    </a:schemeClr>
                  </a:solidFill>
                  <a:latin typeface="Impact" panose="020B0806030902050204" pitchFamily="34" charset="0"/>
                  <a:ea typeface="+mn-ea"/>
                </a:rPr>
                <a:t>02</a:t>
              </a:r>
              <a:endParaRPr lang="zh-CN" altLang="en-US" sz="10665" dirty="0">
                <a:solidFill>
                  <a:schemeClr val="bg1">
                    <a:lumMod val="95000"/>
                  </a:schemeClr>
                </a:solidFill>
                <a:latin typeface="Impact" panose="020B0806030902050204" pitchFamily="34" charset="0"/>
                <a:ea typeface="+mn-ea"/>
              </a:endParaRPr>
            </a:p>
          </p:txBody>
        </p:sp>
      </p:grpSp>
      <p:sp>
        <p:nvSpPr>
          <p:cNvPr id="49" name="TextBox 48"/>
          <p:cNvSpPr txBox="1"/>
          <p:nvPr/>
        </p:nvSpPr>
        <p:spPr>
          <a:xfrm>
            <a:off x="3843338" y="2625118"/>
            <a:ext cx="7524675" cy="1569662"/>
          </a:xfrm>
          <a:prstGeom prst="rect">
            <a:avLst/>
          </a:prstGeom>
          <a:noFill/>
        </p:spPr>
        <p:txBody>
          <a:bodyPr wrap="square" lIns="91445" tIns="45721" rIns="91445" bIns="45721">
            <a:spAutoFit/>
          </a:bodyPr>
          <a:lstStyle/>
          <a:p>
            <a:pPr fontAlgn="auto">
              <a:spcBef>
                <a:spcPts val="0"/>
              </a:spcBef>
              <a:spcAft>
                <a:spcPts val="0"/>
              </a:spcAft>
              <a:defRPr/>
            </a:pPr>
            <a:r>
              <a:rPr lang="zh-CN" altLang="en-US" sz="4800" b="1">
                <a:solidFill>
                  <a:schemeClr val="tx1">
                    <a:lumMod val="75000"/>
                    <a:lumOff val="25000"/>
                  </a:schemeClr>
                </a:solidFill>
                <a:latin typeface="微软雅黑" panose="020B0503020204020204" pitchFamily="34" charset="-122"/>
                <a:ea typeface="微软雅黑" panose="020B0503020204020204" pitchFamily="34" charset="-122"/>
              </a:rPr>
              <a:t>我省“双随机、一公开”监管相关制度介绍</a:t>
            </a:r>
            <a:endParaRPr lang="zh-CN" altLang="en-US" sz="4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0" name="组合 9"/>
          <p:cNvGrpSpPr/>
          <p:nvPr/>
        </p:nvGrpSpPr>
        <p:grpSpPr bwMode="auto">
          <a:xfrm>
            <a:off x="7920038" y="1700213"/>
            <a:ext cx="576262" cy="576262"/>
            <a:chOff x="6084168" y="1274820"/>
            <a:chExt cx="432048" cy="432834"/>
          </a:xfrm>
        </p:grpSpPr>
        <p:sp>
          <p:nvSpPr>
            <p:cNvPr id="18450" name="椭圆 22"/>
            <p:cNvSpPr>
              <a:spLocks noChangeArrowheads="1"/>
            </p:cNvSpPr>
            <p:nvPr/>
          </p:nvSpPr>
          <p:spPr bwMode="auto">
            <a:xfrm>
              <a:off x="6084168" y="1274820"/>
              <a:ext cx="432048"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en-US" sz="2400">
                <a:solidFill>
                  <a:srgbClr val="FFFFFF"/>
                </a:solidFill>
              </a:endParaRPr>
            </a:p>
          </p:txBody>
        </p:sp>
        <p:sp>
          <p:nvSpPr>
            <p:cNvPr id="18451" name="Freeform 59"/>
            <p:cNvSpPr>
              <a:spLocks noChangeArrowheads="1"/>
            </p:cNvSpPr>
            <p:nvPr/>
          </p:nvSpPr>
          <p:spPr bwMode="auto">
            <a:xfrm>
              <a:off x="6180302" y="1365898"/>
              <a:ext cx="239780" cy="250679"/>
            </a:xfrm>
            <a:custGeom>
              <a:avLst/>
              <a:gdLst>
                <a:gd name="T0" fmla="*/ 2147483647 w 581"/>
                <a:gd name="T1" fmla="*/ 2147483647 h 609"/>
                <a:gd name="T2" fmla="*/ 2147483647 w 581"/>
                <a:gd name="T3" fmla="*/ 2147483647 h 609"/>
                <a:gd name="T4" fmla="*/ 2147483647 w 581"/>
                <a:gd name="T5" fmla="*/ 2147483647 h 609"/>
                <a:gd name="T6" fmla="*/ 2147483647 w 581"/>
                <a:gd name="T7" fmla="*/ 2147483647 h 609"/>
                <a:gd name="T8" fmla="*/ 2147483647 w 581"/>
                <a:gd name="T9" fmla="*/ 2147483647 h 609"/>
                <a:gd name="T10" fmla="*/ 2147483647 w 581"/>
                <a:gd name="T11" fmla="*/ 2147483647 h 609"/>
                <a:gd name="T12" fmla="*/ 2147483647 w 581"/>
                <a:gd name="T13" fmla="*/ 2147483647 h 609"/>
                <a:gd name="T14" fmla="*/ 2147483647 w 581"/>
                <a:gd name="T15" fmla="*/ 2147483647 h 609"/>
                <a:gd name="T16" fmla="*/ 2147483647 w 581"/>
                <a:gd name="T17" fmla="*/ 2147483647 h 609"/>
                <a:gd name="T18" fmla="*/ 2147483647 w 581"/>
                <a:gd name="T19" fmla="*/ 2147483647 h 609"/>
                <a:gd name="T20" fmla="*/ 2147483647 w 581"/>
                <a:gd name="T21" fmla="*/ 2147483647 h 609"/>
                <a:gd name="T22" fmla="*/ 0 w 581"/>
                <a:gd name="T23" fmla="*/ 2147483647 h 609"/>
                <a:gd name="T24" fmla="*/ 2147483647 w 581"/>
                <a:gd name="T25" fmla="*/ 2147483647 h 609"/>
                <a:gd name="T26" fmla="*/ 2147483647 w 581"/>
                <a:gd name="T27" fmla="*/ 2147483647 h 609"/>
                <a:gd name="T28" fmla="*/ 2147483647 w 581"/>
                <a:gd name="T29" fmla="*/ 2147483647 h 609"/>
                <a:gd name="T30" fmla="*/ 2147483647 w 581"/>
                <a:gd name="T31" fmla="*/ 2147483647 h 609"/>
                <a:gd name="T32" fmla="*/ 2147483647 w 581"/>
                <a:gd name="T33" fmla="*/ 2147483647 h 609"/>
                <a:gd name="T34" fmla="*/ 2147483647 w 581"/>
                <a:gd name="T35" fmla="*/ 2147483647 h 609"/>
                <a:gd name="T36" fmla="*/ 2147483647 w 581"/>
                <a:gd name="T37" fmla="*/ 2147483647 h 609"/>
                <a:gd name="T38" fmla="*/ 2147483647 w 581"/>
                <a:gd name="T39" fmla="*/ 2147483647 h 609"/>
                <a:gd name="T40" fmla="*/ 2147483647 w 581"/>
                <a:gd name="T41" fmla="*/ 2147483647 h 609"/>
                <a:gd name="T42" fmla="*/ 2147483647 w 581"/>
                <a:gd name="T43" fmla="*/ 2147483647 h 609"/>
                <a:gd name="T44" fmla="*/ 2147483647 w 581"/>
                <a:gd name="T45" fmla="*/ 2147483647 h 609"/>
                <a:gd name="T46" fmla="*/ 2147483647 w 581"/>
                <a:gd name="T47" fmla="*/ 2147483647 h 609"/>
                <a:gd name="T48" fmla="*/ 2147483647 w 581"/>
                <a:gd name="T49" fmla="*/ 2147483647 h 609"/>
                <a:gd name="T50" fmla="*/ 2147483647 w 581"/>
                <a:gd name="T51" fmla="*/ 2147483647 h 609"/>
                <a:gd name="T52" fmla="*/ 2147483647 w 581"/>
                <a:gd name="T53" fmla="*/ 2147483647 h 609"/>
                <a:gd name="T54" fmla="*/ 2147483647 w 581"/>
                <a:gd name="T55" fmla="*/ 2147483647 h 609"/>
                <a:gd name="T56" fmla="*/ 2147483647 w 581"/>
                <a:gd name="T57" fmla="*/ 2147483647 h 609"/>
                <a:gd name="T58" fmla="*/ 2147483647 w 581"/>
                <a:gd name="T59" fmla="*/ 2147483647 h 609"/>
                <a:gd name="T60" fmla="*/ 2147483647 w 581"/>
                <a:gd name="T61" fmla="*/ 2147483647 h 609"/>
                <a:gd name="T62" fmla="*/ 2147483647 w 581"/>
                <a:gd name="T63" fmla="*/ 2147483647 h 609"/>
                <a:gd name="T64" fmla="*/ 2147483647 w 581"/>
                <a:gd name="T65" fmla="*/ 2147483647 h 609"/>
                <a:gd name="T66" fmla="*/ 2147483647 w 581"/>
                <a:gd name="T67" fmla="*/ 2147483647 h 609"/>
                <a:gd name="T68" fmla="*/ 2147483647 w 581"/>
                <a:gd name="T69" fmla="*/ 2147483647 h 609"/>
                <a:gd name="T70" fmla="*/ 2147483647 w 581"/>
                <a:gd name="T71" fmla="*/ 2147483647 h 609"/>
                <a:gd name="T72" fmla="*/ 2147483647 w 581"/>
                <a:gd name="T73" fmla="*/ 2147483647 h 609"/>
                <a:gd name="T74" fmla="*/ 2147483647 w 581"/>
                <a:gd name="T75" fmla="*/ 2147483647 h 609"/>
                <a:gd name="T76" fmla="*/ 2147483647 w 581"/>
                <a:gd name="T77" fmla="*/ 2147483647 h 609"/>
                <a:gd name="T78" fmla="*/ 2147483647 w 581"/>
                <a:gd name="T79" fmla="*/ 2147483647 h 609"/>
                <a:gd name="T80" fmla="*/ 2147483647 w 581"/>
                <a:gd name="T81" fmla="*/ 0 h 609"/>
                <a:gd name="T82" fmla="*/ 2147483647 w 581"/>
                <a:gd name="T83" fmla="*/ 2147483647 h 609"/>
                <a:gd name="T84" fmla="*/ 2147483647 w 581"/>
                <a:gd name="T85" fmla="*/ 2147483647 h 609"/>
                <a:gd name="T86" fmla="*/ 2147483647 w 581"/>
                <a:gd name="T87" fmla="*/ 2147483647 h 609"/>
                <a:gd name="T88" fmla="*/ 2147483647 w 581"/>
                <a:gd name="T89" fmla="*/ 0 h 609"/>
                <a:gd name="T90" fmla="*/ 2147483647 w 581"/>
                <a:gd name="T91" fmla="*/ 2147483647 h 609"/>
                <a:gd name="T92" fmla="*/ 2147483647 w 581"/>
                <a:gd name="T93" fmla="*/ 2147483647 h 609"/>
                <a:gd name="T94" fmla="*/ 2147483647 w 581"/>
                <a:gd name="T95" fmla="*/ 2147483647 h 609"/>
                <a:gd name="T96" fmla="*/ 2147483647 w 581"/>
                <a:gd name="T97" fmla="*/ 0 h 609"/>
                <a:gd name="T98" fmla="*/ 2147483647 w 581"/>
                <a:gd name="T99" fmla="*/ 2147483647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lIns="45720" tIns="22860" rIns="45720" bIns="22860" anchor="ctr"/>
            <a:lstStyle/>
            <a:p>
              <a:endParaRPr lang="zh-CN" altLang="en-US"/>
            </a:p>
          </p:txBody>
        </p:sp>
      </p:grpSp>
      <p:grpSp>
        <p:nvGrpSpPr>
          <p:cNvPr id="13" name="组合 12"/>
          <p:cNvGrpSpPr/>
          <p:nvPr/>
        </p:nvGrpSpPr>
        <p:grpSpPr bwMode="auto">
          <a:xfrm>
            <a:off x="6192838" y="1700213"/>
            <a:ext cx="576262" cy="576262"/>
            <a:chOff x="4788024" y="1275213"/>
            <a:chExt cx="432048" cy="432048"/>
          </a:xfrm>
        </p:grpSpPr>
        <p:sp>
          <p:nvSpPr>
            <p:cNvPr id="18448" name="椭圆 65"/>
            <p:cNvSpPr>
              <a:spLocks noChangeArrowheads="1"/>
            </p:cNvSpPr>
            <p:nvPr/>
          </p:nvSpPr>
          <p:spPr bwMode="auto">
            <a:xfrm>
              <a:off x="4788024" y="1275213"/>
              <a:ext cx="432048" cy="432048"/>
            </a:xfrm>
            <a:prstGeom prst="ellipse">
              <a:avLst/>
            </a:pr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en-US" sz="2400">
                <a:solidFill>
                  <a:srgbClr val="FFFFFF"/>
                </a:solidFill>
              </a:endParaRPr>
            </a:p>
          </p:txBody>
        </p:sp>
        <p:sp>
          <p:nvSpPr>
            <p:cNvPr id="18449" name="Freeform 110"/>
            <p:cNvSpPr>
              <a:spLocks noChangeArrowheads="1"/>
            </p:cNvSpPr>
            <p:nvPr/>
          </p:nvSpPr>
          <p:spPr bwMode="auto">
            <a:xfrm>
              <a:off x="4891102" y="1366806"/>
              <a:ext cx="250679" cy="248862"/>
            </a:xfrm>
            <a:custGeom>
              <a:avLst/>
              <a:gdLst>
                <a:gd name="T0" fmla="*/ 2147483647 w 609"/>
                <a:gd name="T1" fmla="*/ 2147483647 h 602"/>
                <a:gd name="T2" fmla="*/ 2147483647 w 609"/>
                <a:gd name="T3" fmla="*/ 2147483647 h 602"/>
                <a:gd name="T4" fmla="*/ 2147483647 w 609"/>
                <a:gd name="T5" fmla="*/ 2147483647 h 602"/>
                <a:gd name="T6" fmla="*/ 2147483647 w 609"/>
                <a:gd name="T7" fmla="*/ 2147483647 h 602"/>
                <a:gd name="T8" fmla="*/ 2147483647 w 609"/>
                <a:gd name="T9" fmla="*/ 2147483647 h 602"/>
                <a:gd name="T10" fmla="*/ 2147483647 w 609"/>
                <a:gd name="T11" fmla="*/ 2147483647 h 602"/>
                <a:gd name="T12" fmla="*/ 0 w 609"/>
                <a:gd name="T13" fmla="*/ 2147483647 h 602"/>
                <a:gd name="T14" fmla="*/ 2147483647 w 609"/>
                <a:gd name="T15" fmla="*/ 0 h 602"/>
                <a:gd name="T16" fmla="*/ 2147483647 w 609"/>
                <a:gd name="T17" fmla="*/ 2147483647 h 602"/>
                <a:gd name="T18" fmla="*/ 2147483647 w 609"/>
                <a:gd name="T19" fmla="*/ 2147483647 h 602"/>
                <a:gd name="T20" fmla="*/ 2147483647 w 609"/>
                <a:gd name="T21" fmla="*/ 2147483647 h 602"/>
                <a:gd name="T22" fmla="*/ 2147483647 w 609"/>
                <a:gd name="T23" fmla="*/ 2147483647 h 602"/>
                <a:gd name="T24" fmla="*/ 2147483647 w 609"/>
                <a:gd name="T25" fmla="*/ 2147483647 h 602"/>
                <a:gd name="T26" fmla="*/ 2147483647 w 609"/>
                <a:gd name="T27" fmla="*/ 2147483647 h 602"/>
                <a:gd name="T28" fmla="*/ 2147483647 w 609"/>
                <a:gd name="T29" fmla="*/ 2147483647 h 602"/>
                <a:gd name="T30" fmla="*/ 2147483647 w 609"/>
                <a:gd name="T31" fmla="*/ 2147483647 h 602"/>
                <a:gd name="T32" fmla="*/ 2147483647 w 609"/>
                <a:gd name="T33" fmla="*/ 2147483647 h 602"/>
                <a:gd name="T34" fmla="*/ 2147483647 w 609"/>
                <a:gd name="T35" fmla="*/ 2147483647 h 602"/>
                <a:gd name="T36" fmla="*/ 2147483647 w 609"/>
                <a:gd name="T37" fmla="*/ 2147483647 h 602"/>
                <a:gd name="T38" fmla="*/ 2147483647 w 609"/>
                <a:gd name="T39" fmla="*/ 2147483647 h 602"/>
                <a:gd name="T40" fmla="*/ 2147483647 w 609"/>
                <a:gd name="T41" fmla="*/ 2147483647 h 602"/>
                <a:gd name="T42" fmla="*/ 2147483647 w 609"/>
                <a:gd name="T43" fmla="*/ 2147483647 h 602"/>
                <a:gd name="T44" fmla="*/ 2147483647 w 609"/>
                <a:gd name="T45" fmla="*/ 2147483647 h 602"/>
                <a:gd name="T46" fmla="*/ 2147483647 w 609"/>
                <a:gd name="T47" fmla="*/ 2147483647 h 602"/>
                <a:gd name="T48" fmla="*/ 2147483647 w 609"/>
                <a:gd name="T49" fmla="*/ 2147483647 h 602"/>
                <a:gd name="T50" fmla="*/ 2147483647 w 609"/>
                <a:gd name="T51" fmla="*/ 2147483647 h 602"/>
                <a:gd name="T52" fmla="*/ 2147483647 w 609"/>
                <a:gd name="T53" fmla="*/ 2147483647 h 602"/>
                <a:gd name="T54" fmla="*/ 2147483647 w 609"/>
                <a:gd name="T55" fmla="*/ 2147483647 h 602"/>
                <a:gd name="T56" fmla="*/ 2147483647 w 609"/>
                <a:gd name="T57" fmla="*/ 2147483647 h 602"/>
                <a:gd name="T58" fmla="*/ 2147483647 w 609"/>
                <a:gd name="T59" fmla="*/ 2147483647 h 602"/>
                <a:gd name="T60" fmla="*/ 2147483647 w 609"/>
                <a:gd name="T61" fmla="*/ 2147483647 h 602"/>
                <a:gd name="T62" fmla="*/ 2147483647 w 609"/>
                <a:gd name="T63" fmla="*/ 2147483647 h 602"/>
                <a:gd name="T64" fmla="*/ 2147483647 w 609"/>
                <a:gd name="T65" fmla="*/ 2147483647 h 602"/>
                <a:gd name="T66" fmla="*/ 2147483647 w 609"/>
                <a:gd name="T67" fmla="*/ 2147483647 h 602"/>
                <a:gd name="T68" fmla="*/ 2147483647 w 609"/>
                <a:gd name="T69" fmla="*/ 2147483647 h 602"/>
                <a:gd name="T70" fmla="*/ 2147483647 w 609"/>
                <a:gd name="T71" fmla="*/ 214748364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lIns="45720" tIns="22860" rIns="45720" bIns="22860" anchor="ctr"/>
            <a:lstStyle/>
            <a:p>
              <a:endParaRPr lang="zh-CN" altLang="en-US"/>
            </a:p>
          </p:txBody>
        </p:sp>
      </p:grpSp>
      <p:grpSp>
        <p:nvGrpSpPr>
          <p:cNvPr id="16" name="组合 15"/>
          <p:cNvGrpSpPr/>
          <p:nvPr/>
        </p:nvGrpSpPr>
        <p:grpSpPr bwMode="auto">
          <a:xfrm>
            <a:off x="7056438" y="1700213"/>
            <a:ext cx="577850" cy="576262"/>
            <a:chOff x="5436096" y="1274820"/>
            <a:chExt cx="432833" cy="432834"/>
          </a:xfrm>
        </p:grpSpPr>
        <p:sp>
          <p:nvSpPr>
            <p:cNvPr id="17"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defRPr/>
              </a:pPr>
              <a:endParaRPr lang="zh-CN" altLang="en-US" sz="2400">
                <a:solidFill>
                  <a:srgbClr val="FFFFFF"/>
                </a:solidFill>
                <a:latin typeface="Calibri" panose="020F0502020204030204" pitchFamily="34" charset="0"/>
              </a:endParaRPr>
            </a:p>
          </p:txBody>
        </p:sp>
        <p:sp>
          <p:nvSpPr>
            <p:cNvPr id="18447" name="Freeform 16"/>
            <p:cNvSpPr>
              <a:spLocks noChangeArrowheads="1"/>
            </p:cNvSpPr>
            <p:nvPr/>
          </p:nvSpPr>
          <p:spPr bwMode="auto">
            <a:xfrm>
              <a:off x="5554420" y="1377705"/>
              <a:ext cx="196183" cy="227065"/>
            </a:xfrm>
            <a:custGeom>
              <a:avLst/>
              <a:gdLst>
                <a:gd name="T0" fmla="*/ 2147483647 w 475"/>
                <a:gd name="T1" fmla="*/ 2147483647 h 552"/>
                <a:gd name="T2" fmla="*/ 2147483647 w 475"/>
                <a:gd name="T3" fmla="*/ 2147483647 h 552"/>
                <a:gd name="T4" fmla="*/ 2147483647 w 475"/>
                <a:gd name="T5" fmla="*/ 2147483647 h 552"/>
                <a:gd name="T6" fmla="*/ 2147483647 w 475"/>
                <a:gd name="T7" fmla="*/ 0 h 552"/>
                <a:gd name="T8" fmla="*/ 2147483647 w 475"/>
                <a:gd name="T9" fmla="*/ 0 h 552"/>
                <a:gd name="T10" fmla="*/ 2147483647 w 475"/>
                <a:gd name="T11" fmla="*/ 2147483647 h 552"/>
                <a:gd name="T12" fmla="*/ 2147483647 w 475"/>
                <a:gd name="T13" fmla="*/ 2147483647 h 552"/>
                <a:gd name="T14" fmla="*/ 2147483647 w 475"/>
                <a:gd name="T15" fmla="*/ 2147483647 h 552"/>
                <a:gd name="T16" fmla="*/ 2147483647 w 475"/>
                <a:gd name="T17" fmla="*/ 2147483647 h 552"/>
                <a:gd name="T18" fmla="*/ 2147483647 w 475"/>
                <a:gd name="T19" fmla="*/ 2147483647 h 552"/>
                <a:gd name="T20" fmla="*/ 2147483647 w 475"/>
                <a:gd name="T21" fmla="*/ 2147483647 h 552"/>
                <a:gd name="T22" fmla="*/ 2147483647 w 475"/>
                <a:gd name="T23" fmla="*/ 2147483647 h 552"/>
                <a:gd name="T24" fmla="*/ 2147483647 w 475"/>
                <a:gd name="T25" fmla="*/ 2147483647 h 552"/>
                <a:gd name="T26" fmla="*/ 2147483647 w 475"/>
                <a:gd name="T27" fmla="*/ 2147483647 h 552"/>
                <a:gd name="T28" fmla="*/ 2147483647 w 475"/>
                <a:gd name="T29" fmla="*/ 2147483647 h 552"/>
                <a:gd name="T30" fmla="*/ 2147483647 w 475"/>
                <a:gd name="T31" fmla="*/ 2147483647 h 552"/>
                <a:gd name="T32" fmla="*/ 2147483647 w 475"/>
                <a:gd name="T33" fmla="*/ 2147483647 h 552"/>
                <a:gd name="T34" fmla="*/ 2147483647 w 475"/>
                <a:gd name="T35" fmla="*/ 2147483647 h 552"/>
                <a:gd name="T36" fmla="*/ 2147483647 w 475"/>
                <a:gd name="T37" fmla="*/ 2147483647 h 552"/>
                <a:gd name="T38" fmla="*/ 2147483647 w 475"/>
                <a:gd name="T39" fmla="*/ 2147483647 h 552"/>
                <a:gd name="T40" fmla="*/ 2147483647 w 475"/>
                <a:gd name="T41" fmla="*/ 2147483647 h 552"/>
                <a:gd name="T42" fmla="*/ 2147483647 w 475"/>
                <a:gd name="T43" fmla="*/ 2147483647 h 552"/>
                <a:gd name="T44" fmla="*/ 2147483647 w 475"/>
                <a:gd name="T45" fmla="*/ 2147483647 h 552"/>
                <a:gd name="T46" fmla="*/ 2147483647 w 475"/>
                <a:gd name="T47" fmla="*/ 2147483647 h 552"/>
                <a:gd name="T48" fmla="*/ 2147483647 w 475"/>
                <a:gd name="T49" fmla="*/ 2147483647 h 552"/>
                <a:gd name="T50" fmla="*/ 2147483647 w 475"/>
                <a:gd name="T51" fmla="*/ 2147483647 h 552"/>
                <a:gd name="T52" fmla="*/ 2147483647 w 475"/>
                <a:gd name="T53" fmla="*/ 0 h 552"/>
                <a:gd name="T54" fmla="*/ 2147483647 w 475"/>
                <a:gd name="T55" fmla="*/ 0 h 552"/>
                <a:gd name="T56" fmla="*/ 2147483647 w 475"/>
                <a:gd name="T57" fmla="*/ 2147483647 h 552"/>
                <a:gd name="T58" fmla="*/ 2147483647 w 475"/>
                <a:gd name="T59" fmla="*/ 2147483647 h 552"/>
                <a:gd name="T60" fmla="*/ 2147483647 w 475"/>
                <a:gd name="T61" fmla="*/ 2147483647 h 552"/>
                <a:gd name="T62" fmla="*/ 2147483647 w 475"/>
                <a:gd name="T63" fmla="*/ 2147483647 h 552"/>
                <a:gd name="T64" fmla="*/ 2147483647 w 475"/>
                <a:gd name="T65" fmla="*/ 2147483647 h 552"/>
                <a:gd name="T66" fmla="*/ 2147483647 w 475"/>
                <a:gd name="T67" fmla="*/ 2147483647 h 552"/>
                <a:gd name="T68" fmla="*/ 2147483647 w 475"/>
                <a:gd name="T69" fmla="*/ 2147483647 h 552"/>
                <a:gd name="T70" fmla="*/ 0 w 475"/>
                <a:gd name="T71" fmla="*/ 2147483647 h 552"/>
                <a:gd name="T72" fmla="*/ 2147483647 w 475"/>
                <a:gd name="T73" fmla="*/ 2147483647 h 552"/>
                <a:gd name="T74" fmla="*/ 2147483647 w 475"/>
                <a:gd name="T75" fmla="*/ 2147483647 h 552"/>
                <a:gd name="T76" fmla="*/ 2147483647 w 475"/>
                <a:gd name="T77" fmla="*/ 2147483647 h 552"/>
                <a:gd name="T78" fmla="*/ 2147483647 w 475"/>
                <a:gd name="T79" fmla="*/ 2147483647 h 552"/>
                <a:gd name="T80" fmla="*/ 2147483647 w 475"/>
                <a:gd name="T81" fmla="*/ 2147483647 h 552"/>
                <a:gd name="T82" fmla="*/ 2147483647 w 475"/>
                <a:gd name="T83" fmla="*/ 2147483647 h 552"/>
                <a:gd name="T84" fmla="*/ 2147483647 w 475"/>
                <a:gd name="T85" fmla="*/ 2147483647 h 552"/>
                <a:gd name="T86" fmla="*/ 2147483647 w 475"/>
                <a:gd name="T87" fmla="*/ 2147483647 h 552"/>
                <a:gd name="T88" fmla="*/ 2147483647 w 475"/>
                <a:gd name="T89" fmla="*/ 2147483647 h 552"/>
                <a:gd name="T90" fmla="*/ 0 w 475"/>
                <a:gd name="T91" fmla="*/ 2147483647 h 552"/>
                <a:gd name="T92" fmla="*/ 2147483647 w 475"/>
                <a:gd name="T93" fmla="*/ 2147483647 h 552"/>
                <a:gd name="T94" fmla="*/ 2147483647 w 475"/>
                <a:gd name="T95" fmla="*/ 2147483647 h 552"/>
                <a:gd name="T96" fmla="*/ 2147483647 w 475"/>
                <a:gd name="T97" fmla="*/ 2147483647 h 552"/>
                <a:gd name="T98" fmla="*/ 2147483647 w 475"/>
                <a:gd name="T99" fmla="*/ 2147483647 h 552"/>
                <a:gd name="T100" fmla="*/ 2147483647 w 475"/>
                <a:gd name="T101" fmla="*/ 2147483647 h 552"/>
                <a:gd name="T102" fmla="*/ 2147483647 w 475"/>
                <a:gd name="T103" fmla="*/ 2147483647 h 552"/>
                <a:gd name="T104" fmla="*/ 2147483647 w 475"/>
                <a:gd name="T105" fmla="*/ 2147483647 h 552"/>
                <a:gd name="T106" fmla="*/ 0 w 475"/>
                <a:gd name="T107" fmla="*/ 2147483647 h 552"/>
                <a:gd name="T108" fmla="*/ 2147483647 w 475"/>
                <a:gd name="T109" fmla="*/ 2147483647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lIns="45720" tIns="22860" rIns="45720" bIns="22860" anchor="ctr"/>
            <a:lstStyle/>
            <a:p>
              <a:endParaRPr lang="zh-CN" altLang="en-US"/>
            </a:p>
          </p:txBody>
        </p:sp>
      </p:grpSp>
      <p:grpSp>
        <p:nvGrpSpPr>
          <p:cNvPr id="19" name="组合 18"/>
          <p:cNvGrpSpPr/>
          <p:nvPr/>
        </p:nvGrpSpPr>
        <p:grpSpPr bwMode="auto">
          <a:xfrm>
            <a:off x="4464050" y="1700213"/>
            <a:ext cx="577850" cy="576262"/>
            <a:chOff x="3491880" y="1274820"/>
            <a:chExt cx="432833" cy="432834"/>
          </a:xfrm>
        </p:grpSpPr>
        <p:sp>
          <p:nvSpPr>
            <p:cNvPr id="18444"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en-US" sz="2400">
                <a:solidFill>
                  <a:srgbClr val="FFFFFF"/>
                </a:solidFill>
              </a:endParaRPr>
            </a:p>
          </p:txBody>
        </p:sp>
        <p:sp>
          <p:nvSpPr>
            <p:cNvPr id="18445" name="Freeform 75"/>
            <p:cNvSpPr>
              <a:spLocks noChangeArrowheads="1"/>
            </p:cNvSpPr>
            <p:nvPr/>
          </p:nvSpPr>
          <p:spPr bwMode="auto">
            <a:xfrm>
              <a:off x="3583864" y="1385879"/>
              <a:ext cx="248863" cy="210716"/>
            </a:xfrm>
            <a:custGeom>
              <a:avLst/>
              <a:gdLst>
                <a:gd name="T0" fmla="*/ 2147483647 w 602"/>
                <a:gd name="T1" fmla="*/ 2147483647 h 510"/>
                <a:gd name="T2" fmla="*/ 2147483647 w 602"/>
                <a:gd name="T3" fmla="*/ 2147483647 h 510"/>
                <a:gd name="T4" fmla="*/ 2147483647 w 602"/>
                <a:gd name="T5" fmla="*/ 2147483647 h 510"/>
                <a:gd name="T6" fmla="*/ 0 w 602"/>
                <a:gd name="T7" fmla="*/ 2147483647 h 510"/>
                <a:gd name="T8" fmla="*/ 0 w 602"/>
                <a:gd name="T9" fmla="*/ 2147483647 h 510"/>
                <a:gd name="T10" fmla="*/ 2147483647 w 602"/>
                <a:gd name="T11" fmla="*/ 0 h 510"/>
                <a:gd name="T12" fmla="*/ 2147483647 w 602"/>
                <a:gd name="T13" fmla="*/ 2147483647 h 510"/>
                <a:gd name="T14" fmla="*/ 2147483647 w 602"/>
                <a:gd name="T15" fmla="*/ 2147483647 h 510"/>
                <a:gd name="T16" fmla="*/ 2147483647 w 602"/>
                <a:gd name="T17" fmla="*/ 2147483647 h 510"/>
                <a:gd name="T18" fmla="*/ 2147483647 w 602"/>
                <a:gd name="T19" fmla="*/ 2147483647 h 510"/>
                <a:gd name="T20" fmla="*/ 2147483647 w 602"/>
                <a:gd name="T21" fmla="*/ 2147483647 h 510"/>
                <a:gd name="T22" fmla="*/ 2147483647 w 602"/>
                <a:gd name="T23" fmla="*/ 2147483647 h 510"/>
                <a:gd name="T24" fmla="*/ 2147483647 w 602"/>
                <a:gd name="T25" fmla="*/ 2147483647 h 510"/>
                <a:gd name="T26" fmla="*/ 2147483647 w 602"/>
                <a:gd name="T27" fmla="*/ 2147483647 h 510"/>
                <a:gd name="T28" fmla="*/ 2147483647 w 602"/>
                <a:gd name="T29" fmla="*/ 2147483647 h 510"/>
                <a:gd name="T30" fmla="*/ 2147483647 w 602"/>
                <a:gd name="T31" fmla="*/ 2147483647 h 510"/>
                <a:gd name="T32" fmla="*/ 2147483647 w 602"/>
                <a:gd name="T33" fmla="*/ 2147483647 h 510"/>
                <a:gd name="T34" fmla="*/ 2147483647 w 602"/>
                <a:gd name="T35" fmla="*/ 2147483647 h 510"/>
                <a:gd name="T36" fmla="*/ 2147483647 w 602"/>
                <a:gd name="T37" fmla="*/ 2147483647 h 510"/>
                <a:gd name="T38" fmla="*/ 2147483647 w 602"/>
                <a:gd name="T39" fmla="*/ 2147483647 h 510"/>
                <a:gd name="T40" fmla="*/ 2147483647 w 602"/>
                <a:gd name="T41" fmla="*/ 2147483647 h 510"/>
                <a:gd name="T42" fmla="*/ 2147483647 w 602"/>
                <a:gd name="T43" fmla="*/ 2147483647 h 510"/>
                <a:gd name="T44" fmla="*/ 2147483647 w 602"/>
                <a:gd name="T45" fmla="*/ 2147483647 h 510"/>
                <a:gd name="T46" fmla="*/ 2147483647 w 602"/>
                <a:gd name="T47" fmla="*/ 2147483647 h 510"/>
                <a:gd name="T48" fmla="*/ 2147483647 w 602"/>
                <a:gd name="T49" fmla="*/ 2147483647 h 510"/>
                <a:gd name="T50" fmla="*/ 2147483647 w 602"/>
                <a:gd name="T51" fmla="*/ 2147483647 h 510"/>
                <a:gd name="T52" fmla="*/ 2147483647 w 602"/>
                <a:gd name="T53" fmla="*/ 2147483647 h 510"/>
                <a:gd name="T54" fmla="*/ 2147483647 w 602"/>
                <a:gd name="T55" fmla="*/ 2147483647 h 510"/>
                <a:gd name="T56" fmla="*/ 2147483647 w 602"/>
                <a:gd name="T57" fmla="*/ 2147483647 h 510"/>
                <a:gd name="T58" fmla="*/ 2147483647 w 602"/>
                <a:gd name="T59" fmla="*/ 2147483647 h 510"/>
                <a:gd name="T60" fmla="*/ 2147483647 w 602"/>
                <a:gd name="T61" fmla="*/ 2147483647 h 510"/>
                <a:gd name="T62" fmla="*/ 2147483647 w 602"/>
                <a:gd name="T63" fmla="*/ 2147483647 h 510"/>
                <a:gd name="T64" fmla="*/ 2147483647 w 602"/>
                <a:gd name="T65" fmla="*/ 2147483647 h 510"/>
                <a:gd name="T66" fmla="*/ 2147483647 w 602"/>
                <a:gd name="T67" fmla="*/ 2147483647 h 510"/>
                <a:gd name="T68" fmla="*/ 2147483647 w 602"/>
                <a:gd name="T69" fmla="*/ 2147483647 h 510"/>
                <a:gd name="T70" fmla="*/ 2147483647 w 602"/>
                <a:gd name="T71" fmla="*/ 2147483647 h 510"/>
                <a:gd name="T72" fmla="*/ 2147483647 w 602"/>
                <a:gd name="T73" fmla="*/ 2147483647 h 510"/>
                <a:gd name="T74" fmla="*/ 2147483647 w 602"/>
                <a:gd name="T75" fmla="*/ 2147483647 h 510"/>
                <a:gd name="T76" fmla="*/ 2147483647 w 602"/>
                <a:gd name="T77" fmla="*/ 2147483647 h 510"/>
                <a:gd name="T78" fmla="*/ 2147483647 w 602"/>
                <a:gd name="T79" fmla="*/ 2147483647 h 510"/>
                <a:gd name="T80" fmla="*/ 2147483647 w 602"/>
                <a:gd name="T81" fmla="*/ 2147483647 h 510"/>
                <a:gd name="T82" fmla="*/ 2147483647 w 602"/>
                <a:gd name="T83" fmla="*/ 2147483647 h 510"/>
                <a:gd name="T84" fmla="*/ 2147483647 w 602"/>
                <a:gd name="T85" fmla="*/ 2147483647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lIns="45720" tIns="22860" rIns="45720" bIns="22860" anchor="ctr"/>
            <a:lstStyle/>
            <a:p>
              <a:endParaRPr lang="zh-CN" altLang="en-US"/>
            </a:p>
          </p:txBody>
        </p:sp>
      </p:grpSp>
      <p:grpSp>
        <p:nvGrpSpPr>
          <p:cNvPr id="22" name="组合 21"/>
          <p:cNvGrpSpPr/>
          <p:nvPr/>
        </p:nvGrpSpPr>
        <p:grpSpPr bwMode="auto">
          <a:xfrm>
            <a:off x="5329238" y="1700213"/>
            <a:ext cx="576262" cy="576262"/>
            <a:chOff x="4139952" y="1274820"/>
            <a:chExt cx="432833" cy="432834"/>
          </a:xfrm>
        </p:grpSpPr>
        <p:sp>
          <p:nvSpPr>
            <p:cNvPr id="18442" name="椭圆 16"/>
            <p:cNvSpPr>
              <a:spLocks noChangeArrowheads="1"/>
            </p:cNvSpPr>
            <p:nvPr/>
          </p:nvSpPr>
          <p:spPr bwMode="auto">
            <a:xfrm>
              <a:off x="4139952" y="1274820"/>
              <a:ext cx="432833" cy="432834"/>
            </a:xfrm>
            <a:prstGeom prst="ellipse">
              <a:avLst/>
            </a:pr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en-US" sz="2400">
                <a:solidFill>
                  <a:srgbClr val="FFFFFF"/>
                </a:solidFill>
              </a:endParaRPr>
            </a:p>
          </p:txBody>
        </p:sp>
        <p:sp>
          <p:nvSpPr>
            <p:cNvPr id="18443" name="Freeform 84"/>
            <p:cNvSpPr>
              <a:spLocks noChangeArrowheads="1"/>
            </p:cNvSpPr>
            <p:nvPr/>
          </p:nvSpPr>
          <p:spPr bwMode="auto">
            <a:xfrm>
              <a:off x="4241546" y="1366806"/>
              <a:ext cx="248863" cy="248863"/>
            </a:xfrm>
            <a:custGeom>
              <a:avLst/>
              <a:gdLst>
                <a:gd name="T0" fmla="*/ 2147483647 w 602"/>
                <a:gd name="T1" fmla="*/ 2147483647 h 602"/>
                <a:gd name="T2" fmla="*/ 2147483647 w 602"/>
                <a:gd name="T3" fmla="*/ 2147483647 h 602"/>
                <a:gd name="T4" fmla="*/ 2147483647 w 602"/>
                <a:gd name="T5" fmla="*/ 0 h 602"/>
                <a:gd name="T6" fmla="*/ 2147483647 w 602"/>
                <a:gd name="T7" fmla="*/ 2147483647 h 602"/>
                <a:gd name="T8" fmla="*/ 2147483647 w 602"/>
                <a:gd name="T9" fmla="*/ 2147483647 h 602"/>
                <a:gd name="T10" fmla="*/ 2147483647 w 602"/>
                <a:gd name="T11" fmla="*/ 2147483647 h 602"/>
                <a:gd name="T12" fmla="*/ 2147483647 w 602"/>
                <a:gd name="T13" fmla="*/ 2147483647 h 602"/>
                <a:gd name="T14" fmla="*/ 0 w 602"/>
                <a:gd name="T15" fmla="*/ 2147483647 h 602"/>
                <a:gd name="T16" fmla="*/ 2147483647 w 602"/>
                <a:gd name="T17" fmla="*/ 2147483647 h 602"/>
                <a:gd name="T18" fmla="*/ 2147483647 w 602"/>
                <a:gd name="T19" fmla="*/ 2147483647 h 602"/>
                <a:gd name="T20" fmla="*/ 2147483647 w 602"/>
                <a:gd name="T21" fmla="*/ 2147483647 h 602"/>
                <a:gd name="T22" fmla="*/ 2147483647 w 602"/>
                <a:gd name="T23" fmla="*/ 2147483647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lIns="45720" tIns="22860" rIns="45720" bIns="22860" anchor="ctr"/>
            <a:lstStyle/>
            <a:p>
              <a:endParaRPr lang="zh-CN" altLang="en-US"/>
            </a:p>
          </p:txBody>
        </p:sp>
      </p:grpSp>
    </p:spTree>
  </p:cSld>
  <p:clrMapOvr>
    <a:masterClrMapping/>
  </p:clrMapOvr>
  <p:transition spd="slow" advClick="0"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800" fill="hold"/>
                                        <p:tgtEl>
                                          <p:spTgt spid="42"/>
                                        </p:tgtEl>
                                        <p:attrNameLst>
                                          <p:attrName>ppt_x</p:attrName>
                                        </p:attrNameLst>
                                      </p:cBhvr>
                                      <p:tavLst>
                                        <p:tav tm="0">
                                          <p:val>
                                            <p:strVal val="0-#ppt_w/2"/>
                                          </p:val>
                                        </p:tav>
                                        <p:tav tm="100000">
                                          <p:val>
                                            <p:strVal val="#ppt_x"/>
                                          </p:val>
                                        </p:tav>
                                      </p:tavLst>
                                    </p:anim>
                                    <p:anim calcmode="lin" valueType="num">
                                      <p:cBhvr additive="base">
                                        <p:cTn id="8" dur="800" fill="hold"/>
                                        <p:tgtEl>
                                          <p:spTgt spid="4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par>
                                <p:cTn id="15" presetID="53" presetClass="entr" presetSubtype="16" fill="hold" nodeType="withEffect">
                                  <p:stCondLst>
                                    <p:cond delay="20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par>
                                <p:cTn id="20" presetID="53" presetClass="entr" presetSubtype="16" fill="hold" nodeType="withEffect">
                                  <p:stCondLst>
                                    <p:cond delay="40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par>
                                <p:cTn id="25" presetID="53" presetClass="entr" presetSubtype="16" fill="hold" nodeType="withEffect">
                                  <p:stCondLst>
                                    <p:cond delay="60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par>
                                <p:cTn id="30" presetID="53" presetClass="entr" presetSubtype="16" fill="hold" nodeType="withEffect">
                                  <p:stCondLst>
                                    <p:cond delay="80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childTnLst>
                          </p:cTn>
                        </p:par>
                        <p:par>
                          <p:cTn id="35" fill="hold">
                            <p:stCondLst>
                              <p:cond delay="1500"/>
                            </p:stCondLst>
                            <p:childTnLst>
                              <p:par>
                                <p:cTn id="36" presetID="22" presetClass="entr" presetSubtype="8" fill="hold" grpId="0" nodeType="afterEffect">
                                  <p:stCondLst>
                                    <p:cond delay="0"/>
                                  </p:stCondLst>
                                  <p:iterate type="lt">
                                    <p:tmPct val="30000"/>
                                  </p:iterate>
                                  <p:childTnLst>
                                    <p:set>
                                      <p:cBhvr>
                                        <p:cTn id="37" dur="1" fill="hold">
                                          <p:stCondLst>
                                            <p:cond delay="0"/>
                                          </p:stCondLst>
                                        </p:cTn>
                                        <p:tgtEl>
                                          <p:spTgt spid="49"/>
                                        </p:tgtEl>
                                        <p:attrNameLst>
                                          <p:attrName>style.visibility</p:attrName>
                                        </p:attrNameLst>
                                      </p:cBhvr>
                                      <p:to>
                                        <p:strVal val="visible"/>
                                      </p:to>
                                    </p:set>
                                    <p:animEffect transition="in" filter="wipe(left)">
                                      <p:cBhvr>
                                        <p:cTn id="38" dur="200"/>
                                        <p:tgtEl>
                                          <p:spTgt spid="49"/>
                                        </p:tgtEl>
                                      </p:cBhvr>
                                    </p:animEffect>
                                  </p:childTnLst>
                                </p:cTn>
                              </p:par>
                              <p:par>
                                <p:cTn id="39" presetID="36" presetClass="emph" presetSubtype="0" fill="hold" grpId="1" nodeType="withEffect">
                                  <p:stCondLst>
                                    <p:cond delay="0"/>
                                  </p:stCondLst>
                                  <p:iterate type="lt">
                                    <p:tmPct val="30000"/>
                                  </p:iterate>
                                  <p:childTnLst>
                                    <p:animScale>
                                      <p:cBhvr>
                                        <p:cTn id="40" dur="50" autoRev="1" fill="hold">
                                          <p:stCondLst>
                                            <p:cond delay="0"/>
                                          </p:stCondLst>
                                        </p:cTn>
                                        <p:tgtEl>
                                          <p:spTgt spid="49"/>
                                        </p:tgtEl>
                                      </p:cBhvr>
                                      <p:to x="80000" y="100000"/>
                                    </p:animScale>
                                    <p:anim by="(#ppt_w*0.10)" calcmode="lin" valueType="num">
                                      <p:cBhvr>
                                        <p:cTn id="41" dur="50" autoRev="1" fill="hold">
                                          <p:stCondLst>
                                            <p:cond delay="0"/>
                                          </p:stCondLst>
                                        </p:cTn>
                                        <p:tgtEl>
                                          <p:spTgt spid="49"/>
                                        </p:tgtEl>
                                        <p:attrNameLst>
                                          <p:attrName>ppt_x</p:attrName>
                                        </p:attrNameLst>
                                      </p:cBhvr>
                                    </p:anim>
                                    <p:anim by="(-#ppt_w*0.10)" calcmode="lin" valueType="num">
                                      <p:cBhvr>
                                        <p:cTn id="42" dur="50" autoRev="1" fill="hold">
                                          <p:stCondLst>
                                            <p:cond delay="0"/>
                                          </p:stCondLst>
                                        </p:cTn>
                                        <p:tgtEl>
                                          <p:spTgt spid="49"/>
                                        </p:tgtEl>
                                        <p:attrNameLst>
                                          <p:attrName>ppt_y</p:attrName>
                                        </p:attrNameLst>
                                      </p:cBhvr>
                                    </p:anim>
                                    <p:animRot by="-480000">
                                      <p:cBhvr>
                                        <p:cTn id="43" dur="50" autoRev="1" fill="hold">
                                          <p:stCondLst>
                                            <p:cond delay="0"/>
                                          </p:stCondLst>
                                        </p:cTn>
                                        <p:tgtEl>
                                          <p:spTgt spid="4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49"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40"/>
          <p:cNvSpPr/>
          <p:nvPr/>
        </p:nvSpPr>
        <p:spPr>
          <a:xfrm>
            <a:off x="1976215" y="1196752"/>
            <a:ext cx="8800305" cy="884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2" rIns="91422" bIns="45712" anchor="ctr"/>
          <a:lstStyle/>
          <a:p>
            <a:pPr algn="ctr" fontAlgn="auto">
              <a:spcBef>
                <a:spcPts val="0"/>
              </a:spcBef>
              <a:spcAft>
                <a:spcPts val="0"/>
              </a:spcAft>
              <a:defRPr/>
            </a:pPr>
            <a:r>
              <a:rPr lang="zh-CN" altLang="en-US" sz="2400" dirty="0" smtClean="0">
                <a:latin typeface="微软雅黑" panose="020B0503020204020204" pitchFamily="34" charset="-122"/>
                <a:ea typeface="微软雅黑" panose="020B0503020204020204" pitchFamily="34" charset="-122"/>
              </a:rPr>
              <a:t>山东省人民政府关于</a:t>
            </a:r>
            <a:r>
              <a:rPr lang="zh-CN" altLang="en-US" sz="2400" dirty="0">
                <a:latin typeface="微软雅黑" panose="020B0503020204020204" pitchFamily="34" charset="-122"/>
                <a:ea typeface="微软雅黑" panose="020B0503020204020204" pitchFamily="34" charset="-122"/>
              </a:rPr>
              <a:t>在市场监管领域全面推行部门联合“双随机、一公开”监管</a:t>
            </a:r>
            <a:r>
              <a:rPr lang="zh-CN" altLang="en-US" sz="2400" dirty="0" smtClean="0">
                <a:latin typeface="微软雅黑" panose="020B0503020204020204" pitchFamily="34" charset="-122"/>
                <a:ea typeface="微软雅黑" panose="020B0503020204020204" pitchFamily="34" charset="-122"/>
              </a:rPr>
              <a:t>的实施意见（鲁政发</a:t>
            </a:r>
            <a:r>
              <a:rPr lang="en-US" altLang="zh-CN" sz="2400" dirty="0" smtClean="0">
                <a:latin typeface="微软雅黑" panose="020B0503020204020204" pitchFamily="34" charset="-122"/>
                <a:ea typeface="微软雅黑" panose="020B0503020204020204" pitchFamily="34" charset="-122"/>
              </a:rPr>
              <a:t>〔2019〕10</a:t>
            </a:r>
            <a:r>
              <a:rPr lang="zh-CN" altLang="en-US" sz="2400" dirty="0" smtClean="0">
                <a:latin typeface="微软雅黑" panose="020B0503020204020204" pitchFamily="34" charset="-122"/>
                <a:ea typeface="微软雅黑" panose="020B0503020204020204" pitchFamily="34" charset="-122"/>
              </a:rPr>
              <a:t>号</a:t>
            </a:r>
            <a:r>
              <a:rPr lang="zh-CN" altLang="en-US" sz="2400" dirty="0">
                <a:latin typeface="微软雅黑" panose="020B0503020204020204" pitchFamily="34" charset="-122"/>
                <a:ea typeface="微软雅黑" panose="020B0503020204020204" pitchFamily="34" charset="-122"/>
              </a:rPr>
              <a:t>）</a:t>
            </a:r>
            <a:endParaRPr lang="zh-CN" altLang="en-US" sz="2400" dirty="0">
              <a:latin typeface="微软雅黑" panose="020B0503020204020204" pitchFamily="34" charset="-122"/>
              <a:ea typeface="微软雅黑" panose="020B0503020204020204" pitchFamily="34" charset="-122"/>
            </a:endParaRPr>
          </a:p>
        </p:txBody>
      </p:sp>
      <p:sp>
        <p:nvSpPr>
          <p:cNvPr id="11" name="矩形 10"/>
          <p:cNvSpPr/>
          <p:nvPr/>
        </p:nvSpPr>
        <p:spPr>
          <a:xfrm>
            <a:off x="4943872" y="2852936"/>
            <a:ext cx="5688632" cy="3785652"/>
          </a:xfrm>
          <a:prstGeom prst="rect">
            <a:avLst/>
          </a:prstGeom>
        </p:spPr>
        <p:txBody>
          <a:bodyPr wrap="square">
            <a:spAutoFit/>
          </a:bodyPr>
          <a:lstStyle/>
          <a:p>
            <a:r>
              <a:rPr lang="en-US" altLang="zh-CN" sz="2000" dirty="0" smtClean="0">
                <a:latin typeface="微软雅黑" panose="020B0503020204020204" pitchFamily="34" charset="-122"/>
                <a:ea typeface="微软雅黑" panose="020B0503020204020204" pitchFamily="34" charset="-122"/>
              </a:rPr>
              <a:t>2019</a:t>
            </a:r>
            <a:r>
              <a:rPr lang="zh-CN" altLang="en-US" sz="2000" dirty="0" smtClean="0">
                <a:latin typeface="微软雅黑" panose="020B0503020204020204" pitchFamily="34" charset="-122"/>
                <a:ea typeface="微软雅黑" panose="020B0503020204020204" pitchFamily="34" charset="-122"/>
              </a:rPr>
              <a:t>年</a:t>
            </a:r>
            <a:r>
              <a:rPr lang="en-US" altLang="zh-CN" sz="2000" dirty="0">
                <a:latin typeface="微软雅黑" panose="020B0503020204020204" pitchFamily="34" charset="-122"/>
                <a:ea typeface="微软雅黑" panose="020B0503020204020204" pitchFamily="34" charset="-122"/>
              </a:rPr>
              <a:t>3</a:t>
            </a:r>
            <a:r>
              <a:rPr lang="zh-CN" altLang="en-US" sz="2000" dirty="0" smtClean="0">
                <a:latin typeface="微软雅黑" panose="020B0503020204020204" pitchFamily="34" charset="-122"/>
                <a:ea typeface="微软雅黑" panose="020B0503020204020204" pitchFamily="34" charset="-122"/>
              </a:rPr>
              <a:t>月开始起草。</a:t>
            </a:r>
            <a:endParaRPr lang="en-US" altLang="zh-CN" sz="2000" dirty="0" smtClean="0">
              <a:latin typeface="微软雅黑" panose="020B0503020204020204" pitchFamily="34" charset="-122"/>
              <a:ea typeface="微软雅黑" panose="020B0503020204020204" pitchFamily="34" charset="-122"/>
            </a:endParaRPr>
          </a:p>
          <a:p>
            <a:endParaRPr lang="en-US" altLang="zh-CN" sz="2000" dirty="0">
              <a:latin typeface="微软雅黑" panose="020B0503020204020204" pitchFamily="34" charset="-122"/>
              <a:ea typeface="微软雅黑" panose="020B0503020204020204" pitchFamily="34" charset="-122"/>
            </a:endParaRPr>
          </a:p>
          <a:p>
            <a:r>
              <a:rPr lang="zh-CN" altLang="en-US" sz="2000" dirty="0" smtClean="0">
                <a:latin typeface="微软雅黑" panose="020B0503020204020204" pitchFamily="34" charset="-122"/>
                <a:ea typeface="微软雅黑" panose="020B0503020204020204" pitchFamily="34" charset="-122"/>
              </a:rPr>
              <a:t>经省纪委省监委机关、省委组织部、省司法厅、省大数据局和</a:t>
            </a:r>
            <a:r>
              <a:rPr lang="en-US" altLang="zh-CN" sz="2000" dirty="0" smtClean="0">
                <a:latin typeface="微软雅黑" panose="020B0503020204020204" pitchFamily="34" charset="-122"/>
                <a:ea typeface="微软雅黑" panose="020B0503020204020204" pitchFamily="34" charset="-122"/>
              </a:rPr>
              <a:t>17</a:t>
            </a:r>
            <a:r>
              <a:rPr lang="zh-CN" altLang="en-US" sz="2000" dirty="0" smtClean="0">
                <a:latin typeface="微软雅黑" panose="020B0503020204020204" pitchFamily="34" charset="-122"/>
                <a:ea typeface="微软雅黑" panose="020B0503020204020204" pitchFamily="34" charset="-122"/>
              </a:rPr>
              <a:t>个联席会议成员单位等，</a:t>
            </a:r>
            <a:r>
              <a:rPr lang="en-US" altLang="zh-CN" sz="2000" dirty="0" smtClean="0">
                <a:latin typeface="微软雅黑" panose="020B0503020204020204" pitchFamily="34" charset="-122"/>
                <a:ea typeface="微软雅黑" panose="020B0503020204020204" pitchFamily="34" charset="-122"/>
              </a:rPr>
              <a:t>21</a:t>
            </a:r>
            <a:r>
              <a:rPr lang="zh-CN" altLang="en-US" sz="2000" dirty="0" smtClean="0">
                <a:latin typeface="微软雅黑" panose="020B0503020204020204" pitchFamily="34" charset="-122"/>
                <a:ea typeface="微软雅黑" panose="020B0503020204020204" pitchFamily="34" charset="-122"/>
              </a:rPr>
              <a:t>个部门会签。</a:t>
            </a:r>
            <a:endParaRPr lang="en-US" altLang="zh-CN" sz="2000" dirty="0" smtClean="0">
              <a:latin typeface="微软雅黑" panose="020B0503020204020204" pitchFamily="34" charset="-122"/>
              <a:ea typeface="微软雅黑" panose="020B0503020204020204" pitchFamily="34" charset="-122"/>
            </a:endParaRPr>
          </a:p>
          <a:p>
            <a:endParaRPr lang="en-US" altLang="zh-CN" sz="2000" dirty="0" smtClean="0">
              <a:latin typeface="微软雅黑" panose="020B0503020204020204" pitchFamily="34" charset="-122"/>
              <a:ea typeface="微软雅黑" panose="020B0503020204020204" pitchFamily="34" charset="-122"/>
            </a:endParaRPr>
          </a:p>
          <a:p>
            <a:r>
              <a:rPr lang="en-US" altLang="zh-CN" sz="2000" dirty="0" smtClean="0">
                <a:latin typeface="微软雅黑" panose="020B0503020204020204" pitchFamily="34" charset="-122"/>
                <a:ea typeface="微软雅黑" panose="020B0503020204020204" pitchFamily="34" charset="-122"/>
              </a:rPr>
              <a:t>2019</a:t>
            </a:r>
            <a:r>
              <a:rPr lang="zh-CN" altLang="en-US" sz="2000" dirty="0" smtClean="0">
                <a:latin typeface="微软雅黑" panose="020B0503020204020204" pitchFamily="34" charset="-122"/>
                <a:ea typeface="微软雅黑" panose="020B0503020204020204" pitchFamily="34" charset="-122"/>
              </a:rPr>
              <a:t>年</a:t>
            </a:r>
            <a:r>
              <a:rPr lang="en-US" altLang="zh-CN" sz="2000" dirty="0" smtClean="0">
                <a:latin typeface="微软雅黑" panose="020B0503020204020204" pitchFamily="34" charset="-122"/>
                <a:ea typeface="微软雅黑" panose="020B0503020204020204" pitchFamily="34" charset="-122"/>
              </a:rPr>
              <a:t>6</a:t>
            </a:r>
            <a:r>
              <a:rPr lang="zh-CN" altLang="en-US" sz="2000" dirty="0" smtClean="0">
                <a:latin typeface="微软雅黑" panose="020B0503020204020204" pitchFamily="34" charset="-122"/>
                <a:ea typeface="微软雅黑" panose="020B0503020204020204" pitchFamily="34" charset="-122"/>
              </a:rPr>
              <a:t>月</a:t>
            </a:r>
            <a:r>
              <a:rPr lang="en-US" altLang="zh-CN" sz="2000" dirty="0" smtClean="0">
                <a:latin typeface="微软雅黑" panose="020B0503020204020204" pitchFamily="34" charset="-122"/>
                <a:ea typeface="微软雅黑" panose="020B0503020204020204" pitchFamily="34" charset="-122"/>
              </a:rPr>
              <a:t>17</a:t>
            </a:r>
            <a:r>
              <a:rPr lang="zh-CN" altLang="en-US" sz="2000" dirty="0" smtClean="0">
                <a:latin typeface="微软雅黑" panose="020B0503020204020204" pitchFamily="34" charset="-122"/>
                <a:ea typeface="微软雅黑" panose="020B0503020204020204" pitchFamily="34" charset="-122"/>
              </a:rPr>
              <a:t>日省政府常务会议审议通过。</a:t>
            </a:r>
            <a:endParaRPr lang="en-US" altLang="zh-CN" sz="2000" dirty="0" smtClean="0">
              <a:latin typeface="微软雅黑" panose="020B0503020204020204" pitchFamily="34" charset="-122"/>
              <a:ea typeface="微软雅黑" panose="020B0503020204020204" pitchFamily="34" charset="-122"/>
            </a:endParaRPr>
          </a:p>
          <a:p>
            <a:endParaRPr lang="en-US" altLang="zh-CN" sz="2000" dirty="0">
              <a:latin typeface="微软雅黑" panose="020B0503020204020204" pitchFamily="34" charset="-122"/>
              <a:ea typeface="微软雅黑" panose="020B0503020204020204" pitchFamily="34" charset="-122"/>
            </a:endParaRPr>
          </a:p>
          <a:p>
            <a:r>
              <a:rPr lang="zh-CN" altLang="en-US" sz="2000" dirty="0" smtClean="0">
                <a:latin typeface="微软雅黑" panose="020B0503020204020204" pitchFamily="34" charset="-122"/>
                <a:ea typeface="微软雅黑" panose="020B0503020204020204" pitchFamily="34" charset="-122"/>
              </a:rPr>
              <a:t>由省市场监管局</a:t>
            </a:r>
            <a:r>
              <a:rPr lang="zh-CN" altLang="en-US" sz="2000" dirty="0">
                <a:latin typeface="微软雅黑" panose="020B0503020204020204" pitchFamily="34" charset="-122"/>
                <a:ea typeface="微软雅黑" panose="020B0503020204020204" pitchFamily="34" charset="-122"/>
              </a:rPr>
              <a:t>起草</a:t>
            </a:r>
            <a:r>
              <a:rPr lang="zh-CN" altLang="en-US" sz="2000" dirty="0" smtClean="0">
                <a:latin typeface="微软雅黑" panose="020B0503020204020204" pitchFamily="34" charset="-122"/>
                <a:ea typeface="微软雅黑" panose="020B0503020204020204" pitchFamily="34" charset="-122"/>
              </a:rPr>
              <a:t>，经省领导</a:t>
            </a:r>
            <a:r>
              <a:rPr lang="en-US" altLang="zh-CN" sz="2000" dirty="0">
                <a:latin typeface="微软雅黑" panose="020B0503020204020204" pitchFamily="34" charset="-122"/>
                <a:ea typeface="微软雅黑" panose="020B0503020204020204" pitchFamily="34" charset="-122"/>
              </a:rPr>
              <a:t>6</a:t>
            </a:r>
            <a:r>
              <a:rPr lang="zh-CN" altLang="en-US" sz="2000" dirty="0">
                <a:latin typeface="微软雅黑" panose="020B0503020204020204" pitchFamily="34" charset="-122"/>
                <a:ea typeface="微软雅黑" panose="020B0503020204020204" pitchFamily="34" charset="-122"/>
              </a:rPr>
              <a:t>月</a:t>
            </a:r>
            <a:r>
              <a:rPr lang="en-US" altLang="zh-CN" sz="2000" dirty="0">
                <a:latin typeface="微软雅黑" panose="020B0503020204020204" pitchFamily="34" charset="-122"/>
                <a:ea typeface="微软雅黑" panose="020B0503020204020204" pitchFamily="34" charset="-122"/>
              </a:rPr>
              <a:t>27</a:t>
            </a:r>
            <a:r>
              <a:rPr lang="zh-CN" altLang="en-US" sz="2000" dirty="0">
                <a:latin typeface="微软雅黑" panose="020B0503020204020204" pitchFamily="34" charset="-122"/>
                <a:ea typeface="微软雅黑" panose="020B0503020204020204" pitchFamily="34" charset="-122"/>
              </a:rPr>
              <a:t>日签批发布。</a:t>
            </a:r>
            <a:endParaRPr lang="en-US" altLang="zh-CN" sz="2000" dirty="0">
              <a:latin typeface="微软雅黑" panose="020B0503020204020204" pitchFamily="34" charset="-122"/>
              <a:ea typeface="微软雅黑" panose="020B0503020204020204" pitchFamily="34" charset="-122"/>
            </a:endParaRPr>
          </a:p>
          <a:p>
            <a:endParaRPr lang="en-US" altLang="zh-CN" sz="2000" dirty="0">
              <a:latin typeface="微软雅黑" panose="020B0503020204020204" pitchFamily="34" charset="-122"/>
              <a:ea typeface="微软雅黑" panose="020B0503020204020204" pitchFamily="34" charset="-122"/>
            </a:endParaRPr>
          </a:p>
          <a:p>
            <a:endParaRPr lang="en-US" altLang="zh-CN" sz="2000" dirty="0" smtClean="0">
              <a:latin typeface="微软雅黑" panose="020B0503020204020204" pitchFamily="34" charset="-122"/>
              <a:ea typeface="微软雅黑" panose="020B0503020204020204" pitchFamily="34" charset="-122"/>
            </a:endParaRPr>
          </a:p>
        </p:txBody>
      </p:sp>
      <p:sp>
        <p:nvSpPr>
          <p:cNvPr id="14" name="Title 1"/>
          <p:cNvSpPr txBox="1"/>
          <p:nvPr/>
        </p:nvSpPr>
        <p:spPr>
          <a:xfrm>
            <a:off x="1144588" y="266700"/>
            <a:ext cx="5959524" cy="506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fontAlgn="auto">
              <a:spcAft>
                <a:spcPts val="0"/>
              </a:spcAft>
              <a:defRPr/>
            </a:pPr>
            <a:r>
              <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rPr>
              <a:t>问题八：我省实施意见的制定情况？</a:t>
            </a:r>
            <a:endParaRPr lang="en-GB"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623392" y="2204864"/>
            <a:ext cx="3670349" cy="4523919"/>
          </a:xfrm>
          <a:prstGeom prst="rect">
            <a:avLst/>
          </a:prstGeom>
        </p:spPr>
      </p:pic>
    </p:spTree>
  </p:cSld>
  <p:clrMapOvr>
    <a:masterClrMapping/>
  </p:clrMapOvr>
  <p:transition spd="slow" advClick="0" advTm="0">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1"/>
          <p:cNvSpPr txBox="1"/>
          <p:nvPr/>
        </p:nvSpPr>
        <p:spPr>
          <a:xfrm>
            <a:off x="1144588" y="266700"/>
            <a:ext cx="4446587" cy="506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fontAlgn="auto">
              <a:spcAft>
                <a:spcPts val="0"/>
              </a:spcAft>
              <a:defRPr/>
            </a:pPr>
            <a:r>
              <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rPr>
              <a:t>问题九：存在的问题和困难</a:t>
            </a:r>
            <a:endParaRPr lang="en-GB"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矩形 23"/>
          <p:cNvSpPr/>
          <p:nvPr/>
        </p:nvSpPr>
        <p:spPr>
          <a:xfrm>
            <a:off x="2063552" y="1434260"/>
            <a:ext cx="8054975" cy="884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2" rIns="91422" bIns="45712" anchor="ctr"/>
          <a:lstStyle/>
          <a:p>
            <a:pPr algn="ctr" fontAlgn="auto">
              <a:spcBef>
                <a:spcPts val="0"/>
              </a:spcBef>
              <a:spcAft>
                <a:spcPts val="0"/>
              </a:spcAft>
              <a:defRPr/>
            </a:pPr>
            <a:r>
              <a:rPr lang="zh-CN" altLang="en-US" sz="2400" dirty="0" smtClean="0">
                <a:latin typeface="微软雅黑" panose="020B0503020204020204" pitchFamily="34" charset="-122"/>
                <a:ea typeface="微软雅黑" panose="020B0503020204020204" pitchFamily="34" charset="-122"/>
              </a:rPr>
              <a:t>“双随机、一公开”监管面临一系列困难和问题</a:t>
            </a:r>
            <a:endParaRPr lang="zh-CN" altLang="en-US" sz="2400" dirty="0">
              <a:latin typeface="微软雅黑" panose="020B0503020204020204" pitchFamily="34" charset="-122"/>
              <a:ea typeface="微软雅黑" panose="020B0503020204020204" pitchFamily="34" charset="-122"/>
            </a:endParaRPr>
          </a:p>
        </p:txBody>
      </p:sp>
      <p:sp>
        <p:nvSpPr>
          <p:cNvPr id="30" name="矩形 4"/>
          <p:cNvSpPr>
            <a:spLocks noChangeArrowheads="1"/>
          </p:cNvSpPr>
          <p:nvPr/>
        </p:nvSpPr>
        <p:spPr bwMode="auto">
          <a:xfrm>
            <a:off x="2063552" y="2996952"/>
            <a:ext cx="9837091" cy="2477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ts val="3300"/>
              </a:lnSpc>
              <a:spcBef>
                <a:spcPts val="600"/>
              </a:spcBef>
              <a:spcAft>
                <a:spcPts val="1200"/>
              </a:spcAft>
            </a:pPr>
            <a:r>
              <a:rPr lang="zh-CN" altLang="en-US" sz="2200" dirty="0" smtClean="0">
                <a:latin typeface="微软雅黑" panose="020B0503020204020204" pitchFamily="34" charset="-122"/>
                <a:ea typeface="微软雅黑" panose="020B0503020204020204" pitchFamily="34" charset="-122"/>
              </a:rPr>
              <a:t>思想认识、监管理念</a:t>
            </a:r>
            <a:r>
              <a:rPr lang="zh-CN" altLang="zh-CN" sz="2200" dirty="0" smtClean="0">
                <a:latin typeface="微软雅黑" panose="020B0503020204020204" pitchFamily="34" charset="-122"/>
                <a:ea typeface="微软雅黑" panose="020B0503020204020204" pitchFamily="34" charset="-122"/>
              </a:rPr>
              <a:t>有待进一步</a:t>
            </a:r>
            <a:r>
              <a:rPr lang="zh-CN" altLang="en-US" sz="2200" dirty="0" smtClean="0">
                <a:latin typeface="微软雅黑" panose="020B0503020204020204" pitchFamily="34" charset="-122"/>
                <a:ea typeface="微软雅黑" panose="020B0503020204020204" pitchFamily="34" charset="-122"/>
              </a:rPr>
              <a:t>统一，需要完善顶层设计</a:t>
            </a:r>
            <a:endParaRPr lang="en-US" altLang="zh-CN" sz="2200" dirty="0" smtClean="0">
              <a:latin typeface="微软雅黑" panose="020B0503020204020204" pitchFamily="34" charset="-122"/>
              <a:ea typeface="微软雅黑" panose="020B0503020204020204" pitchFamily="34" charset="-122"/>
            </a:endParaRPr>
          </a:p>
          <a:p>
            <a:pPr algn="just">
              <a:lnSpc>
                <a:spcPts val="3300"/>
              </a:lnSpc>
              <a:spcBef>
                <a:spcPts val="600"/>
              </a:spcBef>
              <a:spcAft>
                <a:spcPts val="1200"/>
              </a:spcAft>
            </a:pPr>
            <a:r>
              <a:rPr lang="zh-CN" altLang="zh-CN" sz="2200" dirty="0" smtClean="0">
                <a:latin typeface="微软雅黑" panose="020B0503020204020204" pitchFamily="34" charset="-122"/>
                <a:ea typeface="微软雅黑" panose="020B0503020204020204" pitchFamily="34" charset="-122"/>
              </a:rPr>
              <a:t>统筹</a:t>
            </a:r>
            <a:r>
              <a:rPr lang="zh-CN" altLang="zh-CN" sz="2200" dirty="0">
                <a:latin typeface="微软雅黑" panose="020B0503020204020204" pitchFamily="34" charset="-122"/>
                <a:ea typeface="微软雅黑" panose="020B0503020204020204" pitchFamily="34" charset="-122"/>
              </a:rPr>
              <a:t>推进机制尚未</a:t>
            </a:r>
            <a:r>
              <a:rPr lang="zh-CN" altLang="zh-CN" sz="2200" dirty="0" smtClean="0">
                <a:latin typeface="微软雅黑" panose="020B0503020204020204" pitchFamily="34" charset="-122"/>
                <a:ea typeface="微软雅黑" panose="020B0503020204020204" pitchFamily="34" charset="-122"/>
              </a:rPr>
              <a:t>建立</a:t>
            </a:r>
            <a:r>
              <a:rPr lang="zh-CN" altLang="en-US" sz="2200" dirty="0" smtClean="0">
                <a:latin typeface="微软雅黑" panose="020B0503020204020204" pitchFamily="34" charset="-122"/>
                <a:ea typeface="微软雅黑" panose="020B0503020204020204" pitchFamily="34" charset="-122"/>
              </a:rPr>
              <a:t>，需要加强统一指导</a:t>
            </a:r>
            <a:endParaRPr lang="en-US" altLang="zh-CN" sz="2200" dirty="0" smtClean="0">
              <a:latin typeface="微软雅黑" panose="020B0503020204020204" pitchFamily="34" charset="-122"/>
              <a:ea typeface="微软雅黑" panose="020B0503020204020204" pitchFamily="34" charset="-122"/>
            </a:endParaRPr>
          </a:p>
          <a:p>
            <a:pPr algn="just">
              <a:lnSpc>
                <a:spcPts val="3300"/>
              </a:lnSpc>
              <a:spcBef>
                <a:spcPts val="600"/>
              </a:spcBef>
              <a:spcAft>
                <a:spcPts val="1200"/>
              </a:spcAft>
            </a:pPr>
            <a:r>
              <a:rPr lang="zh-CN" altLang="zh-CN" sz="2200" dirty="0">
                <a:latin typeface="微软雅黑" panose="020B0503020204020204" pitchFamily="34" charset="-122"/>
                <a:ea typeface="微软雅黑" panose="020B0503020204020204" pitchFamily="34" charset="-122"/>
              </a:rPr>
              <a:t>监管责任边界和履职尽责标准不</a:t>
            </a:r>
            <a:r>
              <a:rPr lang="zh-CN" altLang="zh-CN" sz="2200" dirty="0" smtClean="0">
                <a:latin typeface="微软雅黑" panose="020B0503020204020204" pitchFamily="34" charset="-122"/>
                <a:ea typeface="微软雅黑" panose="020B0503020204020204" pitchFamily="34" charset="-122"/>
              </a:rPr>
              <a:t>清晰</a:t>
            </a:r>
            <a:r>
              <a:rPr lang="zh-CN" altLang="en-US" sz="2200" dirty="0" smtClean="0">
                <a:latin typeface="微软雅黑" panose="020B0503020204020204" pitchFamily="34" charset="-122"/>
                <a:ea typeface="微软雅黑" panose="020B0503020204020204" pitchFamily="34" charset="-122"/>
              </a:rPr>
              <a:t>，需要明确监管责任</a:t>
            </a:r>
            <a:endParaRPr lang="en-US" altLang="zh-CN" sz="2200" dirty="0" smtClean="0">
              <a:latin typeface="微软雅黑" panose="020B0503020204020204" pitchFamily="34" charset="-122"/>
              <a:ea typeface="微软雅黑" panose="020B0503020204020204" pitchFamily="34" charset="-122"/>
            </a:endParaRPr>
          </a:p>
          <a:p>
            <a:pPr algn="just">
              <a:lnSpc>
                <a:spcPts val="3300"/>
              </a:lnSpc>
              <a:spcBef>
                <a:spcPts val="600"/>
              </a:spcBef>
              <a:spcAft>
                <a:spcPts val="1200"/>
              </a:spcAft>
            </a:pPr>
            <a:r>
              <a:rPr lang="zh-CN" altLang="zh-CN" sz="2200" dirty="0" smtClean="0">
                <a:latin typeface="微软雅黑" panose="020B0503020204020204" pitchFamily="34" charset="-122"/>
                <a:ea typeface="微软雅黑" panose="020B0503020204020204" pitchFamily="34" charset="-122"/>
              </a:rPr>
              <a:t>基层</a:t>
            </a:r>
            <a:r>
              <a:rPr lang="zh-CN" altLang="en-US" sz="2200" dirty="0">
                <a:latin typeface="微软雅黑" panose="020B0503020204020204" pitchFamily="34" charset="-122"/>
                <a:ea typeface="微软雅黑" panose="020B0503020204020204" pitchFamily="34" charset="-122"/>
              </a:rPr>
              <a:t>监管</a:t>
            </a:r>
            <a:r>
              <a:rPr lang="zh-CN" altLang="zh-CN" sz="2200" dirty="0" smtClean="0">
                <a:latin typeface="微软雅黑" panose="020B0503020204020204" pitchFamily="34" charset="-122"/>
                <a:ea typeface="微软雅黑" panose="020B0503020204020204" pitchFamily="34" charset="-122"/>
              </a:rPr>
              <a:t>能力</a:t>
            </a:r>
            <a:r>
              <a:rPr lang="zh-CN" altLang="zh-CN" sz="2200" dirty="0">
                <a:latin typeface="微软雅黑" panose="020B0503020204020204" pitchFamily="34" charset="-122"/>
                <a:ea typeface="微软雅黑" panose="020B0503020204020204" pitchFamily="34" charset="-122"/>
              </a:rPr>
              <a:t>和保障措施成为短</a:t>
            </a:r>
            <a:r>
              <a:rPr lang="zh-CN" altLang="zh-CN" sz="2200" dirty="0" smtClean="0">
                <a:latin typeface="微软雅黑" panose="020B0503020204020204" pitchFamily="34" charset="-122"/>
                <a:ea typeface="微软雅黑" panose="020B0503020204020204" pitchFamily="34" charset="-122"/>
              </a:rPr>
              <a:t>板</a:t>
            </a:r>
            <a:r>
              <a:rPr lang="zh-CN" altLang="en-US" sz="2200" dirty="0" smtClean="0">
                <a:latin typeface="微软雅黑" panose="020B0503020204020204" pitchFamily="34" charset="-122"/>
                <a:ea typeface="微软雅黑" panose="020B0503020204020204" pitchFamily="34" charset="-122"/>
              </a:rPr>
              <a:t>，需要提升监管水平</a:t>
            </a:r>
            <a:endParaRPr lang="en-US" altLang="zh-CN" sz="2200" dirty="0" smtClean="0">
              <a:latin typeface="微软雅黑" panose="020B0503020204020204" pitchFamily="34" charset="-122"/>
              <a:ea typeface="微软雅黑" panose="020B0503020204020204" pitchFamily="34" charset="-122"/>
            </a:endParaRPr>
          </a:p>
        </p:txBody>
      </p:sp>
      <p:sp>
        <p:nvSpPr>
          <p:cNvPr id="31" name="矩形 5"/>
          <p:cNvSpPr>
            <a:spLocks noChangeArrowheads="1"/>
          </p:cNvSpPr>
          <p:nvPr/>
        </p:nvSpPr>
        <p:spPr bwMode="auto">
          <a:xfrm>
            <a:off x="1638348" y="3056423"/>
            <a:ext cx="52109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b="1" dirty="0" smtClean="0">
                <a:solidFill>
                  <a:srgbClr val="C00000"/>
                </a:solidFill>
                <a:latin typeface="Calibri" panose="020F0502020204030204" pitchFamily="34" charset="0"/>
              </a:rPr>
              <a:t>□</a:t>
            </a:r>
            <a:endParaRPr lang="zh-CN" altLang="en-US" sz="2000" b="1" dirty="0">
              <a:solidFill>
                <a:srgbClr val="C00000"/>
              </a:solidFill>
              <a:latin typeface="Calibri" panose="020F0502020204030204" pitchFamily="34" charset="0"/>
            </a:endParaRPr>
          </a:p>
        </p:txBody>
      </p:sp>
      <p:sp>
        <p:nvSpPr>
          <p:cNvPr id="32" name="矩形 6"/>
          <p:cNvSpPr>
            <a:spLocks noChangeArrowheads="1"/>
          </p:cNvSpPr>
          <p:nvPr/>
        </p:nvSpPr>
        <p:spPr bwMode="auto">
          <a:xfrm>
            <a:off x="1634422" y="3699709"/>
            <a:ext cx="52109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b="1" dirty="0">
                <a:solidFill>
                  <a:srgbClr val="C00000"/>
                </a:solidFill>
                <a:latin typeface="Calibri" panose="020F0502020204030204" pitchFamily="34" charset="0"/>
              </a:rPr>
              <a:t>□</a:t>
            </a:r>
            <a:endParaRPr lang="zh-CN" altLang="en-US" sz="2000" b="1" dirty="0">
              <a:solidFill>
                <a:srgbClr val="C00000"/>
              </a:solidFill>
              <a:latin typeface="Calibri" panose="020F0502020204030204" pitchFamily="34" charset="0"/>
            </a:endParaRPr>
          </a:p>
        </p:txBody>
      </p:sp>
      <p:sp>
        <p:nvSpPr>
          <p:cNvPr id="34" name="矩形 7"/>
          <p:cNvSpPr>
            <a:spLocks noChangeArrowheads="1"/>
          </p:cNvSpPr>
          <p:nvPr/>
        </p:nvSpPr>
        <p:spPr bwMode="auto">
          <a:xfrm>
            <a:off x="1634422" y="4361548"/>
            <a:ext cx="52109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b="1" dirty="0">
                <a:solidFill>
                  <a:srgbClr val="C00000"/>
                </a:solidFill>
                <a:latin typeface="Calibri" panose="020F0502020204030204" pitchFamily="34" charset="0"/>
              </a:rPr>
              <a:t>□</a:t>
            </a:r>
            <a:endParaRPr lang="zh-CN" altLang="en-US" sz="2000" b="1" dirty="0">
              <a:solidFill>
                <a:srgbClr val="C00000"/>
              </a:solidFill>
              <a:latin typeface="Calibri" panose="020F0502020204030204" pitchFamily="34" charset="0"/>
            </a:endParaRPr>
          </a:p>
        </p:txBody>
      </p:sp>
      <p:sp>
        <p:nvSpPr>
          <p:cNvPr id="35" name="矩形 8"/>
          <p:cNvSpPr>
            <a:spLocks noChangeArrowheads="1"/>
          </p:cNvSpPr>
          <p:nvPr/>
        </p:nvSpPr>
        <p:spPr bwMode="auto">
          <a:xfrm>
            <a:off x="1634422" y="5004834"/>
            <a:ext cx="52109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b="1" dirty="0">
                <a:solidFill>
                  <a:srgbClr val="C00000"/>
                </a:solidFill>
                <a:latin typeface="Calibri" panose="020F0502020204030204" pitchFamily="34" charset="0"/>
              </a:rPr>
              <a:t>□</a:t>
            </a:r>
            <a:endParaRPr lang="zh-CN" altLang="en-US" sz="2000" b="1" dirty="0">
              <a:solidFill>
                <a:srgbClr val="C00000"/>
              </a:solidFill>
              <a:latin typeface="Calibri" panose="020F0502020204030204" pitchFamily="34" charset="0"/>
            </a:endParaRPr>
          </a:p>
        </p:txBody>
      </p:sp>
      <p:pic>
        <p:nvPicPr>
          <p:cNvPr id="2" name="图片 1"/>
          <p:cNvPicPr>
            <a:picLocks noChangeAspect="1"/>
          </p:cNvPicPr>
          <p:nvPr/>
        </p:nvPicPr>
        <p:blipFill>
          <a:blip r:embed="rId1"/>
          <a:stretch>
            <a:fillRect/>
          </a:stretch>
        </p:blipFill>
        <p:spPr>
          <a:xfrm>
            <a:off x="-1537456" y="-675455"/>
            <a:ext cx="13119856" cy="8199910"/>
          </a:xfrm>
          <a:prstGeom prst="rect">
            <a:avLst/>
          </a:prstGeom>
        </p:spPr>
      </p:pic>
    </p:spTree>
  </p:cSld>
  <p:clrMapOvr>
    <a:masterClrMapping/>
  </p:clrMapOvr>
  <p:transition spd="slow" advClick="0" advTm="0">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4"/>
          <p:cNvSpPr txBox="1"/>
          <p:nvPr/>
        </p:nvSpPr>
        <p:spPr>
          <a:xfrm>
            <a:off x="815975" y="573088"/>
            <a:ext cx="3008313" cy="661987"/>
          </a:xfrm>
          <a:prstGeom prst="rect">
            <a:avLst/>
          </a:prstGeom>
        </p:spPr>
        <p:txBody>
          <a:bodyPr anchor="ct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defRPr/>
            </a:pPr>
            <a:r>
              <a:rPr lang="zh-CN" altLang="en-US" sz="4265" b="1" dirty="0">
                <a:solidFill>
                  <a:schemeClr val="accent1"/>
                </a:solidFill>
                <a:latin typeface="微软雅黑" panose="020B0503020204020204" pitchFamily="34" charset="-122"/>
                <a:ea typeface="微软雅黑" panose="020B0503020204020204" pitchFamily="34" charset="-122"/>
              </a:rPr>
              <a:t>目录</a:t>
            </a:r>
            <a:r>
              <a:rPr lang="en-US" altLang="zh-CN" sz="4265" b="1" dirty="0">
                <a:solidFill>
                  <a:schemeClr val="accent1"/>
                </a:solidFill>
                <a:latin typeface="微软雅黑" panose="020B0503020204020204" pitchFamily="34" charset="-122"/>
                <a:ea typeface="微软雅黑" panose="020B0503020204020204" pitchFamily="34" charset="-122"/>
              </a:rPr>
              <a:t>/</a:t>
            </a:r>
            <a:r>
              <a:rPr lang="en-US" altLang="zh-CN" sz="2400" b="1" dirty="0">
                <a:solidFill>
                  <a:schemeClr val="accent1"/>
                </a:solidFill>
                <a:latin typeface="微软雅黑" panose="020B0503020204020204" pitchFamily="34" charset="-122"/>
                <a:ea typeface="微软雅黑" panose="020B0503020204020204" pitchFamily="34" charset="-122"/>
              </a:rPr>
              <a:t>Contents</a:t>
            </a:r>
            <a:endParaRPr lang="en-GB" sz="2400" b="1" dirty="0">
              <a:solidFill>
                <a:schemeClr val="accent1"/>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985838" y="1412875"/>
            <a:ext cx="10199687"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45" name="组合 44"/>
          <p:cNvGrpSpPr/>
          <p:nvPr/>
        </p:nvGrpSpPr>
        <p:grpSpPr bwMode="auto">
          <a:xfrm>
            <a:off x="1049104" y="2079539"/>
            <a:ext cx="1369816" cy="991525"/>
            <a:chOff x="2215145" y="982471"/>
            <a:chExt cx="1319610" cy="1013911"/>
          </a:xfrm>
        </p:grpSpPr>
        <p:sp>
          <p:nvSpPr>
            <p:cNvPr id="46" name="平行四边形 45"/>
            <p:cNvSpPr/>
            <p:nvPr/>
          </p:nvSpPr>
          <p:spPr>
            <a:xfrm>
              <a:off x="2215145" y="982471"/>
              <a:ext cx="1120423" cy="843959"/>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65">
                <a:latin typeface="Impact" panose="020B0806030902050204" pitchFamily="34" charset="0"/>
              </a:endParaRPr>
            </a:p>
          </p:txBody>
        </p:sp>
        <p:sp>
          <p:nvSpPr>
            <p:cNvPr id="47" name="文本框 9"/>
            <p:cNvSpPr txBox="1"/>
            <p:nvPr/>
          </p:nvSpPr>
          <p:spPr>
            <a:xfrm>
              <a:off x="2467370" y="1080457"/>
              <a:ext cx="1067385" cy="915925"/>
            </a:xfrm>
            <a:prstGeom prst="rect">
              <a:avLst/>
            </a:prstGeom>
            <a:noFill/>
          </p:spPr>
          <p:txBody>
            <a:bodyPr>
              <a:spAutoFit/>
            </a:bodyPr>
            <a:lstStyle/>
            <a:p>
              <a:pPr fontAlgn="auto">
                <a:spcBef>
                  <a:spcPts val="0"/>
                </a:spcBef>
                <a:spcAft>
                  <a:spcPts val="0"/>
                </a:spcAft>
                <a:defRPr/>
              </a:pPr>
              <a:r>
                <a:rPr lang="en-US" altLang="zh-CN" sz="3735" dirty="0">
                  <a:solidFill>
                    <a:schemeClr val="bg1"/>
                  </a:solidFill>
                  <a:latin typeface="Impact" panose="020B0806030902050204" pitchFamily="34" charset="0"/>
                  <a:ea typeface="+mn-ea"/>
                </a:rPr>
                <a:t>01</a:t>
              </a:r>
              <a:endParaRPr lang="zh-CN" altLang="en-US" sz="3735" dirty="0">
                <a:solidFill>
                  <a:schemeClr val="bg1"/>
                </a:solidFill>
                <a:latin typeface="Impact" panose="020B0806030902050204" pitchFamily="34" charset="0"/>
                <a:ea typeface="+mn-ea"/>
              </a:endParaRPr>
            </a:p>
          </p:txBody>
        </p:sp>
      </p:grpSp>
      <p:grpSp>
        <p:nvGrpSpPr>
          <p:cNvPr id="48" name="组合 47"/>
          <p:cNvGrpSpPr/>
          <p:nvPr/>
        </p:nvGrpSpPr>
        <p:grpSpPr bwMode="auto">
          <a:xfrm>
            <a:off x="1051709" y="3511670"/>
            <a:ext cx="1369816" cy="967928"/>
            <a:chOff x="2215144" y="2032970"/>
            <a:chExt cx="1319610" cy="989428"/>
          </a:xfrm>
        </p:grpSpPr>
        <p:sp>
          <p:nvSpPr>
            <p:cNvPr id="49" name="平行四边形 48"/>
            <p:cNvSpPr/>
            <p:nvPr/>
          </p:nvSpPr>
          <p:spPr>
            <a:xfrm>
              <a:off x="2215144" y="2032970"/>
              <a:ext cx="1120422" cy="843659"/>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65">
                <a:latin typeface="Impact" panose="020B0806030902050204" pitchFamily="34" charset="0"/>
              </a:endParaRPr>
            </a:p>
          </p:txBody>
        </p:sp>
        <p:sp>
          <p:nvSpPr>
            <p:cNvPr id="50" name="文本框 10"/>
            <p:cNvSpPr txBox="1"/>
            <p:nvPr/>
          </p:nvSpPr>
          <p:spPr>
            <a:xfrm>
              <a:off x="2467369" y="2106800"/>
              <a:ext cx="1067385" cy="915598"/>
            </a:xfrm>
            <a:prstGeom prst="rect">
              <a:avLst/>
            </a:prstGeom>
            <a:noFill/>
          </p:spPr>
          <p:txBody>
            <a:bodyPr>
              <a:spAutoFit/>
            </a:bodyPr>
            <a:lstStyle/>
            <a:p>
              <a:pPr fontAlgn="auto">
                <a:spcBef>
                  <a:spcPts val="0"/>
                </a:spcBef>
                <a:spcAft>
                  <a:spcPts val="0"/>
                </a:spcAft>
                <a:defRPr/>
              </a:pPr>
              <a:r>
                <a:rPr lang="en-US" altLang="zh-CN" sz="3735" dirty="0">
                  <a:solidFill>
                    <a:schemeClr val="bg1"/>
                  </a:solidFill>
                  <a:latin typeface="Impact" panose="020B0806030902050204" pitchFamily="34" charset="0"/>
                  <a:ea typeface="+mn-ea"/>
                </a:rPr>
                <a:t>02</a:t>
              </a:r>
              <a:endParaRPr lang="zh-CN" altLang="en-US" sz="3735" dirty="0">
                <a:solidFill>
                  <a:schemeClr val="bg1"/>
                </a:solidFill>
                <a:latin typeface="Impact" panose="020B0806030902050204" pitchFamily="34" charset="0"/>
                <a:ea typeface="+mn-ea"/>
              </a:endParaRPr>
            </a:p>
          </p:txBody>
        </p:sp>
      </p:grpSp>
      <p:grpSp>
        <p:nvGrpSpPr>
          <p:cNvPr id="60" name="组合 59"/>
          <p:cNvGrpSpPr/>
          <p:nvPr/>
        </p:nvGrpSpPr>
        <p:grpSpPr bwMode="auto">
          <a:xfrm>
            <a:off x="1953977" y="2045275"/>
            <a:ext cx="6086239" cy="823194"/>
            <a:chOff x="4315150" y="953426"/>
            <a:chExt cx="3857250" cy="540057"/>
          </a:xfrm>
        </p:grpSpPr>
        <p:sp>
          <p:nvSpPr>
            <p:cNvPr id="61" name="矩形 60"/>
            <p:cNvSpPr/>
            <p:nvPr/>
          </p:nvSpPr>
          <p:spPr>
            <a:xfrm>
              <a:off x="4505058" y="1018916"/>
              <a:ext cx="3615576" cy="262492"/>
            </a:xfrm>
            <a:prstGeom prst="rect">
              <a:avLst/>
            </a:prstGeom>
            <a:ln w="15875">
              <a:noFill/>
            </a:ln>
          </p:spPr>
          <p:txBody>
            <a:bodyPr>
              <a:spAutoFit/>
            </a:bodyPr>
            <a:lstStyle/>
            <a:p>
              <a:pPr fontAlgn="auto">
                <a:spcBef>
                  <a:spcPts val="0"/>
                </a:spcBef>
                <a:spcAft>
                  <a:spcPts val="0"/>
                </a:spcAft>
                <a:defRPr/>
              </a:pPr>
              <a:r>
                <a:rPr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rPr>
                <a:t>“双随机、一公开”监管的背景</a:t>
              </a: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rPr>
                <a:t>意义</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2" name="平行四边形 61"/>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zh-CN" altLang="en-US" sz="2135" b="1">
                <a:solidFill>
                  <a:schemeClr val="tx1">
                    <a:lumMod val="75000"/>
                    <a:lumOff val="25000"/>
                  </a:schemeClr>
                </a:solidFill>
              </a:endParaRPr>
            </a:p>
          </p:txBody>
        </p:sp>
      </p:grpSp>
      <p:grpSp>
        <p:nvGrpSpPr>
          <p:cNvPr id="63" name="组合 62"/>
          <p:cNvGrpSpPr/>
          <p:nvPr/>
        </p:nvGrpSpPr>
        <p:grpSpPr bwMode="auto">
          <a:xfrm>
            <a:off x="1935333" y="3513803"/>
            <a:ext cx="6107488" cy="823193"/>
            <a:chOff x="4315150" y="1647579"/>
            <a:chExt cx="3857250" cy="540057"/>
          </a:xfrm>
        </p:grpSpPr>
        <p:sp>
          <p:nvSpPr>
            <p:cNvPr id="64" name="矩形 63"/>
            <p:cNvSpPr/>
            <p:nvPr/>
          </p:nvSpPr>
          <p:spPr>
            <a:xfrm>
              <a:off x="4517817" y="1785661"/>
              <a:ext cx="3536211" cy="262493"/>
            </a:xfrm>
            <a:prstGeom prst="rect">
              <a:avLst/>
            </a:prstGeom>
            <a:ln w="15875">
              <a:noFill/>
            </a:ln>
          </p:spPr>
          <p:txBody>
            <a:bodyPr wrap="square">
              <a:spAutoFit/>
            </a:bodyPr>
            <a:lstStyle/>
            <a:p>
              <a:pPr fontAlgn="auto">
                <a:spcBef>
                  <a:spcPts val="0"/>
                </a:spcBef>
                <a:spcAft>
                  <a:spcPts val="0"/>
                </a:spcAft>
                <a:defRPr/>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我</a:t>
              </a:r>
              <a:r>
                <a:rPr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rPr>
                <a:t>省“</a:t>
              </a: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双随机、一公开”监管相关制度介绍</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5" name="平行四边形 64"/>
            <p:cNvSpPr/>
            <p:nvPr/>
          </p:nvSpPr>
          <p:spPr>
            <a:xfrm>
              <a:off x="4315150" y="1647579"/>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zh-CN" altLang="en-US" sz="2135" b="1">
                <a:solidFill>
                  <a:schemeClr val="tx1">
                    <a:lumMod val="75000"/>
                    <a:lumOff val="25000"/>
                  </a:schemeClr>
                </a:solidFill>
              </a:endParaRPr>
            </a:p>
          </p:txBody>
        </p:sp>
      </p:grpSp>
      <p:grpSp>
        <p:nvGrpSpPr>
          <p:cNvPr id="32" name="组合 31"/>
          <p:cNvGrpSpPr/>
          <p:nvPr/>
        </p:nvGrpSpPr>
        <p:grpSpPr bwMode="auto">
          <a:xfrm>
            <a:off x="1051709" y="4941671"/>
            <a:ext cx="1369816" cy="825327"/>
            <a:chOff x="2215144" y="2032970"/>
            <a:chExt cx="1319610" cy="843659"/>
          </a:xfrm>
        </p:grpSpPr>
        <p:sp>
          <p:nvSpPr>
            <p:cNvPr id="33" name="平行四边形 32"/>
            <p:cNvSpPr/>
            <p:nvPr/>
          </p:nvSpPr>
          <p:spPr>
            <a:xfrm>
              <a:off x="2215144" y="2032970"/>
              <a:ext cx="1120422" cy="843659"/>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65">
                <a:latin typeface="Impact" panose="020B0806030902050204" pitchFamily="34" charset="0"/>
              </a:endParaRPr>
            </a:p>
          </p:txBody>
        </p:sp>
        <p:sp>
          <p:nvSpPr>
            <p:cNvPr id="34" name="文本框 10"/>
            <p:cNvSpPr txBox="1"/>
            <p:nvPr/>
          </p:nvSpPr>
          <p:spPr>
            <a:xfrm>
              <a:off x="2467369" y="2106800"/>
              <a:ext cx="1067385" cy="681924"/>
            </a:xfrm>
            <a:prstGeom prst="rect">
              <a:avLst/>
            </a:prstGeom>
            <a:noFill/>
          </p:spPr>
          <p:txBody>
            <a:bodyPr>
              <a:spAutoFit/>
            </a:bodyPr>
            <a:lstStyle/>
            <a:p>
              <a:pPr fontAlgn="auto">
                <a:spcBef>
                  <a:spcPts val="0"/>
                </a:spcBef>
                <a:spcAft>
                  <a:spcPts val="0"/>
                </a:spcAft>
                <a:defRPr/>
              </a:pPr>
              <a:r>
                <a:rPr lang="en-US" altLang="zh-CN" sz="3735" dirty="0" smtClean="0">
                  <a:solidFill>
                    <a:schemeClr val="bg1"/>
                  </a:solidFill>
                  <a:latin typeface="Impact" panose="020B0806030902050204" pitchFamily="34" charset="0"/>
                  <a:ea typeface="+mn-ea"/>
                </a:rPr>
                <a:t>03</a:t>
              </a:r>
              <a:endParaRPr lang="zh-CN" altLang="en-US" sz="3735" dirty="0">
                <a:solidFill>
                  <a:schemeClr val="bg1"/>
                </a:solidFill>
                <a:latin typeface="Impact" panose="020B0806030902050204" pitchFamily="34" charset="0"/>
                <a:ea typeface="+mn-ea"/>
              </a:endParaRPr>
            </a:p>
          </p:txBody>
        </p:sp>
      </p:grpSp>
      <p:grpSp>
        <p:nvGrpSpPr>
          <p:cNvPr id="35" name="组合 34"/>
          <p:cNvGrpSpPr/>
          <p:nvPr/>
        </p:nvGrpSpPr>
        <p:grpSpPr bwMode="auto">
          <a:xfrm>
            <a:off x="1935333" y="4943803"/>
            <a:ext cx="6107488" cy="823193"/>
            <a:chOff x="4315150" y="1647579"/>
            <a:chExt cx="3857250" cy="540057"/>
          </a:xfrm>
        </p:grpSpPr>
        <p:sp>
          <p:nvSpPr>
            <p:cNvPr id="36" name="矩形 35"/>
            <p:cNvSpPr/>
            <p:nvPr/>
          </p:nvSpPr>
          <p:spPr>
            <a:xfrm>
              <a:off x="4539516" y="1684703"/>
              <a:ext cx="3536211" cy="464410"/>
            </a:xfrm>
            <a:prstGeom prst="rect">
              <a:avLst/>
            </a:prstGeom>
            <a:ln w="15875">
              <a:noFill/>
            </a:ln>
          </p:spPr>
          <p:txBody>
            <a:bodyPr wrap="square">
              <a:spAutoFit/>
            </a:bodyPr>
            <a:lstStyle/>
            <a:p>
              <a:pPr fontAlgn="auto">
                <a:spcBef>
                  <a:spcPts val="0"/>
                </a:spcBef>
                <a:spcAft>
                  <a:spcPts val="0"/>
                </a:spcAft>
                <a:defRPr/>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我省“双随机、一公开”</a:t>
              </a:r>
              <a:r>
                <a:rPr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rPr>
                <a:t>监管工作开展情况及相关工作要求</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7" name="平行四边形 36"/>
            <p:cNvSpPr/>
            <p:nvPr/>
          </p:nvSpPr>
          <p:spPr>
            <a:xfrm>
              <a:off x="4315150" y="1647579"/>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zh-CN" altLang="en-US" sz="2135" b="1">
                <a:solidFill>
                  <a:schemeClr val="tx1">
                    <a:lumMod val="75000"/>
                    <a:lumOff val="25000"/>
                  </a:schemeClr>
                </a:solidFill>
              </a:endParaRPr>
            </a:p>
          </p:txBody>
        </p:sp>
      </p:grpSp>
    </p:spTree>
  </p:cSld>
  <p:clrMapOvr>
    <a:masterClrMapping/>
  </p:clrMapOvr>
  <p:transition spd="slow" advClick="0" advTm="0">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 Same Side Corner Rectangle 67"/>
          <p:cNvSpPr/>
          <p:nvPr/>
        </p:nvSpPr>
        <p:spPr>
          <a:xfrm rot="10800000" flipH="1">
            <a:off x="1011236" y="1429916"/>
            <a:ext cx="66675" cy="685800"/>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9709" tIns="54854" rIns="109709" bIns="54854" anchor="ctr"/>
          <a:lstStyle/>
          <a:p>
            <a:pPr algn="ctr" fontAlgn="auto">
              <a:spcBef>
                <a:spcPts val="0"/>
              </a:spcBef>
              <a:spcAft>
                <a:spcPts val="0"/>
              </a:spcAft>
              <a:defRPr/>
            </a:pPr>
            <a:endParaRPr lang="bg-BG" sz="2400" dirty="0">
              <a:latin typeface="Calibri Light" panose="020F0302020204030204"/>
            </a:endParaRPr>
          </a:p>
        </p:txBody>
      </p:sp>
      <p:sp>
        <p:nvSpPr>
          <p:cNvPr id="21" name="TextBox 20"/>
          <p:cNvSpPr txBox="1"/>
          <p:nvPr/>
        </p:nvSpPr>
        <p:spPr bwMode="auto">
          <a:xfrm>
            <a:off x="1206282" y="1340768"/>
            <a:ext cx="9858270" cy="4085734"/>
          </a:xfrm>
          <a:prstGeom prst="rect">
            <a:avLst/>
          </a:prstGeom>
          <a:noFill/>
        </p:spPr>
        <p:txBody>
          <a:bodyPr wrap="square" lIns="45720" tIns="22860" rIns="45720" bIns="22860">
            <a:spAutoFit/>
          </a:bodyPr>
          <a:lstStyle/>
          <a:p>
            <a:pPr>
              <a:lnSpc>
                <a:spcPts val="3500"/>
              </a:lnSpc>
            </a:pPr>
            <a:r>
              <a:rPr lang="en-US" altLang="zh-CN" sz="2400" dirty="0">
                <a:solidFill>
                  <a:srgbClr val="FF0000"/>
                </a:solidFill>
                <a:latin typeface="微软雅黑" panose="020B0503020204020204" pitchFamily="34" charset="-122"/>
                <a:ea typeface="微软雅黑" panose="020B0503020204020204" pitchFamily="34" charset="-122"/>
              </a:rPr>
              <a:t>2019</a:t>
            </a:r>
            <a:r>
              <a:rPr lang="zh-CN" altLang="en-US" sz="2400" dirty="0">
                <a:solidFill>
                  <a:srgbClr val="FF0000"/>
                </a:solidFill>
                <a:latin typeface="微软雅黑" panose="020B0503020204020204" pitchFamily="34" charset="-122"/>
                <a:ea typeface="微软雅黑" panose="020B0503020204020204" pitchFamily="34" charset="-122"/>
              </a:rPr>
              <a:t>年年底前，</a:t>
            </a:r>
            <a:r>
              <a:rPr lang="zh-CN" altLang="en-US" sz="2400" dirty="0">
                <a:latin typeface="微软雅黑" panose="020B0503020204020204" pitchFamily="34" charset="-122"/>
                <a:ea typeface="微软雅黑" panose="020B0503020204020204" pitchFamily="34" charset="-122"/>
              </a:rPr>
              <a:t>市场监管领域省级相关部门建立完善“双随机、一公开”监管工作机制；省政府“双随机、一公开”监管工作</a:t>
            </a:r>
            <a:r>
              <a:rPr lang="zh-CN" altLang="en-US" sz="2400" dirty="0" smtClean="0">
                <a:latin typeface="微软雅黑" panose="020B0503020204020204" pitchFamily="34" charset="-122"/>
                <a:ea typeface="微软雅黑" panose="020B0503020204020204" pitchFamily="34" charset="-122"/>
              </a:rPr>
              <a:t>平台上线</a:t>
            </a:r>
            <a:r>
              <a:rPr lang="zh-CN" altLang="en-US" sz="2400" dirty="0">
                <a:latin typeface="微软雅黑" panose="020B0503020204020204" pitchFamily="34" charset="-122"/>
                <a:ea typeface="微软雅黑" panose="020B0503020204020204" pitchFamily="34" charset="-122"/>
              </a:rPr>
              <a:t>运行</a:t>
            </a:r>
            <a:r>
              <a:rPr lang="zh-CN" altLang="en-US" sz="2400" dirty="0" smtClean="0">
                <a:latin typeface="微软雅黑" panose="020B0503020204020204" pitchFamily="34" charset="-122"/>
                <a:ea typeface="微软雅黑" panose="020B0503020204020204" pitchFamily="34" charset="-122"/>
              </a:rPr>
              <a:t>。</a:t>
            </a:r>
            <a:endParaRPr lang="en-US" altLang="zh-CN" sz="2400" dirty="0" smtClean="0">
              <a:latin typeface="微软雅黑" panose="020B0503020204020204" pitchFamily="34" charset="-122"/>
              <a:ea typeface="微软雅黑" panose="020B0503020204020204" pitchFamily="34" charset="-122"/>
            </a:endParaRPr>
          </a:p>
          <a:p>
            <a:pPr>
              <a:lnSpc>
                <a:spcPts val="3500"/>
              </a:lnSpc>
            </a:pPr>
            <a:endParaRPr lang="en-US" altLang="zh-CN" sz="2400" dirty="0">
              <a:latin typeface="微软雅黑" panose="020B0503020204020204" pitchFamily="34" charset="-122"/>
              <a:ea typeface="微软雅黑" panose="020B0503020204020204" pitchFamily="34" charset="-122"/>
            </a:endParaRPr>
          </a:p>
          <a:p>
            <a:pPr>
              <a:lnSpc>
                <a:spcPts val="3500"/>
              </a:lnSpc>
            </a:pPr>
            <a:r>
              <a:rPr lang="en-US" altLang="zh-CN" sz="2400" dirty="0" smtClean="0">
                <a:solidFill>
                  <a:srgbClr val="FF0000"/>
                </a:solidFill>
                <a:latin typeface="微软雅黑" panose="020B0503020204020204" pitchFamily="34" charset="-122"/>
                <a:ea typeface="微软雅黑" panose="020B0503020204020204" pitchFamily="34" charset="-122"/>
              </a:rPr>
              <a:t>2020</a:t>
            </a:r>
            <a:r>
              <a:rPr lang="zh-CN" altLang="en-US" sz="2400" dirty="0">
                <a:solidFill>
                  <a:srgbClr val="FF0000"/>
                </a:solidFill>
                <a:latin typeface="微软雅黑" panose="020B0503020204020204" pitchFamily="34" charset="-122"/>
                <a:ea typeface="微软雅黑" panose="020B0503020204020204" pitchFamily="34" charset="-122"/>
              </a:rPr>
              <a:t>年年底前，</a:t>
            </a:r>
            <a:r>
              <a:rPr lang="zh-CN" altLang="en-US" sz="2400" dirty="0">
                <a:latin typeface="微软雅黑" panose="020B0503020204020204" pitchFamily="34" charset="-122"/>
                <a:ea typeface="微软雅黑" panose="020B0503020204020204" pitchFamily="34" charset="-122"/>
              </a:rPr>
              <a:t>市场监管领域各级相关部门在市场监管领域实现联合“双随机、一公开”监管常态化；建立“双随机、一公开”抽查结果部门间共享交换和互认互用机制</a:t>
            </a:r>
            <a:r>
              <a:rPr lang="zh-CN" altLang="en-US" sz="2400" dirty="0" smtClean="0">
                <a:latin typeface="微软雅黑" panose="020B0503020204020204" pitchFamily="34" charset="-122"/>
                <a:ea typeface="微软雅黑" panose="020B0503020204020204" pitchFamily="34" charset="-122"/>
              </a:rPr>
              <a:t>。</a:t>
            </a:r>
            <a:endParaRPr lang="en-US" altLang="zh-CN" sz="2400" dirty="0" smtClean="0">
              <a:latin typeface="微软雅黑" panose="020B0503020204020204" pitchFamily="34" charset="-122"/>
              <a:ea typeface="微软雅黑" panose="020B0503020204020204" pitchFamily="34" charset="-122"/>
            </a:endParaRPr>
          </a:p>
          <a:p>
            <a:pPr>
              <a:lnSpc>
                <a:spcPts val="3500"/>
              </a:lnSpc>
            </a:pPr>
            <a:endParaRPr lang="en-US" altLang="zh-CN" sz="2400" dirty="0">
              <a:latin typeface="微软雅黑" panose="020B0503020204020204" pitchFamily="34" charset="-122"/>
              <a:ea typeface="微软雅黑" panose="020B0503020204020204" pitchFamily="34" charset="-122"/>
            </a:endParaRPr>
          </a:p>
          <a:p>
            <a:pPr>
              <a:lnSpc>
                <a:spcPts val="3500"/>
              </a:lnSpc>
            </a:pPr>
            <a:r>
              <a:rPr lang="en-US" altLang="zh-CN" sz="2400" dirty="0" smtClean="0">
                <a:solidFill>
                  <a:srgbClr val="FF0000"/>
                </a:solidFill>
                <a:latin typeface="微软雅黑" panose="020B0503020204020204" pitchFamily="34" charset="-122"/>
                <a:ea typeface="微软雅黑" panose="020B0503020204020204" pitchFamily="34" charset="-122"/>
              </a:rPr>
              <a:t>2022</a:t>
            </a:r>
            <a:r>
              <a:rPr lang="zh-CN" altLang="en-US" sz="2400" dirty="0">
                <a:solidFill>
                  <a:srgbClr val="FF0000"/>
                </a:solidFill>
                <a:latin typeface="微软雅黑" panose="020B0503020204020204" pitchFamily="34" charset="-122"/>
                <a:ea typeface="微软雅黑" panose="020B0503020204020204" pitchFamily="34" charset="-122"/>
              </a:rPr>
              <a:t>年年底前，</a:t>
            </a:r>
            <a:r>
              <a:rPr lang="zh-CN" altLang="en-US" sz="2400" dirty="0">
                <a:latin typeface="微软雅黑" panose="020B0503020204020204" pitchFamily="34" charset="-122"/>
                <a:ea typeface="微软雅黑" panose="020B0503020204020204" pitchFamily="34" charset="-122"/>
              </a:rPr>
              <a:t>实现综合监管、智慧监管，以信用监管为基础的新型市场监管机制更加完善。</a:t>
            </a:r>
            <a:endParaRPr lang="zh-CN" altLang="zh-CN" sz="2400" b="1" dirty="0">
              <a:latin typeface="微软雅黑" panose="020B0503020204020204" pitchFamily="34" charset="-122"/>
              <a:ea typeface="微软雅黑" panose="020B0503020204020204" pitchFamily="34" charset="-122"/>
            </a:endParaRPr>
          </a:p>
        </p:txBody>
      </p:sp>
      <p:sp>
        <p:nvSpPr>
          <p:cNvPr id="34" name="Title 1"/>
          <p:cNvSpPr txBox="1"/>
          <p:nvPr/>
        </p:nvSpPr>
        <p:spPr>
          <a:xfrm>
            <a:off x="1144588" y="266700"/>
            <a:ext cx="8623820" cy="506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fontAlgn="auto">
              <a:spcAft>
                <a:spcPts val="0"/>
              </a:spcAft>
              <a:defRPr/>
            </a:pPr>
            <a:r>
              <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rPr>
              <a:t>问题十：我省推进部门联合双随机的主要目标是什么？</a:t>
            </a:r>
            <a:endParaRPr lang="en-GB"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 name="Round Same Side Corner Rectangle 67"/>
          <p:cNvSpPr/>
          <p:nvPr/>
        </p:nvSpPr>
        <p:spPr>
          <a:xfrm rot="10800000" flipH="1">
            <a:off x="1011235" y="2780928"/>
            <a:ext cx="66675" cy="685800"/>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9709" tIns="54854" rIns="109709" bIns="54854" anchor="ctr"/>
          <a:lstStyle/>
          <a:p>
            <a:pPr algn="ctr" fontAlgn="auto">
              <a:spcBef>
                <a:spcPts val="0"/>
              </a:spcBef>
              <a:spcAft>
                <a:spcPts val="0"/>
              </a:spcAft>
              <a:defRPr/>
            </a:pPr>
            <a:endParaRPr lang="bg-BG" sz="2400" dirty="0">
              <a:latin typeface="Calibri Light" panose="020F0302020204030204"/>
            </a:endParaRPr>
          </a:p>
        </p:txBody>
      </p:sp>
      <p:sp>
        <p:nvSpPr>
          <p:cNvPr id="10" name="Round Same Side Corner Rectangle 67"/>
          <p:cNvSpPr/>
          <p:nvPr/>
        </p:nvSpPr>
        <p:spPr>
          <a:xfrm rot="10800000" flipH="1">
            <a:off x="1011234" y="4581128"/>
            <a:ext cx="66675" cy="685800"/>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9709" tIns="54854" rIns="109709" bIns="54854" anchor="ctr"/>
          <a:lstStyle/>
          <a:p>
            <a:pPr algn="ctr" fontAlgn="auto">
              <a:spcBef>
                <a:spcPts val="0"/>
              </a:spcBef>
              <a:spcAft>
                <a:spcPts val="0"/>
              </a:spcAft>
              <a:defRPr/>
            </a:pPr>
            <a:endParaRPr lang="bg-BG" sz="2400" dirty="0">
              <a:latin typeface="Calibri Light" panose="020F0302020204030204"/>
            </a:endParaRPr>
          </a:p>
        </p:txBody>
      </p:sp>
    </p:spTree>
  </p:cSld>
  <p:clrMapOvr>
    <a:masterClrMapping/>
  </p:clrMapOvr>
  <p:transition spd="slow" advClick="0" advTm="0">
    <p:randomBa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1"/>
          <p:cNvSpPr txBox="1"/>
          <p:nvPr/>
        </p:nvSpPr>
        <p:spPr>
          <a:xfrm>
            <a:off x="1144588" y="266700"/>
            <a:ext cx="9199884" cy="506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fontAlgn="auto">
              <a:spcAft>
                <a:spcPts val="0"/>
              </a:spcAft>
              <a:defRPr/>
            </a:pPr>
            <a:r>
              <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rPr>
              <a:t>问题十一：省政府</a:t>
            </a:r>
            <a:r>
              <a:rPr lang="en-US" altLang="zh-CN" sz="2400" b="1"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rPr>
              <a:t>实施意见</a:t>
            </a:r>
            <a:r>
              <a:rPr lang="en-US" altLang="zh-CN" sz="2400" b="1"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rPr>
              <a:t>的主要内容和亮点是什么？</a:t>
            </a:r>
            <a:endParaRPr lang="en-GB"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矩形 23"/>
          <p:cNvSpPr/>
          <p:nvPr/>
        </p:nvSpPr>
        <p:spPr>
          <a:xfrm>
            <a:off x="2063552" y="1434260"/>
            <a:ext cx="8054975" cy="884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2" rIns="91422" bIns="45712" anchor="ctr"/>
          <a:lstStyle/>
          <a:p>
            <a:pPr algn="ctr" fontAlgn="auto">
              <a:spcBef>
                <a:spcPts val="0"/>
              </a:spcBef>
              <a:spcAft>
                <a:spcPts val="0"/>
              </a:spcAft>
              <a:defRPr/>
            </a:pPr>
            <a:r>
              <a:rPr lang="zh-CN" altLang="en-US" sz="2400" dirty="0" smtClean="0">
                <a:latin typeface="微软雅黑" panose="020B0503020204020204" pitchFamily="34" charset="-122"/>
                <a:ea typeface="微软雅黑" panose="020B0503020204020204" pitchFamily="34" charset="-122"/>
              </a:rPr>
              <a:t>一、</a:t>
            </a:r>
            <a:r>
              <a:rPr lang="zh-CN" altLang="zh-CN" sz="2400" dirty="0" smtClean="0">
                <a:latin typeface="微软雅黑" panose="020B0503020204020204" pitchFamily="34" charset="-122"/>
                <a:ea typeface="微软雅黑" panose="020B0503020204020204" pitchFamily="34" charset="-122"/>
              </a:rPr>
              <a:t>明确</a:t>
            </a:r>
            <a:r>
              <a:rPr lang="zh-CN" altLang="en-US" sz="2400" dirty="0" smtClean="0">
                <a:latin typeface="微软雅黑" panose="020B0503020204020204" pitchFamily="34" charset="-122"/>
                <a:ea typeface="微软雅黑" panose="020B0503020204020204" pitchFamily="34" charset="-122"/>
              </a:rPr>
              <a:t>各级各部门的职责分工</a:t>
            </a:r>
            <a:endParaRPr lang="zh-CN" altLang="en-US" sz="2400" dirty="0">
              <a:latin typeface="微软雅黑" panose="020B0503020204020204" pitchFamily="34" charset="-122"/>
              <a:ea typeface="微软雅黑" panose="020B0503020204020204" pitchFamily="34" charset="-122"/>
            </a:endParaRPr>
          </a:p>
        </p:txBody>
      </p:sp>
      <p:sp>
        <p:nvSpPr>
          <p:cNvPr id="30" name="矩形 4"/>
          <p:cNvSpPr>
            <a:spLocks noChangeArrowheads="1"/>
          </p:cNvSpPr>
          <p:nvPr/>
        </p:nvSpPr>
        <p:spPr bwMode="auto">
          <a:xfrm>
            <a:off x="1375105" y="2780928"/>
            <a:ext cx="10553543"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ts val="3300"/>
              </a:lnSpc>
              <a:spcBef>
                <a:spcPts val="600"/>
              </a:spcBef>
              <a:spcAft>
                <a:spcPts val="1200"/>
              </a:spcAft>
            </a:pPr>
            <a:r>
              <a:rPr lang="zh-CN" altLang="en-US" sz="2200" dirty="0" smtClean="0">
                <a:latin typeface="微软雅黑" panose="020B0503020204020204" pitchFamily="34" charset="-122"/>
                <a:ea typeface="微软雅黑" panose="020B0503020204020204" pitchFamily="34" charset="-122"/>
              </a:rPr>
              <a:t>省</a:t>
            </a:r>
            <a:r>
              <a:rPr lang="zh-CN" altLang="en-US" sz="2200" dirty="0">
                <a:latin typeface="微软雅黑" panose="020B0503020204020204" pitchFamily="34" charset="-122"/>
                <a:ea typeface="微软雅黑" panose="020B0503020204020204" pitchFamily="34" charset="-122"/>
              </a:rPr>
              <a:t>相关部门建立完善本系统随机抽查事项清单，省市场监管局会同省相关部门制定全省统一的市场监管领域随机抽查事项清单</a:t>
            </a:r>
            <a:r>
              <a:rPr lang="zh-CN" altLang="en-US" sz="2200" dirty="0" smtClean="0">
                <a:latin typeface="微软雅黑" panose="020B0503020204020204" pitchFamily="34" charset="-122"/>
                <a:ea typeface="微软雅黑" panose="020B0503020204020204" pitchFamily="34" charset="-122"/>
              </a:rPr>
              <a:t>。（一单）</a:t>
            </a:r>
            <a:endParaRPr lang="en-US" altLang="zh-CN" sz="2200" dirty="0" smtClean="0">
              <a:latin typeface="微软雅黑" panose="020B0503020204020204" pitchFamily="34" charset="-122"/>
              <a:ea typeface="微软雅黑" panose="020B0503020204020204" pitchFamily="34" charset="-122"/>
            </a:endParaRPr>
          </a:p>
          <a:p>
            <a:pPr algn="just">
              <a:lnSpc>
                <a:spcPts val="3300"/>
              </a:lnSpc>
              <a:spcBef>
                <a:spcPts val="600"/>
              </a:spcBef>
              <a:spcAft>
                <a:spcPts val="1200"/>
              </a:spcAft>
            </a:pPr>
            <a:r>
              <a:rPr lang="zh-CN" altLang="en-US" sz="2200" dirty="0">
                <a:latin typeface="微软雅黑" panose="020B0503020204020204" pitchFamily="34" charset="-122"/>
                <a:ea typeface="微软雅黑" panose="020B0503020204020204" pitchFamily="34" charset="-122"/>
              </a:rPr>
              <a:t>省市场监管局会同省大数据</a:t>
            </a:r>
            <a:r>
              <a:rPr lang="zh-CN" altLang="en-US" sz="2200" dirty="0" smtClean="0">
                <a:latin typeface="微软雅黑" panose="020B0503020204020204" pitchFamily="34" charset="-122"/>
                <a:ea typeface="微软雅黑" panose="020B0503020204020204" pitchFamily="34" charset="-122"/>
              </a:rPr>
              <a:t>局牵头建设省“双随机、一公开”监管工作平台（一平台）</a:t>
            </a:r>
            <a:endParaRPr lang="en-US" altLang="zh-CN" sz="2200" dirty="0">
              <a:latin typeface="微软雅黑" panose="020B0503020204020204" pitchFamily="34" charset="-122"/>
              <a:ea typeface="微软雅黑" panose="020B0503020204020204" pitchFamily="34" charset="-122"/>
            </a:endParaRPr>
          </a:p>
          <a:p>
            <a:pPr algn="just">
              <a:lnSpc>
                <a:spcPts val="3300"/>
              </a:lnSpc>
              <a:spcBef>
                <a:spcPts val="600"/>
              </a:spcBef>
              <a:spcAft>
                <a:spcPts val="1200"/>
              </a:spcAft>
            </a:pPr>
            <a:r>
              <a:rPr lang="zh-CN" altLang="en-US" sz="2200" dirty="0" smtClean="0">
                <a:latin typeface="微软雅黑" panose="020B0503020204020204" pitchFamily="34" charset="-122"/>
                <a:ea typeface="微软雅黑" panose="020B0503020204020204" pitchFamily="34" charset="-122"/>
              </a:rPr>
              <a:t>市场监管领域各级各有关部门建立</a:t>
            </a:r>
            <a:r>
              <a:rPr lang="zh-CN" altLang="en-US" sz="2200" dirty="0">
                <a:latin typeface="微软雅黑" panose="020B0503020204020204" pitchFamily="34" charset="-122"/>
                <a:ea typeface="微软雅黑" panose="020B0503020204020204" pitchFamily="34" charset="-122"/>
              </a:rPr>
              <a:t>健全与部门抽查事项清单、职责相对应的检查对象名录库和执法检查人员名录</a:t>
            </a:r>
            <a:r>
              <a:rPr lang="zh-CN" altLang="en-US" sz="2200" dirty="0" smtClean="0">
                <a:latin typeface="微软雅黑" panose="020B0503020204020204" pitchFamily="34" charset="-122"/>
                <a:ea typeface="微软雅黑" panose="020B0503020204020204" pitchFamily="34" charset="-122"/>
              </a:rPr>
              <a:t>库并</a:t>
            </a:r>
            <a:r>
              <a:rPr lang="zh-CN" altLang="en-US" sz="2200" dirty="0">
                <a:latin typeface="微软雅黑" panose="020B0503020204020204" pitchFamily="34" charset="-122"/>
                <a:ea typeface="微软雅黑" panose="020B0503020204020204" pitchFamily="34" charset="-122"/>
              </a:rPr>
              <a:t>对“两库”进行动态管理</a:t>
            </a:r>
            <a:r>
              <a:rPr lang="zh-CN" altLang="en-US" sz="2200" dirty="0" smtClean="0">
                <a:latin typeface="微软雅黑" panose="020B0503020204020204" pitchFamily="34" charset="-122"/>
                <a:ea typeface="微软雅黑" panose="020B0503020204020204" pitchFamily="34" charset="-122"/>
              </a:rPr>
              <a:t>。（两库）</a:t>
            </a:r>
            <a:endParaRPr lang="en-US" altLang="zh-CN" sz="2200" dirty="0" smtClean="0">
              <a:latin typeface="微软雅黑" panose="020B0503020204020204" pitchFamily="34" charset="-122"/>
              <a:ea typeface="微软雅黑" panose="020B0503020204020204" pitchFamily="34" charset="-122"/>
            </a:endParaRPr>
          </a:p>
          <a:p>
            <a:pPr algn="just">
              <a:lnSpc>
                <a:spcPts val="3300"/>
              </a:lnSpc>
              <a:spcBef>
                <a:spcPts val="600"/>
              </a:spcBef>
              <a:spcAft>
                <a:spcPts val="1200"/>
              </a:spcAft>
            </a:pPr>
            <a:r>
              <a:rPr lang="zh-CN" altLang="en-US" sz="2200" dirty="0" smtClean="0">
                <a:latin typeface="微软雅黑" panose="020B0503020204020204" pitchFamily="34" charset="-122"/>
                <a:ea typeface="微软雅黑" panose="020B0503020204020204" pitchFamily="34" charset="-122"/>
              </a:rPr>
              <a:t>县</a:t>
            </a:r>
            <a:r>
              <a:rPr lang="zh-CN" altLang="en-US" sz="2200" dirty="0">
                <a:latin typeface="微软雅黑" panose="020B0503020204020204" pitchFamily="34" charset="-122"/>
                <a:ea typeface="微软雅黑" panose="020B0503020204020204" pitchFamily="34" charset="-122"/>
              </a:rPr>
              <a:t>级以上政府统筹制定本辖区部门联合抽查年度计划，市场监管领域各级各有关部门负责制定本部门、本系统的部门内部抽查工作计划</a:t>
            </a:r>
            <a:r>
              <a:rPr lang="zh-CN" altLang="en-US" sz="2200" dirty="0" smtClean="0">
                <a:latin typeface="微软雅黑" panose="020B0503020204020204" pitchFamily="34" charset="-122"/>
                <a:ea typeface="微软雅黑" panose="020B0503020204020204" pitchFamily="34" charset="-122"/>
              </a:rPr>
              <a:t>。（工作计划）</a:t>
            </a:r>
            <a:endParaRPr lang="zh-CN" altLang="en-US" sz="2200" dirty="0">
              <a:latin typeface="微软雅黑" panose="020B0503020204020204" pitchFamily="34" charset="-122"/>
              <a:ea typeface="微软雅黑" panose="020B0503020204020204" pitchFamily="34" charset="-122"/>
            </a:endParaRPr>
          </a:p>
          <a:p>
            <a:pPr algn="just">
              <a:lnSpc>
                <a:spcPts val="3300"/>
              </a:lnSpc>
              <a:spcBef>
                <a:spcPts val="600"/>
              </a:spcBef>
              <a:spcAft>
                <a:spcPts val="1200"/>
              </a:spcAft>
            </a:pPr>
            <a:endParaRPr lang="en-US" altLang="zh-CN" sz="2200" dirty="0" smtClean="0">
              <a:latin typeface="微软雅黑" panose="020B0503020204020204" pitchFamily="34" charset="-122"/>
              <a:ea typeface="微软雅黑" panose="020B0503020204020204" pitchFamily="34" charset="-122"/>
            </a:endParaRPr>
          </a:p>
        </p:txBody>
      </p:sp>
      <p:sp>
        <p:nvSpPr>
          <p:cNvPr id="31" name="矩形 5"/>
          <p:cNvSpPr>
            <a:spLocks noChangeArrowheads="1"/>
          </p:cNvSpPr>
          <p:nvPr/>
        </p:nvSpPr>
        <p:spPr bwMode="auto">
          <a:xfrm>
            <a:off x="884043" y="3011304"/>
            <a:ext cx="52109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b="1" dirty="0" smtClean="0">
                <a:solidFill>
                  <a:srgbClr val="C00000"/>
                </a:solidFill>
                <a:latin typeface="Calibri" panose="020F0502020204030204" pitchFamily="34" charset="0"/>
              </a:rPr>
              <a:t>□</a:t>
            </a:r>
            <a:endParaRPr lang="zh-CN" altLang="en-US" sz="2000" b="1" dirty="0">
              <a:solidFill>
                <a:srgbClr val="C00000"/>
              </a:solidFill>
              <a:latin typeface="Calibri" panose="020F0502020204030204" pitchFamily="34" charset="0"/>
            </a:endParaRPr>
          </a:p>
        </p:txBody>
      </p:sp>
      <p:sp>
        <p:nvSpPr>
          <p:cNvPr id="32" name="矩形 6"/>
          <p:cNvSpPr>
            <a:spLocks noChangeArrowheads="1"/>
          </p:cNvSpPr>
          <p:nvPr/>
        </p:nvSpPr>
        <p:spPr bwMode="auto">
          <a:xfrm>
            <a:off x="854015" y="4077072"/>
            <a:ext cx="52109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b="1" dirty="0">
                <a:solidFill>
                  <a:srgbClr val="C00000"/>
                </a:solidFill>
                <a:latin typeface="Calibri" panose="020F0502020204030204" pitchFamily="34" charset="0"/>
              </a:rPr>
              <a:t>□</a:t>
            </a:r>
            <a:endParaRPr lang="zh-CN" altLang="en-US" sz="2000" b="1" dirty="0">
              <a:solidFill>
                <a:srgbClr val="C00000"/>
              </a:solidFill>
              <a:latin typeface="Calibri" panose="020F0502020204030204" pitchFamily="34" charset="0"/>
            </a:endParaRPr>
          </a:p>
        </p:txBody>
      </p:sp>
      <p:sp>
        <p:nvSpPr>
          <p:cNvPr id="34" name="矩形 7"/>
          <p:cNvSpPr>
            <a:spLocks noChangeArrowheads="1"/>
          </p:cNvSpPr>
          <p:nvPr/>
        </p:nvSpPr>
        <p:spPr bwMode="auto">
          <a:xfrm>
            <a:off x="854015" y="4869160"/>
            <a:ext cx="52109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b="1" dirty="0">
                <a:solidFill>
                  <a:srgbClr val="C00000"/>
                </a:solidFill>
                <a:latin typeface="Calibri" panose="020F0502020204030204" pitchFamily="34" charset="0"/>
              </a:rPr>
              <a:t>□</a:t>
            </a:r>
            <a:endParaRPr lang="zh-CN" altLang="en-US" sz="2000" b="1" dirty="0">
              <a:solidFill>
                <a:srgbClr val="C00000"/>
              </a:solidFill>
              <a:latin typeface="Calibri" panose="020F0502020204030204" pitchFamily="34" charset="0"/>
            </a:endParaRPr>
          </a:p>
        </p:txBody>
      </p:sp>
      <p:sp>
        <p:nvSpPr>
          <p:cNvPr id="35" name="矩形 8"/>
          <p:cNvSpPr>
            <a:spLocks noChangeArrowheads="1"/>
          </p:cNvSpPr>
          <p:nvPr/>
        </p:nvSpPr>
        <p:spPr bwMode="auto">
          <a:xfrm>
            <a:off x="854015" y="5805264"/>
            <a:ext cx="52109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b="1" dirty="0">
                <a:solidFill>
                  <a:srgbClr val="C00000"/>
                </a:solidFill>
                <a:latin typeface="Calibri" panose="020F0502020204030204" pitchFamily="34" charset="0"/>
              </a:rPr>
              <a:t>□</a:t>
            </a:r>
            <a:endParaRPr lang="zh-CN" altLang="en-US" sz="2000" b="1" dirty="0">
              <a:solidFill>
                <a:srgbClr val="C00000"/>
              </a:solidFill>
              <a:latin typeface="Calibri" panose="020F0502020204030204" pitchFamily="34" charset="0"/>
            </a:endParaRPr>
          </a:p>
        </p:txBody>
      </p:sp>
    </p:spTree>
  </p:cSld>
  <p:clrMapOvr>
    <a:masterClrMapping/>
  </p:clrMapOvr>
  <p:transition spd="slow" advClick="0" advTm="0">
    <p:randomBar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1"/>
          <p:cNvSpPr txBox="1"/>
          <p:nvPr/>
        </p:nvSpPr>
        <p:spPr>
          <a:xfrm>
            <a:off x="1144588" y="266700"/>
            <a:ext cx="9199884" cy="506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fontAlgn="auto">
              <a:spcAft>
                <a:spcPts val="0"/>
              </a:spcAft>
              <a:defRPr/>
            </a:pPr>
            <a:r>
              <a:rPr lang="zh-CN" altLang="en-US" sz="2400" b="1" dirty="0" smtClean="0">
                <a:solidFill>
                  <a:prstClr val="black">
                    <a:lumMod val="75000"/>
                    <a:lumOff val="25000"/>
                  </a:prstClr>
                </a:solidFill>
                <a:latin typeface="微软雅黑" panose="020B0503020204020204" pitchFamily="34" charset="-122"/>
                <a:ea typeface="微软雅黑" panose="020B0503020204020204" pitchFamily="34" charset="-122"/>
              </a:rPr>
              <a:t>问题十一：省政府</a:t>
            </a:r>
            <a:r>
              <a:rPr lang="en-US" altLang="zh-CN" sz="2400" b="1" dirty="0" smtClean="0">
                <a:solidFill>
                  <a:prstClr val="black">
                    <a:lumMod val="75000"/>
                    <a:lumOff val="25000"/>
                  </a:prstClr>
                </a:solidFill>
                <a:latin typeface="微软雅黑" panose="020B0503020204020204" pitchFamily="34" charset="-122"/>
                <a:ea typeface="微软雅黑" panose="020B0503020204020204" pitchFamily="34" charset="-122"/>
              </a:rPr>
              <a:t>《</a:t>
            </a:r>
            <a:r>
              <a:rPr lang="zh-CN" altLang="en-US" sz="2400" b="1" dirty="0" smtClean="0">
                <a:solidFill>
                  <a:prstClr val="black">
                    <a:lumMod val="75000"/>
                    <a:lumOff val="25000"/>
                  </a:prstClr>
                </a:solidFill>
                <a:latin typeface="微软雅黑" panose="020B0503020204020204" pitchFamily="34" charset="-122"/>
                <a:ea typeface="微软雅黑" panose="020B0503020204020204" pitchFamily="34" charset="-122"/>
              </a:rPr>
              <a:t>实施意见</a:t>
            </a:r>
            <a:r>
              <a:rPr lang="en-US" altLang="zh-CN" sz="2400" b="1" dirty="0" smtClean="0">
                <a:solidFill>
                  <a:prstClr val="black">
                    <a:lumMod val="75000"/>
                    <a:lumOff val="25000"/>
                  </a:prstClr>
                </a:solidFill>
                <a:latin typeface="微软雅黑" panose="020B0503020204020204" pitchFamily="34" charset="-122"/>
                <a:ea typeface="微软雅黑" panose="020B0503020204020204" pitchFamily="34" charset="-122"/>
              </a:rPr>
              <a:t>》</a:t>
            </a:r>
            <a:r>
              <a:rPr lang="zh-CN" altLang="en-US" sz="2400" b="1" dirty="0" smtClean="0">
                <a:solidFill>
                  <a:prstClr val="black">
                    <a:lumMod val="75000"/>
                    <a:lumOff val="25000"/>
                  </a:prstClr>
                </a:solidFill>
                <a:latin typeface="微软雅黑" panose="020B0503020204020204" pitchFamily="34" charset="-122"/>
                <a:ea typeface="微软雅黑" panose="020B0503020204020204" pitchFamily="34" charset="-122"/>
              </a:rPr>
              <a:t>的主要内容和亮点是什么？</a:t>
            </a:r>
            <a:endParaRPr lang="en-GB" altLang="zh-CN" sz="2400" b="1"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24" name="矩形 23"/>
          <p:cNvSpPr/>
          <p:nvPr/>
        </p:nvSpPr>
        <p:spPr>
          <a:xfrm>
            <a:off x="2063552" y="1434260"/>
            <a:ext cx="8054975" cy="884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2" rIns="91422" bIns="45712" anchor="ctr"/>
          <a:lstStyle/>
          <a:p>
            <a:pPr algn="ctr" fontAlgn="auto">
              <a:spcBef>
                <a:spcPts val="0"/>
              </a:spcBef>
              <a:spcAft>
                <a:spcPts val="0"/>
              </a:spcAft>
              <a:defRPr/>
            </a:pPr>
            <a:r>
              <a:rPr lang="zh-CN" altLang="en-US" sz="2400" dirty="0" smtClean="0">
                <a:solidFill>
                  <a:prstClr val="white"/>
                </a:solidFill>
                <a:latin typeface="微软雅黑" panose="020B0503020204020204" pitchFamily="34" charset="-122"/>
                <a:ea typeface="微软雅黑" panose="020B0503020204020204" pitchFamily="34" charset="-122"/>
              </a:rPr>
              <a:t>一、</a:t>
            </a:r>
            <a:r>
              <a:rPr lang="zh-CN" altLang="zh-CN" sz="2400" dirty="0" smtClean="0">
                <a:solidFill>
                  <a:prstClr val="white"/>
                </a:solidFill>
                <a:latin typeface="微软雅黑" panose="020B0503020204020204" pitchFamily="34" charset="-122"/>
                <a:ea typeface="微软雅黑" panose="020B0503020204020204" pitchFamily="34" charset="-122"/>
              </a:rPr>
              <a:t>明确</a:t>
            </a:r>
            <a:r>
              <a:rPr lang="zh-CN" altLang="en-US" sz="2400" dirty="0" smtClean="0">
                <a:solidFill>
                  <a:prstClr val="white"/>
                </a:solidFill>
                <a:latin typeface="微软雅黑" panose="020B0503020204020204" pitchFamily="34" charset="-122"/>
                <a:ea typeface="微软雅黑" panose="020B0503020204020204" pitchFamily="34" charset="-122"/>
              </a:rPr>
              <a:t>各级各部门的职责分工</a:t>
            </a:r>
            <a:endParaRPr lang="zh-CN" altLang="en-US" sz="2400" dirty="0">
              <a:solidFill>
                <a:prstClr val="white"/>
              </a:solidFill>
              <a:latin typeface="微软雅黑" panose="020B0503020204020204" pitchFamily="34" charset="-122"/>
              <a:ea typeface="微软雅黑" panose="020B0503020204020204" pitchFamily="34" charset="-122"/>
            </a:endParaRPr>
          </a:p>
        </p:txBody>
      </p:sp>
      <p:sp>
        <p:nvSpPr>
          <p:cNvPr id="30" name="矩形 4"/>
          <p:cNvSpPr>
            <a:spLocks noChangeArrowheads="1"/>
          </p:cNvSpPr>
          <p:nvPr/>
        </p:nvSpPr>
        <p:spPr bwMode="auto">
          <a:xfrm>
            <a:off x="922017" y="2564904"/>
            <a:ext cx="10862615" cy="4362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ts val="3300"/>
              </a:lnSpc>
              <a:spcBef>
                <a:spcPts val="600"/>
              </a:spcBef>
              <a:spcAft>
                <a:spcPts val="1200"/>
              </a:spcAft>
            </a:pPr>
            <a:r>
              <a:rPr lang="zh-CN" altLang="en-US" sz="2200" dirty="0">
                <a:solidFill>
                  <a:prstClr val="black"/>
                </a:solidFill>
                <a:latin typeface="微软雅黑" panose="020B0503020204020204" pitchFamily="34" charset="-122"/>
                <a:ea typeface="微软雅黑" panose="020B0503020204020204" pitchFamily="34" charset="-122"/>
              </a:rPr>
              <a:t>县级以上政府组织实施本辖区部门联合“双随机、一公开”监管工作。发起部门作为牵头部门，具体负责组织实施</a:t>
            </a:r>
            <a:r>
              <a:rPr lang="zh-CN" altLang="en-US" sz="2200" dirty="0" smtClean="0">
                <a:solidFill>
                  <a:prstClr val="black"/>
                </a:solidFill>
                <a:latin typeface="微软雅黑" panose="020B0503020204020204" pitchFamily="34" charset="-122"/>
                <a:ea typeface="微软雅黑" panose="020B0503020204020204" pitchFamily="34" charset="-122"/>
              </a:rPr>
              <a:t>。（抽查实施）</a:t>
            </a:r>
            <a:endParaRPr lang="en-US" altLang="zh-CN" sz="2200" dirty="0" smtClean="0">
              <a:solidFill>
                <a:prstClr val="black"/>
              </a:solidFill>
              <a:latin typeface="微软雅黑" panose="020B0503020204020204" pitchFamily="34" charset="-122"/>
              <a:ea typeface="微软雅黑" panose="020B0503020204020204" pitchFamily="34" charset="-122"/>
            </a:endParaRPr>
          </a:p>
          <a:p>
            <a:pPr algn="just">
              <a:lnSpc>
                <a:spcPts val="3300"/>
              </a:lnSpc>
              <a:spcBef>
                <a:spcPts val="600"/>
              </a:spcBef>
              <a:spcAft>
                <a:spcPts val="1200"/>
              </a:spcAft>
            </a:pPr>
            <a:r>
              <a:rPr lang="zh-CN" altLang="en-US" sz="2200" dirty="0">
                <a:solidFill>
                  <a:prstClr val="black"/>
                </a:solidFill>
                <a:latin typeface="微软雅黑" panose="020B0503020204020204" pitchFamily="34" charset="-122"/>
                <a:ea typeface="微软雅黑" panose="020B0503020204020204" pitchFamily="34" charset="-122"/>
              </a:rPr>
              <a:t>市场监管领域各级相关部门要按照“谁检查、谁录入、谁公开”的原则，将抽查检查结果录入或导入省工作平台，由省工作平台推送至公示系统（山东）公示。对抽查发现的问题，根据法律法规和部门职责分工</a:t>
            </a:r>
            <a:r>
              <a:rPr lang="zh-CN" altLang="en-US" sz="2200" dirty="0" smtClean="0">
                <a:solidFill>
                  <a:prstClr val="black"/>
                </a:solidFill>
                <a:latin typeface="微软雅黑" panose="020B0503020204020204" pitchFamily="34" charset="-122"/>
                <a:ea typeface="微软雅黑" panose="020B0503020204020204" pitchFamily="34" charset="-122"/>
              </a:rPr>
              <a:t>，做好</a:t>
            </a:r>
            <a:r>
              <a:rPr lang="zh-CN" altLang="en-US" sz="2200" dirty="0">
                <a:solidFill>
                  <a:prstClr val="black"/>
                </a:solidFill>
                <a:latin typeface="微软雅黑" panose="020B0503020204020204" pitchFamily="34" charset="-122"/>
                <a:ea typeface="微软雅黑" panose="020B0503020204020204" pitchFamily="34" charset="-122"/>
              </a:rPr>
              <a:t>后续监管</a:t>
            </a:r>
            <a:r>
              <a:rPr lang="zh-CN" altLang="en-US" sz="2200" dirty="0" smtClean="0">
                <a:solidFill>
                  <a:prstClr val="black"/>
                </a:solidFill>
                <a:latin typeface="微软雅黑" panose="020B0503020204020204" pitchFamily="34" charset="-122"/>
                <a:ea typeface="微软雅黑" panose="020B0503020204020204" pitchFamily="34" charset="-122"/>
              </a:rPr>
              <a:t>衔接。（结果公示）</a:t>
            </a:r>
            <a:endParaRPr lang="en-US" altLang="zh-CN" sz="2200" dirty="0">
              <a:solidFill>
                <a:prstClr val="black"/>
              </a:solidFill>
              <a:latin typeface="微软雅黑" panose="020B0503020204020204" pitchFamily="34" charset="-122"/>
              <a:ea typeface="微软雅黑" panose="020B0503020204020204" pitchFamily="34" charset="-122"/>
            </a:endParaRPr>
          </a:p>
          <a:p>
            <a:pPr algn="just">
              <a:lnSpc>
                <a:spcPts val="3300"/>
              </a:lnSpc>
              <a:spcBef>
                <a:spcPts val="600"/>
              </a:spcBef>
              <a:spcAft>
                <a:spcPts val="1200"/>
              </a:spcAft>
            </a:pPr>
            <a:r>
              <a:rPr lang="zh-CN" altLang="en-US" sz="2200" dirty="0">
                <a:solidFill>
                  <a:prstClr val="black"/>
                </a:solidFill>
                <a:latin typeface="微软雅黑" panose="020B0503020204020204" pitchFamily="34" charset="-122"/>
                <a:ea typeface="微软雅黑" panose="020B0503020204020204" pitchFamily="34" charset="-122"/>
              </a:rPr>
              <a:t>省市场监管局要发挥牵头作用，加强统筹协调，会同省相关部门共同推进，定期调度通报工作进展情况。省有关部门要按照“系统抓、抓系统”的要求，落实“一把手”责任制，切实做好本部门、本系统“双随机、一公开”各项工作。。县级以上政府要健全工作机制，加强经费保障，统筹执法资源，提高装备水平，强化督查考核</a:t>
            </a:r>
            <a:r>
              <a:rPr lang="zh-CN" altLang="en-US" sz="2200" dirty="0" smtClean="0">
                <a:solidFill>
                  <a:prstClr val="black"/>
                </a:solidFill>
                <a:latin typeface="微软雅黑" panose="020B0503020204020204" pitchFamily="34" charset="-122"/>
                <a:ea typeface="微软雅黑" panose="020B0503020204020204" pitchFamily="34" charset="-122"/>
              </a:rPr>
              <a:t>。（保障措施）</a:t>
            </a:r>
            <a:endParaRPr lang="en-US" altLang="zh-CN" sz="2200" dirty="0" smtClean="0">
              <a:solidFill>
                <a:prstClr val="black"/>
              </a:solidFill>
              <a:latin typeface="微软雅黑" panose="020B0503020204020204" pitchFamily="34" charset="-122"/>
              <a:ea typeface="微软雅黑" panose="020B0503020204020204" pitchFamily="34" charset="-122"/>
            </a:endParaRPr>
          </a:p>
        </p:txBody>
      </p:sp>
      <p:sp>
        <p:nvSpPr>
          <p:cNvPr id="31" name="矩形 5"/>
          <p:cNvSpPr>
            <a:spLocks noChangeArrowheads="1"/>
          </p:cNvSpPr>
          <p:nvPr/>
        </p:nvSpPr>
        <p:spPr bwMode="auto">
          <a:xfrm>
            <a:off x="428457" y="2708920"/>
            <a:ext cx="52109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b="1" dirty="0" smtClean="0">
                <a:solidFill>
                  <a:srgbClr val="C00000"/>
                </a:solidFill>
              </a:rPr>
              <a:t>□</a:t>
            </a:r>
            <a:endParaRPr lang="zh-CN" altLang="en-US" sz="2000" b="1" dirty="0">
              <a:solidFill>
                <a:srgbClr val="C00000"/>
              </a:solidFill>
            </a:endParaRPr>
          </a:p>
        </p:txBody>
      </p:sp>
      <p:sp>
        <p:nvSpPr>
          <p:cNvPr id="32" name="矩形 6"/>
          <p:cNvSpPr>
            <a:spLocks noChangeArrowheads="1"/>
          </p:cNvSpPr>
          <p:nvPr/>
        </p:nvSpPr>
        <p:spPr bwMode="auto">
          <a:xfrm>
            <a:off x="407368" y="3707015"/>
            <a:ext cx="52109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b="1" dirty="0">
                <a:solidFill>
                  <a:srgbClr val="C00000"/>
                </a:solidFill>
              </a:rPr>
              <a:t>□</a:t>
            </a:r>
            <a:endParaRPr lang="zh-CN" altLang="en-US" sz="2000" b="1" dirty="0">
              <a:solidFill>
                <a:srgbClr val="C00000"/>
              </a:solidFill>
            </a:endParaRPr>
          </a:p>
        </p:txBody>
      </p:sp>
      <p:sp>
        <p:nvSpPr>
          <p:cNvPr id="34" name="矩形 7"/>
          <p:cNvSpPr>
            <a:spLocks noChangeArrowheads="1"/>
          </p:cNvSpPr>
          <p:nvPr/>
        </p:nvSpPr>
        <p:spPr bwMode="auto">
          <a:xfrm>
            <a:off x="400927" y="5373216"/>
            <a:ext cx="52109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b="1" dirty="0">
                <a:solidFill>
                  <a:srgbClr val="C00000"/>
                </a:solidFill>
              </a:rPr>
              <a:t>□</a:t>
            </a:r>
            <a:endParaRPr lang="zh-CN" altLang="en-US" sz="2000" b="1" dirty="0">
              <a:solidFill>
                <a:srgbClr val="C00000"/>
              </a:solidFill>
            </a:endParaRPr>
          </a:p>
        </p:txBody>
      </p:sp>
    </p:spTree>
  </p:cSld>
  <p:clrMapOvr>
    <a:masterClrMapping/>
  </p:clrMapOvr>
  <p:transition spd="slow" advClick="0" advTm="0">
    <p:randomBa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1"/>
          <p:cNvSpPr txBox="1"/>
          <p:nvPr/>
        </p:nvSpPr>
        <p:spPr>
          <a:xfrm>
            <a:off x="1144588" y="266700"/>
            <a:ext cx="4446587" cy="506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fontAlgn="auto">
              <a:spcAft>
                <a:spcPts val="0"/>
              </a:spcAft>
              <a:defRPr/>
            </a:pPr>
            <a:r>
              <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rPr>
              <a:t>主要内容和亮点（二）</a:t>
            </a:r>
            <a:endParaRPr lang="en-GB"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矩形 23"/>
          <p:cNvSpPr/>
          <p:nvPr/>
        </p:nvSpPr>
        <p:spPr>
          <a:xfrm>
            <a:off x="1983462" y="1074077"/>
            <a:ext cx="8054975" cy="884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2" rIns="91422" bIns="45712" anchor="ctr"/>
          <a:lstStyle/>
          <a:p>
            <a:pPr algn="ctr" fontAlgn="auto">
              <a:spcBef>
                <a:spcPts val="0"/>
              </a:spcBef>
              <a:spcAft>
                <a:spcPts val="0"/>
              </a:spcAft>
              <a:defRPr/>
            </a:pPr>
            <a:r>
              <a:rPr lang="zh-CN" altLang="en-US" sz="2400" dirty="0" smtClean="0">
                <a:latin typeface="微软雅黑" panose="020B0503020204020204" pitchFamily="34" charset="-122"/>
                <a:ea typeface="微软雅黑" panose="020B0503020204020204" pitchFamily="34" charset="-122"/>
              </a:rPr>
              <a:t>二、</a:t>
            </a:r>
            <a:r>
              <a:rPr lang="zh-CN" altLang="zh-CN" sz="2400" dirty="0">
                <a:latin typeface="微软雅黑" panose="020B0503020204020204" pitchFamily="34" charset="-122"/>
                <a:ea typeface="微软雅黑" panose="020B0503020204020204" pitchFamily="34" charset="-122"/>
              </a:rPr>
              <a:t>将双随机抽查与个案处理、专项检查有机统一</a:t>
            </a:r>
            <a:endParaRPr lang="zh-CN" altLang="en-US" sz="2400" dirty="0">
              <a:latin typeface="微软雅黑" panose="020B0503020204020204" pitchFamily="34" charset="-122"/>
              <a:ea typeface="微软雅黑" panose="020B0503020204020204" pitchFamily="34" charset="-122"/>
            </a:endParaRPr>
          </a:p>
        </p:txBody>
      </p:sp>
      <p:sp>
        <p:nvSpPr>
          <p:cNvPr id="10" name="矩形 14"/>
          <p:cNvSpPr/>
          <p:nvPr/>
        </p:nvSpPr>
        <p:spPr>
          <a:xfrm flipV="1">
            <a:off x="3299" y="4313453"/>
            <a:ext cx="4229100" cy="252412"/>
          </a:xfrm>
          <a:custGeom>
            <a:avLst/>
            <a:gdLst/>
            <a:ahLst/>
            <a:cxnLst/>
            <a:rect l="l" t="t" r="r" b="b"/>
            <a:pathLst>
              <a:path w="4571707" h="242218">
                <a:moveTo>
                  <a:pt x="0" y="242218"/>
                </a:moveTo>
                <a:lnTo>
                  <a:pt x="4571707" y="242218"/>
                </a:lnTo>
                <a:lnTo>
                  <a:pt x="4571707" y="0"/>
                </a:lnTo>
                <a:lnTo>
                  <a:pt x="0" y="0"/>
                </a:lnTo>
                <a:close/>
              </a:path>
            </a:pathLst>
          </a:cu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lIns="94085" tIns="47042" rIns="94085" bIns="47042" anchor="ctr"/>
          <a:lstStyle/>
          <a:p>
            <a:pPr algn="ctr" fontAlgn="auto">
              <a:spcBef>
                <a:spcPts val="0"/>
              </a:spcBef>
              <a:spcAft>
                <a:spcPts val="0"/>
              </a:spcAft>
              <a:defRPr/>
            </a:pPr>
            <a:endParaRPr lang="en-US" sz="2400"/>
          </a:p>
        </p:txBody>
      </p:sp>
      <p:grpSp>
        <p:nvGrpSpPr>
          <p:cNvPr id="11" name="组合 10"/>
          <p:cNvGrpSpPr/>
          <p:nvPr/>
        </p:nvGrpSpPr>
        <p:grpSpPr bwMode="auto">
          <a:xfrm>
            <a:off x="3322761" y="4315040"/>
            <a:ext cx="1785938" cy="1784350"/>
            <a:chOff x="3225639" y="4543565"/>
            <a:chExt cx="1735762" cy="1734334"/>
          </a:xfrm>
        </p:grpSpPr>
        <p:sp>
          <p:nvSpPr>
            <p:cNvPr id="12" name="椭圆 11"/>
            <p:cNvSpPr/>
            <p:nvPr/>
          </p:nvSpPr>
          <p:spPr>
            <a:xfrm flipV="1">
              <a:off x="3225639" y="4543565"/>
              <a:ext cx="1735762" cy="1734334"/>
            </a:xfrm>
            <a:prstGeom prst="ellipse">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n-US" sz="2400">
                <a:solidFill>
                  <a:schemeClr val="accent1"/>
                </a:solidFill>
                <a:latin typeface="微软雅黑" panose="020B0503020204020204" pitchFamily="34" charset="-122"/>
                <a:ea typeface="微软雅黑" panose="020B0503020204020204" pitchFamily="34" charset="-122"/>
              </a:endParaRPr>
            </a:p>
          </p:txBody>
        </p:sp>
        <p:sp>
          <p:nvSpPr>
            <p:cNvPr id="13" name="椭圆 12"/>
            <p:cNvSpPr/>
            <p:nvPr/>
          </p:nvSpPr>
          <p:spPr>
            <a:xfrm rot="10800000" flipV="1">
              <a:off x="3450902" y="4785817"/>
              <a:ext cx="1283692" cy="1285320"/>
            </a:xfrm>
            <a:prstGeom prst="ellipse">
              <a:avLst/>
            </a:prstGeom>
            <a:solidFill>
              <a:schemeClr val="bg1">
                <a:lumMod val="95000"/>
              </a:schemeClr>
            </a:solidFill>
            <a:ln w="25400" cap="flat" cmpd="sng" algn="ctr">
              <a:noFill/>
              <a:prstDash val="solid"/>
            </a:ln>
            <a:effectLst/>
          </p:spPr>
          <p:txBody>
            <a:bodyPr tIns="48000" anchor="ctr" anchorCtr="1"/>
            <a:lstStyle/>
            <a:p>
              <a:pPr algn="ctr" fontAlgn="auto">
                <a:spcBef>
                  <a:spcPts val="0"/>
                </a:spcBef>
                <a:spcAft>
                  <a:spcPts val="0"/>
                </a:spcAft>
                <a:defRPr/>
              </a:pPr>
              <a:r>
                <a:rPr lang="en-US" altLang="zh-CN" sz="4135" b="1" kern="0" dirty="0">
                  <a:solidFill>
                    <a:schemeClr val="accent1"/>
                  </a:solidFill>
                  <a:latin typeface="微软雅黑" panose="020B0503020204020204" pitchFamily="34" charset="-122"/>
                  <a:ea typeface="微软雅黑" panose="020B0503020204020204" pitchFamily="34" charset="-122"/>
                </a:rPr>
                <a:t>02</a:t>
              </a:r>
              <a:endParaRPr lang="zh-CN" altLang="en-US" sz="4135" b="1" kern="0" dirty="0">
                <a:solidFill>
                  <a:schemeClr val="accent1"/>
                </a:solidFill>
                <a:latin typeface="微软雅黑" panose="020B0503020204020204" pitchFamily="34" charset="-122"/>
                <a:ea typeface="微软雅黑" panose="020B0503020204020204" pitchFamily="34" charset="-122"/>
              </a:endParaRPr>
            </a:p>
          </p:txBody>
        </p:sp>
      </p:grpSp>
      <p:sp>
        <p:nvSpPr>
          <p:cNvPr id="14" name="矩形 14"/>
          <p:cNvSpPr/>
          <p:nvPr/>
        </p:nvSpPr>
        <p:spPr>
          <a:xfrm>
            <a:off x="3299" y="3768940"/>
            <a:ext cx="7202487" cy="254000"/>
          </a:xfrm>
          <a:custGeom>
            <a:avLst/>
            <a:gdLst/>
            <a:ahLst/>
            <a:cxnLst/>
            <a:rect l="l" t="t" r="r" b="b"/>
            <a:pathLst>
              <a:path w="4571707" h="242218">
                <a:moveTo>
                  <a:pt x="0" y="0"/>
                </a:moveTo>
                <a:lnTo>
                  <a:pt x="4571707" y="0"/>
                </a:lnTo>
                <a:lnTo>
                  <a:pt x="4571707" y="242218"/>
                </a:lnTo>
                <a:lnTo>
                  <a:pt x="0" y="242218"/>
                </a:lnTo>
                <a:close/>
              </a:path>
            </a:pathLst>
          </a:cu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lIns="94085" tIns="47042" rIns="94085" bIns="47042" anchor="ctr"/>
          <a:lstStyle/>
          <a:p>
            <a:pPr algn="ctr" fontAlgn="auto">
              <a:spcBef>
                <a:spcPts val="0"/>
              </a:spcBef>
              <a:spcAft>
                <a:spcPts val="0"/>
              </a:spcAft>
              <a:defRPr/>
            </a:pPr>
            <a:endParaRPr lang="en-US" sz="2400"/>
          </a:p>
        </p:txBody>
      </p:sp>
      <p:grpSp>
        <p:nvGrpSpPr>
          <p:cNvPr id="15" name="组合 14"/>
          <p:cNvGrpSpPr/>
          <p:nvPr/>
        </p:nvGrpSpPr>
        <p:grpSpPr bwMode="auto">
          <a:xfrm>
            <a:off x="6312024" y="2240178"/>
            <a:ext cx="1785937" cy="1785937"/>
            <a:chOff x="6131016" y="674750"/>
            <a:chExt cx="1735762" cy="1735763"/>
          </a:xfrm>
        </p:grpSpPr>
        <p:sp>
          <p:nvSpPr>
            <p:cNvPr id="16" name="椭圆 15"/>
            <p:cNvSpPr/>
            <p:nvPr/>
          </p:nvSpPr>
          <p:spPr>
            <a:xfrm>
              <a:off x="6131016" y="674750"/>
              <a:ext cx="1735762" cy="1735763"/>
            </a:xfrm>
            <a:prstGeom prst="ellipse">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lang="en-US" sz="2400">
                <a:solidFill>
                  <a:schemeClr val="accent1"/>
                </a:solidFill>
                <a:latin typeface="微软雅黑" panose="020B0503020204020204" pitchFamily="34" charset="-122"/>
                <a:ea typeface="微软雅黑" panose="020B0503020204020204" pitchFamily="34" charset="-122"/>
              </a:endParaRPr>
            </a:p>
          </p:txBody>
        </p:sp>
        <p:sp>
          <p:nvSpPr>
            <p:cNvPr id="17" name="椭圆 16"/>
            <p:cNvSpPr/>
            <p:nvPr/>
          </p:nvSpPr>
          <p:spPr>
            <a:xfrm>
              <a:off x="6356279" y="900014"/>
              <a:ext cx="1283693" cy="1283694"/>
            </a:xfrm>
            <a:prstGeom prst="ellipse">
              <a:avLst/>
            </a:prstGeom>
            <a:solidFill>
              <a:schemeClr val="bg1">
                <a:lumMod val="95000"/>
              </a:schemeClr>
            </a:solidFill>
            <a:ln w="25400" cap="flat" cmpd="sng" algn="ctr">
              <a:noFill/>
              <a:prstDash val="solid"/>
            </a:ln>
            <a:effectLst/>
          </p:spPr>
          <p:txBody>
            <a:bodyPr tIns="48000" anchor="ctr"/>
            <a:lstStyle/>
            <a:p>
              <a:pPr algn="ctr" fontAlgn="auto">
                <a:spcBef>
                  <a:spcPts val="0"/>
                </a:spcBef>
                <a:spcAft>
                  <a:spcPts val="0"/>
                </a:spcAft>
                <a:defRPr/>
              </a:pPr>
              <a:r>
                <a:rPr lang="en-US" altLang="zh-CN" sz="4135" b="1" kern="0">
                  <a:solidFill>
                    <a:schemeClr val="accent1"/>
                  </a:solidFill>
                  <a:latin typeface="微软雅黑" panose="020B0503020204020204" pitchFamily="34" charset="-122"/>
                  <a:ea typeface="微软雅黑" panose="020B0503020204020204" pitchFamily="34" charset="-122"/>
                </a:rPr>
                <a:t>01</a:t>
              </a:r>
              <a:endParaRPr lang="zh-CN" altLang="en-US" sz="4135" b="1" kern="0">
                <a:solidFill>
                  <a:schemeClr val="accent1"/>
                </a:solidFill>
                <a:latin typeface="微软雅黑" panose="020B0503020204020204" pitchFamily="34" charset="-122"/>
                <a:ea typeface="微软雅黑" panose="020B0503020204020204" pitchFamily="34" charset="-122"/>
              </a:endParaRPr>
            </a:p>
          </p:txBody>
        </p:sp>
      </p:grpSp>
      <p:sp>
        <p:nvSpPr>
          <p:cNvPr id="18" name="矩形 14"/>
          <p:cNvSpPr/>
          <p:nvPr/>
        </p:nvSpPr>
        <p:spPr>
          <a:xfrm flipV="1">
            <a:off x="6275511" y="4313453"/>
            <a:ext cx="5918200" cy="252412"/>
          </a:xfrm>
          <a:custGeom>
            <a:avLst/>
            <a:gdLst/>
            <a:ahLst/>
            <a:cxnLst/>
            <a:rect l="l" t="t" r="r" b="b"/>
            <a:pathLst>
              <a:path w="4571707" h="242218">
                <a:moveTo>
                  <a:pt x="0" y="242218"/>
                </a:moveTo>
                <a:lnTo>
                  <a:pt x="4571707" y="242218"/>
                </a:lnTo>
                <a:lnTo>
                  <a:pt x="4571707" y="0"/>
                </a:lnTo>
                <a:lnTo>
                  <a:pt x="0" y="0"/>
                </a:lnTo>
                <a:close/>
              </a:path>
            </a:pathLst>
          </a:cu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lIns="94085" tIns="47042" rIns="94085" bIns="47042" anchor="ctr"/>
          <a:lstStyle/>
          <a:p>
            <a:pPr algn="ctr" fontAlgn="auto">
              <a:spcBef>
                <a:spcPts val="0"/>
              </a:spcBef>
              <a:spcAft>
                <a:spcPts val="0"/>
              </a:spcAft>
              <a:defRPr/>
            </a:pPr>
            <a:endParaRPr lang="en-US" sz="2400"/>
          </a:p>
        </p:txBody>
      </p:sp>
      <p:grpSp>
        <p:nvGrpSpPr>
          <p:cNvPr id="19" name="组合 18"/>
          <p:cNvGrpSpPr/>
          <p:nvPr/>
        </p:nvGrpSpPr>
        <p:grpSpPr bwMode="auto">
          <a:xfrm>
            <a:off x="5381749" y="4315040"/>
            <a:ext cx="1785937" cy="1784350"/>
            <a:chOff x="5227325" y="4543565"/>
            <a:chExt cx="1735762" cy="1734334"/>
          </a:xfrm>
        </p:grpSpPr>
        <p:sp>
          <p:nvSpPr>
            <p:cNvPr id="20" name="椭圆 19"/>
            <p:cNvSpPr/>
            <p:nvPr/>
          </p:nvSpPr>
          <p:spPr>
            <a:xfrm flipV="1">
              <a:off x="5227325" y="4543565"/>
              <a:ext cx="1735762" cy="1734334"/>
            </a:xfrm>
            <a:prstGeom prst="ellipse">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2400">
                <a:solidFill>
                  <a:schemeClr val="accent1"/>
                </a:solidFill>
                <a:latin typeface="微软雅黑" panose="020B0503020204020204" pitchFamily="34" charset="-122"/>
                <a:ea typeface="微软雅黑" panose="020B0503020204020204" pitchFamily="34" charset="-122"/>
              </a:endParaRPr>
            </a:p>
          </p:txBody>
        </p:sp>
        <p:sp>
          <p:nvSpPr>
            <p:cNvPr id="21" name="椭圆 20"/>
            <p:cNvSpPr/>
            <p:nvPr/>
          </p:nvSpPr>
          <p:spPr>
            <a:xfrm rot="10800000" flipV="1">
              <a:off x="5460302" y="4768843"/>
              <a:ext cx="1285236" cy="1283777"/>
            </a:xfrm>
            <a:prstGeom prst="ellipse">
              <a:avLst/>
            </a:prstGeom>
            <a:solidFill>
              <a:schemeClr val="bg1">
                <a:lumMod val="95000"/>
              </a:schemeClr>
            </a:solidFill>
            <a:ln w="25400" cap="flat" cmpd="sng" algn="ctr">
              <a:noFill/>
              <a:prstDash val="solid"/>
            </a:ln>
            <a:effectLst/>
          </p:spPr>
          <p:txBody>
            <a:bodyPr tIns="48000" anchor="ctr"/>
            <a:lstStyle/>
            <a:p>
              <a:pPr algn="ctr" fontAlgn="auto">
                <a:spcBef>
                  <a:spcPts val="0"/>
                </a:spcBef>
                <a:spcAft>
                  <a:spcPts val="0"/>
                </a:spcAft>
                <a:defRPr/>
              </a:pPr>
              <a:r>
                <a:rPr lang="en-US" altLang="zh-CN" sz="4135" b="1" kern="0">
                  <a:solidFill>
                    <a:schemeClr val="accent1"/>
                  </a:solidFill>
                  <a:latin typeface="微软雅黑" panose="020B0503020204020204" pitchFamily="34" charset="-122"/>
                  <a:ea typeface="微软雅黑" panose="020B0503020204020204" pitchFamily="34" charset="-122"/>
                </a:rPr>
                <a:t>03</a:t>
              </a:r>
              <a:endParaRPr lang="zh-CN" altLang="en-US" sz="4135" b="1" kern="0">
                <a:solidFill>
                  <a:schemeClr val="accent1"/>
                </a:solidFill>
                <a:latin typeface="微软雅黑" panose="020B0503020204020204" pitchFamily="34" charset="-122"/>
                <a:ea typeface="微软雅黑" panose="020B0503020204020204" pitchFamily="34" charset="-122"/>
              </a:endParaRPr>
            </a:p>
          </p:txBody>
        </p:sp>
      </p:grpSp>
      <p:sp>
        <p:nvSpPr>
          <p:cNvPr id="23" name="TextBox 16"/>
          <p:cNvSpPr txBox="1"/>
          <p:nvPr/>
        </p:nvSpPr>
        <p:spPr>
          <a:xfrm>
            <a:off x="1978149" y="2460840"/>
            <a:ext cx="4100513" cy="926000"/>
          </a:xfrm>
          <a:prstGeom prst="rect">
            <a:avLst/>
          </a:prstGeom>
          <a:noFill/>
        </p:spPr>
        <p:txBody>
          <a:bodyPr wrap="square" lIns="94085" tIns="47042" rIns="94085" bIns="47042">
            <a:spAutoFit/>
          </a:bodyPr>
          <a:lstStyle/>
          <a:p>
            <a:pPr fontAlgn="auto">
              <a:spcBef>
                <a:spcPts val="0"/>
              </a:spcBef>
              <a:spcAft>
                <a:spcPts val="0"/>
              </a:spcAft>
              <a:defRPr/>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将抽查事项分为</a:t>
            </a:r>
            <a:r>
              <a:rPr lang="zh-CN" altLang="en-US" dirty="0" smtClean="0">
                <a:solidFill>
                  <a:srgbClr val="FF0000"/>
                </a:solidFill>
                <a:latin typeface="微软雅黑" panose="020B0503020204020204" pitchFamily="34" charset="-122"/>
                <a:ea typeface="微软雅黑" panose="020B0503020204020204" pitchFamily="34" charset="-122"/>
              </a:rPr>
              <a:t>“一般检查事项”和“重点检查事项”</a:t>
            </a: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，后者抽查比例不设上限，但仍要纳入双随机的流程体系。</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TextBox 16"/>
          <p:cNvSpPr txBox="1"/>
          <p:nvPr/>
        </p:nvSpPr>
        <p:spPr>
          <a:xfrm>
            <a:off x="355725" y="5465490"/>
            <a:ext cx="2965448" cy="926000"/>
          </a:xfrm>
          <a:prstGeom prst="rect">
            <a:avLst/>
          </a:prstGeom>
          <a:noFill/>
        </p:spPr>
        <p:txBody>
          <a:bodyPr wrap="square" lIns="94085" tIns="47042" rIns="94085" bIns="47042">
            <a:spAutoFit/>
          </a:bodyPr>
          <a:lstStyle/>
          <a:p>
            <a:pPr fontAlgn="auto">
              <a:spcBef>
                <a:spcPts val="0"/>
              </a:spcBef>
              <a:spcAft>
                <a:spcPts val="0"/>
              </a:spcAft>
              <a:defRPr/>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明确</a:t>
            </a:r>
            <a:r>
              <a:rPr lang="zh-CN" altLang="en-US" dirty="0" smtClean="0">
                <a:solidFill>
                  <a:srgbClr val="FF0000"/>
                </a:solidFill>
                <a:latin typeface="微软雅黑" panose="020B0503020204020204" pitchFamily="34" charset="-122"/>
                <a:ea typeface="微软雅黑" panose="020B0503020204020204" pitchFamily="34" charset="-122"/>
              </a:rPr>
              <a:t>“特殊重点领域”的日常监管</a:t>
            </a: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不实行“双随机、一公开” 。</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TextBox 16"/>
          <p:cNvSpPr txBox="1"/>
          <p:nvPr/>
        </p:nvSpPr>
        <p:spPr>
          <a:xfrm>
            <a:off x="7440736" y="4941616"/>
            <a:ext cx="4343896" cy="1479997"/>
          </a:xfrm>
          <a:prstGeom prst="rect">
            <a:avLst/>
          </a:prstGeom>
          <a:noFill/>
        </p:spPr>
        <p:txBody>
          <a:bodyPr wrap="square" lIns="94085" tIns="47042" rIns="94085" bIns="47042">
            <a:spAutoFit/>
          </a:bodyPr>
          <a:lstStyle/>
          <a:p>
            <a:pPr fontAlgn="auto">
              <a:spcBef>
                <a:spcPts val="0"/>
              </a:spcBef>
              <a:spcAft>
                <a:spcPts val="0"/>
              </a:spcAft>
              <a:defRPr/>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在做好“双随机、一公开”监管工作的同时，对通过</a:t>
            </a:r>
            <a:r>
              <a:rPr lang="zh-CN" altLang="en-US" dirty="0">
                <a:solidFill>
                  <a:srgbClr val="FF0000"/>
                </a:solidFill>
                <a:latin typeface="微软雅黑" panose="020B0503020204020204" pitchFamily="34" charset="-122"/>
                <a:ea typeface="微软雅黑" panose="020B0503020204020204" pitchFamily="34" charset="-122"/>
              </a:rPr>
              <a:t>投诉举报、转办交办、数据监测等</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发现的违法违规个案线索，要立即实施检查、处置；需要立案查处的，要按照行政处罚程序规定进行调查处理。</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down)">
                                      <p:cBhvr>
                                        <p:cTn id="11" dur="500"/>
                                        <p:tgtEl>
                                          <p:spTgt spid="15"/>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500"/>
                                        <p:tgtEl>
                                          <p:spTgt spid="18"/>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1"/>
          <p:cNvSpPr txBox="1"/>
          <p:nvPr/>
        </p:nvSpPr>
        <p:spPr>
          <a:xfrm>
            <a:off x="1144588" y="266700"/>
            <a:ext cx="4446587" cy="506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fontAlgn="auto">
              <a:spcAft>
                <a:spcPts val="0"/>
              </a:spcAft>
              <a:defRPr/>
            </a:pPr>
            <a:r>
              <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rPr>
              <a:t>主要内容和亮点（三）</a:t>
            </a:r>
            <a:endParaRPr lang="en-GB"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矩形 23"/>
          <p:cNvSpPr/>
          <p:nvPr/>
        </p:nvSpPr>
        <p:spPr>
          <a:xfrm>
            <a:off x="2063552" y="1434260"/>
            <a:ext cx="8054975" cy="884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2" rIns="91422" bIns="45712" anchor="ctr"/>
          <a:lstStyle/>
          <a:p>
            <a:pPr algn="ctr" fontAlgn="auto">
              <a:spcBef>
                <a:spcPts val="0"/>
              </a:spcBef>
              <a:spcAft>
                <a:spcPts val="0"/>
              </a:spcAft>
              <a:defRPr/>
            </a:pPr>
            <a:r>
              <a:rPr lang="zh-CN" altLang="en-US" sz="2400" dirty="0" smtClean="0">
                <a:latin typeface="微软雅黑" panose="020B0503020204020204" pitchFamily="34" charset="-122"/>
                <a:ea typeface="微软雅黑" panose="020B0503020204020204" pitchFamily="34" charset="-122"/>
              </a:rPr>
              <a:t>三、拓展检查对象名录库的范围</a:t>
            </a:r>
            <a:endParaRPr lang="zh-CN" altLang="en-US" sz="2400" dirty="0">
              <a:latin typeface="微软雅黑" panose="020B0503020204020204" pitchFamily="34" charset="-122"/>
              <a:ea typeface="微软雅黑" panose="020B0503020204020204" pitchFamily="34" charset="-122"/>
            </a:endParaRPr>
          </a:p>
        </p:txBody>
      </p:sp>
      <p:sp>
        <p:nvSpPr>
          <p:cNvPr id="9" name="Freeform 5"/>
          <p:cNvSpPr/>
          <p:nvPr/>
        </p:nvSpPr>
        <p:spPr bwMode="auto">
          <a:xfrm>
            <a:off x="1144588" y="3212976"/>
            <a:ext cx="2105704" cy="1739644"/>
          </a:xfrm>
          <a:custGeom>
            <a:avLst/>
            <a:gdLst>
              <a:gd name="T0" fmla="*/ 1548926 w 2740"/>
              <a:gd name="T1" fmla="*/ 1683661 h 2446"/>
              <a:gd name="T2" fmla="*/ 1479797 w 2740"/>
              <a:gd name="T3" fmla="*/ 1752753 h 2446"/>
              <a:gd name="T4" fmla="*/ 1381144 w 2740"/>
              <a:gd name="T5" fmla="*/ 1778208 h 2446"/>
              <a:gd name="T6" fmla="*/ 587598 w 2740"/>
              <a:gd name="T7" fmla="*/ 1778208 h 2446"/>
              <a:gd name="T8" fmla="*/ 493266 w 2740"/>
              <a:gd name="T9" fmla="*/ 1752753 h 2446"/>
              <a:gd name="T10" fmla="*/ 424137 w 2740"/>
              <a:gd name="T11" fmla="*/ 1682934 h 2446"/>
              <a:gd name="T12" fmla="*/ 25923 w 2740"/>
              <a:gd name="T13" fmla="*/ 986196 h 2446"/>
              <a:gd name="T14" fmla="*/ 0 w 2740"/>
              <a:gd name="T15" fmla="*/ 889467 h 2446"/>
              <a:gd name="T16" fmla="*/ 25923 w 2740"/>
              <a:gd name="T17" fmla="*/ 792012 h 2446"/>
              <a:gd name="T18" fmla="*/ 422696 w 2740"/>
              <a:gd name="T19" fmla="*/ 98183 h 2446"/>
              <a:gd name="T20" fmla="*/ 493266 w 2740"/>
              <a:gd name="T21" fmla="*/ 26909 h 2446"/>
              <a:gd name="T22" fmla="*/ 583278 w 2740"/>
              <a:gd name="T23" fmla="*/ 727 h 2446"/>
              <a:gd name="T24" fmla="*/ 1379704 w 2740"/>
              <a:gd name="T25" fmla="*/ 727 h 2446"/>
              <a:gd name="T26" fmla="*/ 1479797 w 2740"/>
              <a:gd name="T27" fmla="*/ 26909 h 2446"/>
              <a:gd name="T28" fmla="*/ 1548926 w 2740"/>
              <a:gd name="T29" fmla="*/ 96001 h 2446"/>
              <a:gd name="T30" fmla="*/ 1945699 w 2740"/>
              <a:gd name="T31" fmla="*/ 789830 h 2446"/>
              <a:gd name="T32" fmla="*/ 1973063 w 2740"/>
              <a:gd name="T33" fmla="*/ 889467 h 2446"/>
              <a:gd name="T34" fmla="*/ 1944979 w 2740"/>
              <a:gd name="T35" fmla="*/ 989833 h 2446"/>
              <a:gd name="T36" fmla="*/ 1548926 w 2740"/>
              <a:gd name="T37" fmla="*/ 1683661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a:noFill/>
          </a:ln>
          <a:extLst>
            <a:ext uri="{91240B29-F687-4F45-9708-019B960494DF}">
              <a14:hiddenLine xmlns:a14="http://schemas.microsoft.com/office/drawing/2010/main" w="9525">
                <a:solidFill>
                  <a:srgbClr val="000000"/>
                </a:solidFill>
                <a:prstDash val="solid"/>
                <a:miter lim="800000"/>
                <a:headEnd/>
                <a:tailEnd/>
              </a14:hiddenLine>
            </a:ext>
          </a:extLst>
        </p:spPr>
        <p:txBody>
          <a:bodyPr lIns="121920" tIns="60960" rIns="121920" bIns="60960"/>
          <a:lstStyle/>
          <a:p>
            <a:endParaRPr lang="zh-CN" altLang="en-US"/>
          </a:p>
        </p:txBody>
      </p:sp>
      <p:sp>
        <p:nvSpPr>
          <p:cNvPr id="10" name="TextBox 24"/>
          <p:cNvSpPr txBox="1"/>
          <p:nvPr/>
        </p:nvSpPr>
        <p:spPr>
          <a:xfrm>
            <a:off x="1631504" y="3535667"/>
            <a:ext cx="1211263" cy="1107996"/>
          </a:xfrm>
          <a:prstGeom prst="rect">
            <a:avLst/>
          </a:prstGeom>
          <a:noFill/>
        </p:spPr>
        <p:txBody>
          <a:bodyPr lIns="0" tIns="0" rIns="0" bIns="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fontAlgn="auto">
              <a:spcBef>
                <a:spcPts val="0"/>
              </a:spcBef>
              <a:spcAft>
                <a:spcPts val="0"/>
              </a:spcAft>
              <a:defRPr/>
            </a:pPr>
            <a:r>
              <a:rPr lang="zh-CN" altLang="en-US" sz="1800" b="1" dirty="0" smtClean="0"/>
              <a:t>“双随机、一公开”检查对象名录库</a:t>
            </a:r>
            <a:endParaRPr lang="zh-CN" altLang="en-US" sz="1800" b="1" dirty="0"/>
          </a:p>
        </p:txBody>
      </p:sp>
      <p:sp>
        <p:nvSpPr>
          <p:cNvPr id="11" name="圆角矩形 10"/>
          <p:cNvSpPr/>
          <p:nvPr/>
        </p:nvSpPr>
        <p:spPr>
          <a:xfrm>
            <a:off x="4421757" y="2879196"/>
            <a:ext cx="6207072" cy="601663"/>
          </a:xfrm>
          <a:prstGeom prst="roundRect">
            <a:avLst>
              <a:gd name="adj" fmla="val 2063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75000"/>
                  <a:lumOff val="25000"/>
                </a:schemeClr>
              </a:solidFill>
            </a:endParaRPr>
          </a:p>
        </p:txBody>
      </p:sp>
      <p:sp>
        <p:nvSpPr>
          <p:cNvPr id="12" name="Freeform 5"/>
          <p:cNvSpPr/>
          <p:nvPr/>
        </p:nvSpPr>
        <p:spPr bwMode="auto">
          <a:xfrm>
            <a:off x="3481956" y="3074686"/>
            <a:ext cx="730250" cy="2016224"/>
          </a:xfrm>
          <a:custGeom>
            <a:avLst/>
            <a:gdLst>
              <a:gd name="T0" fmla="*/ 411770 w 3544"/>
              <a:gd name="T1" fmla="*/ 2603928 h 14563"/>
              <a:gd name="T2" fmla="*/ 411770 w 3544"/>
              <a:gd name="T3" fmla="*/ 3502070 h 14563"/>
              <a:gd name="T4" fmla="*/ 484689 w 3544"/>
              <a:gd name="T5" fmla="*/ 3878288 h 14563"/>
              <a:gd name="T6" fmla="*/ 730021 w 3544"/>
              <a:gd name="T7" fmla="*/ 4016025 h 14563"/>
              <a:gd name="T8" fmla="*/ 730021 w 3544"/>
              <a:gd name="T9" fmla="*/ 4144372 h 14563"/>
              <a:gd name="T10" fmla="*/ 398175 w 3544"/>
              <a:gd name="T11" fmla="*/ 3988705 h 14563"/>
              <a:gd name="T12" fmla="*/ 292297 w 3544"/>
              <a:gd name="T13" fmla="*/ 3429217 h 14563"/>
              <a:gd name="T14" fmla="*/ 292297 w 3544"/>
              <a:gd name="T15" fmla="*/ 2640639 h 14563"/>
              <a:gd name="T16" fmla="*/ 238946 w 3544"/>
              <a:gd name="T17" fmla="*/ 2282919 h 14563"/>
              <a:gd name="T18" fmla="*/ 0 w 3544"/>
              <a:gd name="T19" fmla="*/ 2127253 h 14563"/>
              <a:gd name="T20" fmla="*/ 0 w 3544"/>
              <a:gd name="T21" fmla="*/ 2017119 h 14563"/>
              <a:gd name="T22" fmla="*/ 232148 w 3544"/>
              <a:gd name="T23" fmla="*/ 1869990 h 14563"/>
              <a:gd name="T24" fmla="*/ 292297 w 3544"/>
              <a:gd name="T25" fmla="*/ 1503733 h 14563"/>
              <a:gd name="T26" fmla="*/ 292297 w 3544"/>
              <a:gd name="T27" fmla="*/ 715155 h 14563"/>
              <a:gd name="T28" fmla="*/ 398175 w 3544"/>
              <a:gd name="T29" fmla="*/ 155667 h 14563"/>
              <a:gd name="T30" fmla="*/ 730021 w 3544"/>
              <a:gd name="T31" fmla="*/ 0 h 14563"/>
              <a:gd name="T32" fmla="*/ 730021 w 3544"/>
              <a:gd name="T33" fmla="*/ 128347 h 14563"/>
              <a:gd name="T34" fmla="*/ 484689 w 3544"/>
              <a:gd name="T35" fmla="*/ 256693 h 14563"/>
              <a:gd name="T36" fmla="*/ 411770 w 3544"/>
              <a:gd name="T37" fmla="*/ 641448 h 14563"/>
              <a:gd name="T38" fmla="*/ 411770 w 3544"/>
              <a:gd name="T39" fmla="*/ 1540444 h 14563"/>
              <a:gd name="T40" fmla="*/ 119473 w 3544"/>
              <a:gd name="T41" fmla="*/ 2070336 h 14563"/>
              <a:gd name="T42" fmla="*/ 119473 w 3544"/>
              <a:gd name="T43" fmla="*/ 2078589 h 14563"/>
              <a:gd name="T44" fmla="*/ 411770 w 3544"/>
              <a:gd name="T45" fmla="*/ 2603928 h 1456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544" h="14563">
                <a:moveTo>
                  <a:pt x="1999" y="9150"/>
                </a:moveTo>
                <a:lnTo>
                  <a:pt x="1999" y="12306"/>
                </a:lnTo>
                <a:cubicBezTo>
                  <a:pt x="1999" y="12867"/>
                  <a:pt x="2117" y="13306"/>
                  <a:pt x="2353" y="13628"/>
                </a:cubicBezTo>
                <a:cubicBezTo>
                  <a:pt x="2590" y="13950"/>
                  <a:pt x="2986" y="14112"/>
                  <a:pt x="3544" y="14112"/>
                </a:cubicBezTo>
                <a:lnTo>
                  <a:pt x="3544" y="14563"/>
                </a:lnTo>
                <a:cubicBezTo>
                  <a:pt x="2815" y="14563"/>
                  <a:pt x="2276" y="14379"/>
                  <a:pt x="1933" y="14016"/>
                </a:cubicBezTo>
                <a:cubicBezTo>
                  <a:pt x="1589" y="13650"/>
                  <a:pt x="1419" y="12993"/>
                  <a:pt x="1419" y="12050"/>
                </a:cubicBezTo>
                <a:lnTo>
                  <a:pt x="1419" y="9279"/>
                </a:lnTo>
                <a:cubicBezTo>
                  <a:pt x="1419" y="8762"/>
                  <a:pt x="1333" y="8344"/>
                  <a:pt x="1160" y="8022"/>
                </a:cubicBezTo>
                <a:cubicBezTo>
                  <a:pt x="990" y="7701"/>
                  <a:pt x="602" y="7516"/>
                  <a:pt x="0" y="7475"/>
                </a:cubicBezTo>
                <a:lnTo>
                  <a:pt x="0" y="7088"/>
                </a:lnTo>
                <a:cubicBezTo>
                  <a:pt x="558" y="7002"/>
                  <a:pt x="935" y="6829"/>
                  <a:pt x="1127" y="6571"/>
                </a:cubicBezTo>
                <a:cubicBezTo>
                  <a:pt x="1322" y="6315"/>
                  <a:pt x="1419" y="5883"/>
                  <a:pt x="1419" y="5284"/>
                </a:cubicBezTo>
                <a:lnTo>
                  <a:pt x="1419" y="2513"/>
                </a:lnTo>
                <a:cubicBezTo>
                  <a:pt x="1419" y="1567"/>
                  <a:pt x="1589" y="913"/>
                  <a:pt x="1933" y="547"/>
                </a:cubicBezTo>
                <a:cubicBezTo>
                  <a:pt x="2276" y="181"/>
                  <a:pt x="2815" y="0"/>
                  <a:pt x="3544" y="0"/>
                </a:cubicBezTo>
                <a:lnTo>
                  <a:pt x="3544" y="451"/>
                </a:lnTo>
                <a:cubicBezTo>
                  <a:pt x="2986" y="451"/>
                  <a:pt x="2590" y="602"/>
                  <a:pt x="2353" y="902"/>
                </a:cubicBezTo>
                <a:cubicBezTo>
                  <a:pt x="2117" y="1201"/>
                  <a:pt x="1999" y="1652"/>
                  <a:pt x="1999" y="2254"/>
                </a:cubicBezTo>
                <a:lnTo>
                  <a:pt x="1999" y="5413"/>
                </a:lnTo>
                <a:cubicBezTo>
                  <a:pt x="1999" y="6265"/>
                  <a:pt x="1592" y="7275"/>
                  <a:pt x="580" y="7275"/>
                </a:cubicBezTo>
                <a:lnTo>
                  <a:pt x="580" y="7304"/>
                </a:lnTo>
                <a:cubicBezTo>
                  <a:pt x="1565" y="7304"/>
                  <a:pt x="1999" y="8309"/>
                  <a:pt x="1999" y="915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a:p>
        </p:txBody>
      </p:sp>
      <p:sp>
        <p:nvSpPr>
          <p:cNvPr id="13" name="圆角矩形 12"/>
          <p:cNvSpPr/>
          <p:nvPr/>
        </p:nvSpPr>
        <p:spPr>
          <a:xfrm>
            <a:off x="4421756" y="3788834"/>
            <a:ext cx="6207073" cy="601662"/>
          </a:xfrm>
          <a:prstGeom prst="roundRect">
            <a:avLst>
              <a:gd name="adj" fmla="val 2527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75000"/>
                  <a:lumOff val="25000"/>
                </a:schemeClr>
              </a:solidFill>
            </a:endParaRPr>
          </a:p>
        </p:txBody>
      </p:sp>
      <p:sp>
        <p:nvSpPr>
          <p:cNvPr id="14" name="圆角矩形 13"/>
          <p:cNvSpPr/>
          <p:nvPr/>
        </p:nvSpPr>
        <p:spPr>
          <a:xfrm>
            <a:off x="4421756" y="4730221"/>
            <a:ext cx="6207073" cy="601663"/>
          </a:xfrm>
          <a:prstGeom prst="roundRect">
            <a:avLst>
              <a:gd name="adj" fmla="val 2527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75000"/>
                  <a:lumOff val="25000"/>
                </a:schemeClr>
              </a:solidFill>
            </a:endParaRPr>
          </a:p>
        </p:txBody>
      </p:sp>
      <p:sp>
        <p:nvSpPr>
          <p:cNvPr id="15" name="TextBox 29"/>
          <p:cNvSpPr txBox="1"/>
          <p:nvPr/>
        </p:nvSpPr>
        <p:spPr>
          <a:xfrm>
            <a:off x="4724174" y="3027902"/>
            <a:ext cx="5134770" cy="304250"/>
          </a:xfrm>
          <a:prstGeom prst="rect">
            <a:avLst/>
          </a:prstGeom>
          <a:noFill/>
        </p:spPr>
        <p:txBody>
          <a:bodyPr wrap="square" lIns="0" tIns="0" rIns="0" bIns="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fontAlgn="auto">
              <a:lnSpc>
                <a:spcPct val="120000"/>
              </a:lnSpc>
              <a:spcBef>
                <a:spcPts val="0"/>
              </a:spcBef>
              <a:spcAft>
                <a:spcPts val="0"/>
              </a:spcAft>
              <a:defRPr/>
            </a:pPr>
            <a:r>
              <a:rPr lang="zh-CN" altLang="en-US" sz="1800" dirty="0" smtClean="0">
                <a:solidFill>
                  <a:schemeClr val="tx1">
                    <a:lumMod val="75000"/>
                    <a:lumOff val="25000"/>
                  </a:schemeClr>
                </a:solidFill>
              </a:rPr>
              <a:t>企业、个体工商户、农民专业合作社等市场主体</a:t>
            </a:r>
            <a:endParaRPr lang="en-US" altLang="zh-CN" sz="1800" dirty="0">
              <a:solidFill>
                <a:schemeClr val="tx1">
                  <a:lumMod val="75000"/>
                  <a:lumOff val="25000"/>
                </a:schemeClr>
              </a:solidFill>
            </a:endParaRPr>
          </a:p>
        </p:txBody>
      </p:sp>
      <p:sp>
        <p:nvSpPr>
          <p:cNvPr id="16" name="TextBox 30"/>
          <p:cNvSpPr txBox="1"/>
          <p:nvPr/>
        </p:nvSpPr>
        <p:spPr>
          <a:xfrm>
            <a:off x="4724173" y="3937540"/>
            <a:ext cx="5904656" cy="304250"/>
          </a:xfrm>
          <a:prstGeom prst="rect">
            <a:avLst/>
          </a:prstGeom>
          <a:noFill/>
        </p:spPr>
        <p:txBody>
          <a:bodyPr wrap="square" lIns="0" tIns="0" rIns="0" bIns="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fontAlgn="auto">
              <a:lnSpc>
                <a:spcPct val="120000"/>
              </a:lnSpc>
              <a:spcBef>
                <a:spcPts val="0"/>
              </a:spcBef>
              <a:spcAft>
                <a:spcPts val="0"/>
              </a:spcAft>
              <a:defRPr/>
            </a:pPr>
            <a:r>
              <a:rPr lang="zh-CN" altLang="en-US" sz="1800" dirty="0" smtClean="0">
                <a:solidFill>
                  <a:schemeClr val="tx1">
                    <a:lumMod val="75000"/>
                    <a:lumOff val="25000"/>
                  </a:schemeClr>
                </a:solidFill>
              </a:rPr>
              <a:t>社会组织、事业单位的其他具有统一社会信用代码的主体</a:t>
            </a:r>
            <a:endParaRPr lang="en-US" altLang="zh-CN" sz="1800" dirty="0">
              <a:solidFill>
                <a:schemeClr val="tx1">
                  <a:lumMod val="75000"/>
                  <a:lumOff val="25000"/>
                </a:schemeClr>
              </a:solidFill>
            </a:endParaRPr>
          </a:p>
        </p:txBody>
      </p:sp>
      <p:sp>
        <p:nvSpPr>
          <p:cNvPr id="17" name="TextBox 31"/>
          <p:cNvSpPr txBox="1"/>
          <p:nvPr/>
        </p:nvSpPr>
        <p:spPr>
          <a:xfrm>
            <a:off x="4724174" y="4884773"/>
            <a:ext cx="5134770" cy="304250"/>
          </a:xfrm>
          <a:prstGeom prst="rect">
            <a:avLst/>
          </a:prstGeom>
          <a:noFill/>
        </p:spPr>
        <p:txBody>
          <a:bodyPr wrap="square" lIns="0" tIns="0" rIns="0" bIns="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fontAlgn="auto">
              <a:lnSpc>
                <a:spcPct val="120000"/>
              </a:lnSpc>
              <a:spcBef>
                <a:spcPts val="0"/>
              </a:spcBef>
              <a:spcAft>
                <a:spcPts val="0"/>
              </a:spcAft>
              <a:defRPr/>
            </a:pPr>
            <a:r>
              <a:rPr lang="zh-CN" altLang="zh-CN" sz="1800" dirty="0"/>
              <a:t>产品、项目、</a:t>
            </a:r>
            <a:r>
              <a:rPr lang="zh-CN" altLang="zh-CN" sz="1800" dirty="0" smtClean="0"/>
              <a:t>行为</a:t>
            </a:r>
            <a:r>
              <a:rPr lang="zh-CN" altLang="en-US" sz="1800" dirty="0" smtClean="0"/>
              <a:t>等客体</a:t>
            </a:r>
            <a:endParaRPr lang="en-US" altLang="zh-CN" sz="1800" dirty="0">
              <a:solidFill>
                <a:schemeClr val="tx1">
                  <a:lumMod val="75000"/>
                  <a:lumOff val="25000"/>
                </a:schemeClr>
              </a:solidFill>
            </a:endParaRPr>
          </a:p>
        </p:txBody>
      </p:sp>
      <p:sp>
        <p:nvSpPr>
          <p:cNvPr id="18" name="TextBox 29"/>
          <p:cNvSpPr txBox="1"/>
          <p:nvPr/>
        </p:nvSpPr>
        <p:spPr>
          <a:xfrm>
            <a:off x="1881992" y="5671609"/>
            <a:ext cx="8418093" cy="707373"/>
          </a:xfrm>
          <a:prstGeom prst="rect">
            <a:avLst/>
          </a:prstGeom>
          <a:noFill/>
        </p:spPr>
        <p:txBody>
          <a:bodyPr wrap="square" lIns="0" tIns="0" rIns="0" bIns="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fontAlgn="auto">
              <a:lnSpc>
                <a:spcPct val="120000"/>
              </a:lnSpc>
              <a:spcBef>
                <a:spcPts val="0"/>
              </a:spcBef>
              <a:spcAft>
                <a:spcPts val="0"/>
              </a:spcAft>
              <a:defRPr/>
            </a:pPr>
            <a:r>
              <a:rPr lang="zh-CN" altLang="zh-CN" sz="2000" dirty="0"/>
              <a:t>最大</a:t>
            </a:r>
            <a:r>
              <a:rPr lang="zh-CN" altLang="zh-CN" sz="2000" dirty="0" smtClean="0"/>
              <a:t>程度兼容各</a:t>
            </a:r>
            <a:r>
              <a:rPr lang="zh-CN" altLang="zh-CN" sz="2000" dirty="0"/>
              <a:t>部门的监管模式，满足了专业性抽查的需求，能够有效提高各部门参与部门联合“双随机、一公开”监管的积极性。</a:t>
            </a:r>
            <a:endParaRPr lang="en-US" altLang="zh-CN" sz="2000" dirty="0">
              <a:solidFill>
                <a:schemeClr val="tx1">
                  <a:lumMod val="75000"/>
                  <a:lumOff val="25000"/>
                </a:schemeClr>
              </a:solidFill>
            </a:endParaRPr>
          </a:p>
        </p:txBody>
      </p:sp>
    </p:spTree>
  </p:cSld>
  <p:clrMapOvr>
    <a:masterClrMapping/>
  </p:clrMapOvr>
  <p:transition spd="slow" advClick="0" advTm="0">
    <p:randomBar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1"/>
          <p:cNvSpPr txBox="1"/>
          <p:nvPr/>
        </p:nvSpPr>
        <p:spPr>
          <a:xfrm>
            <a:off x="1144588" y="266700"/>
            <a:ext cx="4446587" cy="506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fontAlgn="auto">
              <a:spcAft>
                <a:spcPts val="0"/>
              </a:spcAft>
              <a:defRPr/>
            </a:pPr>
            <a:r>
              <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rPr>
              <a:t>主要内容和亮点（四）</a:t>
            </a:r>
            <a:endParaRPr lang="en-GB"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矩形 23"/>
          <p:cNvSpPr/>
          <p:nvPr/>
        </p:nvSpPr>
        <p:spPr>
          <a:xfrm>
            <a:off x="2063552" y="1434260"/>
            <a:ext cx="8054975" cy="884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2" rIns="91422" bIns="45712" anchor="ctr"/>
          <a:lstStyle/>
          <a:p>
            <a:pPr algn="ctr" fontAlgn="auto">
              <a:spcBef>
                <a:spcPts val="0"/>
              </a:spcBef>
              <a:spcAft>
                <a:spcPts val="0"/>
              </a:spcAft>
              <a:defRPr/>
            </a:pPr>
            <a:r>
              <a:rPr lang="zh-CN" altLang="en-US" sz="2400" dirty="0" smtClean="0">
                <a:latin typeface="微软雅黑" panose="020B0503020204020204" pitchFamily="34" charset="-122"/>
                <a:ea typeface="微软雅黑" panose="020B0503020204020204" pitchFamily="34" charset="-122"/>
              </a:rPr>
              <a:t>四、明确检查人员名录库的范围</a:t>
            </a:r>
            <a:endParaRPr lang="zh-CN" altLang="en-US" sz="2400" dirty="0">
              <a:latin typeface="微软雅黑" panose="020B0503020204020204" pitchFamily="34" charset="-122"/>
              <a:ea typeface="微软雅黑" panose="020B0503020204020204" pitchFamily="34" charset="-122"/>
            </a:endParaRPr>
          </a:p>
        </p:txBody>
      </p:sp>
      <p:sp>
        <p:nvSpPr>
          <p:cNvPr id="9" name="Freeform 5"/>
          <p:cNvSpPr/>
          <p:nvPr/>
        </p:nvSpPr>
        <p:spPr bwMode="auto">
          <a:xfrm>
            <a:off x="1312546" y="3115910"/>
            <a:ext cx="2105704" cy="1739644"/>
          </a:xfrm>
          <a:custGeom>
            <a:avLst/>
            <a:gdLst>
              <a:gd name="T0" fmla="*/ 1548926 w 2740"/>
              <a:gd name="T1" fmla="*/ 1683661 h 2446"/>
              <a:gd name="T2" fmla="*/ 1479797 w 2740"/>
              <a:gd name="T3" fmla="*/ 1752753 h 2446"/>
              <a:gd name="T4" fmla="*/ 1381144 w 2740"/>
              <a:gd name="T5" fmla="*/ 1778208 h 2446"/>
              <a:gd name="T6" fmla="*/ 587598 w 2740"/>
              <a:gd name="T7" fmla="*/ 1778208 h 2446"/>
              <a:gd name="T8" fmla="*/ 493266 w 2740"/>
              <a:gd name="T9" fmla="*/ 1752753 h 2446"/>
              <a:gd name="T10" fmla="*/ 424137 w 2740"/>
              <a:gd name="T11" fmla="*/ 1682934 h 2446"/>
              <a:gd name="T12" fmla="*/ 25923 w 2740"/>
              <a:gd name="T13" fmla="*/ 986196 h 2446"/>
              <a:gd name="T14" fmla="*/ 0 w 2740"/>
              <a:gd name="T15" fmla="*/ 889467 h 2446"/>
              <a:gd name="T16" fmla="*/ 25923 w 2740"/>
              <a:gd name="T17" fmla="*/ 792012 h 2446"/>
              <a:gd name="T18" fmla="*/ 422696 w 2740"/>
              <a:gd name="T19" fmla="*/ 98183 h 2446"/>
              <a:gd name="T20" fmla="*/ 493266 w 2740"/>
              <a:gd name="T21" fmla="*/ 26909 h 2446"/>
              <a:gd name="T22" fmla="*/ 583278 w 2740"/>
              <a:gd name="T23" fmla="*/ 727 h 2446"/>
              <a:gd name="T24" fmla="*/ 1379704 w 2740"/>
              <a:gd name="T25" fmla="*/ 727 h 2446"/>
              <a:gd name="T26" fmla="*/ 1479797 w 2740"/>
              <a:gd name="T27" fmla="*/ 26909 h 2446"/>
              <a:gd name="T28" fmla="*/ 1548926 w 2740"/>
              <a:gd name="T29" fmla="*/ 96001 h 2446"/>
              <a:gd name="T30" fmla="*/ 1945699 w 2740"/>
              <a:gd name="T31" fmla="*/ 789830 h 2446"/>
              <a:gd name="T32" fmla="*/ 1973063 w 2740"/>
              <a:gd name="T33" fmla="*/ 889467 h 2446"/>
              <a:gd name="T34" fmla="*/ 1944979 w 2740"/>
              <a:gd name="T35" fmla="*/ 989833 h 2446"/>
              <a:gd name="T36" fmla="*/ 1548926 w 2740"/>
              <a:gd name="T37" fmla="*/ 1683661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a:noFill/>
          </a:ln>
          <a:extLst>
            <a:ext uri="{91240B29-F687-4F45-9708-019B960494DF}">
              <a14:hiddenLine xmlns:a14="http://schemas.microsoft.com/office/drawing/2010/main" w="9525">
                <a:solidFill>
                  <a:srgbClr val="000000"/>
                </a:solidFill>
                <a:prstDash val="solid"/>
                <a:miter lim="800000"/>
                <a:headEnd/>
                <a:tailEnd/>
              </a14:hiddenLine>
            </a:ext>
          </a:extLst>
        </p:spPr>
        <p:txBody>
          <a:bodyPr lIns="121920" tIns="60960" rIns="121920" bIns="60960"/>
          <a:lstStyle/>
          <a:p>
            <a:endParaRPr lang="zh-CN" altLang="en-US"/>
          </a:p>
        </p:txBody>
      </p:sp>
      <p:sp>
        <p:nvSpPr>
          <p:cNvPr id="10" name="TextBox 24"/>
          <p:cNvSpPr txBox="1"/>
          <p:nvPr/>
        </p:nvSpPr>
        <p:spPr>
          <a:xfrm>
            <a:off x="1759766" y="3438601"/>
            <a:ext cx="1211263" cy="1107996"/>
          </a:xfrm>
          <a:prstGeom prst="rect">
            <a:avLst/>
          </a:prstGeom>
          <a:noFill/>
        </p:spPr>
        <p:txBody>
          <a:bodyPr lIns="0" tIns="0" rIns="0" bIns="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fontAlgn="auto">
              <a:spcBef>
                <a:spcPts val="0"/>
              </a:spcBef>
              <a:spcAft>
                <a:spcPts val="0"/>
              </a:spcAft>
              <a:defRPr/>
            </a:pPr>
            <a:r>
              <a:rPr lang="zh-CN" altLang="en-US" sz="1800" b="1" dirty="0" smtClean="0"/>
              <a:t>“双随机、一公开”执法检查人员名录库</a:t>
            </a:r>
            <a:endParaRPr lang="zh-CN" altLang="en-US" sz="1800" b="1" dirty="0"/>
          </a:p>
        </p:txBody>
      </p:sp>
      <p:sp>
        <p:nvSpPr>
          <p:cNvPr id="11" name="圆角矩形 10"/>
          <p:cNvSpPr/>
          <p:nvPr/>
        </p:nvSpPr>
        <p:spPr>
          <a:xfrm>
            <a:off x="4589715" y="2782130"/>
            <a:ext cx="5696770" cy="601663"/>
          </a:xfrm>
          <a:prstGeom prst="roundRect">
            <a:avLst>
              <a:gd name="adj" fmla="val 2063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75000"/>
                  <a:lumOff val="25000"/>
                </a:schemeClr>
              </a:solidFill>
            </a:endParaRPr>
          </a:p>
        </p:txBody>
      </p:sp>
      <p:sp>
        <p:nvSpPr>
          <p:cNvPr id="12" name="Freeform 5"/>
          <p:cNvSpPr/>
          <p:nvPr/>
        </p:nvSpPr>
        <p:spPr bwMode="auto">
          <a:xfrm>
            <a:off x="3649914" y="2977620"/>
            <a:ext cx="730250" cy="2016224"/>
          </a:xfrm>
          <a:custGeom>
            <a:avLst/>
            <a:gdLst>
              <a:gd name="T0" fmla="*/ 411770 w 3544"/>
              <a:gd name="T1" fmla="*/ 2603928 h 14563"/>
              <a:gd name="T2" fmla="*/ 411770 w 3544"/>
              <a:gd name="T3" fmla="*/ 3502070 h 14563"/>
              <a:gd name="T4" fmla="*/ 484689 w 3544"/>
              <a:gd name="T5" fmla="*/ 3878288 h 14563"/>
              <a:gd name="T6" fmla="*/ 730021 w 3544"/>
              <a:gd name="T7" fmla="*/ 4016025 h 14563"/>
              <a:gd name="T8" fmla="*/ 730021 w 3544"/>
              <a:gd name="T9" fmla="*/ 4144372 h 14563"/>
              <a:gd name="T10" fmla="*/ 398175 w 3544"/>
              <a:gd name="T11" fmla="*/ 3988705 h 14563"/>
              <a:gd name="T12" fmla="*/ 292297 w 3544"/>
              <a:gd name="T13" fmla="*/ 3429217 h 14563"/>
              <a:gd name="T14" fmla="*/ 292297 w 3544"/>
              <a:gd name="T15" fmla="*/ 2640639 h 14563"/>
              <a:gd name="T16" fmla="*/ 238946 w 3544"/>
              <a:gd name="T17" fmla="*/ 2282919 h 14563"/>
              <a:gd name="T18" fmla="*/ 0 w 3544"/>
              <a:gd name="T19" fmla="*/ 2127253 h 14563"/>
              <a:gd name="T20" fmla="*/ 0 w 3544"/>
              <a:gd name="T21" fmla="*/ 2017119 h 14563"/>
              <a:gd name="T22" fmla="*/ 232148 w 3544"/>
              <a:gd name="T23" fmla="*/ 1869990 h 14563"/>
              <a:gd name="T24" fmla="*/ 292297 w 3544"/>
              <a:gd name="T25" fmla="*/ 1503733 h 14563"/>
              <a:gd name="T26" fmla="*/ 292297 w 3544"/>
              <a:gd name="T27" fmla="*/ 715155 h 14563"/>
              <a:gd name="T28" fmla="*/ 398175 w 3544"/>
              <a:gd name="T29" fmla="*/ 155667 h 14563"/>
              <a:gd name="T30" fmla="*/ 730021 w 3544"/>
              <a:gd name="T31" fmla="*/ 0 h 14563"/>
              <a:gd name="T32" fmla="*/ 730021 w 3544"/>
              <a:gd name="T33" fmla="*/ 128347 h 14563"/>
              <a:gd name="T34" fmla="*/ 484689 w 3544"/>
              <a:gd name="T35" fmla="*/ 256693 h 14563"/>
              <a:gd name="T36" fmla="*/ 411770 w 3544"/>
              <a:gd name="T37" fmla="*/ 641448 h 14563"/>
              <a:gd name="T38" fmla="*/ 411770 w 3544"/>
              <a:gd name="T39" fmla="*/ 1540444 h 14563"/>
              <a:gd name="T40" fmla="*/ 119473 w 3544"/>
              <a:gd name="T41" fmla="*/ 2070336 h 14563"/>
              <a:gd name="T42" fmla="*/ 119473 w 3544"/>
              <a:gd name="T43" fmla="*/ 2078589 h 14563"/>
              <a:gd name="T44" fmla="*/ 411770 w 3544"/>
              <a:gd name="T45" fmla="*/ 2603928 h 1456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544" h="14563">
                <a:moveTo>
                  <a:pt x="1999" y="9150"/>
                </a:moveTo>
                <a:lnTo>
                  <a:pt x="1999" y="12306"/>
                </a:lnTo>
                <a:cubicBezTo>
                  <a:pt x="1999" y="12867"/>
                  <a:pt x="2117" y="13306"/>
                  <a:pt x="2353" y="13628"/>
                </a:cubicBezTo>
                <a:cubicBezTo>
                  <a:pt x="2590" y="13950"/>
                  <a:pt x="2986" y="14112"/>
                  <a:pt x="3544" y="14112"/>
                </a:cubicBezTo>
                <a:lnTo>
                  <a:pt x="3544" y="14563"/>
                </a:lnTo>
                <a:cubicBezTo>
                  <a:pt x="2815" y="14563"/>
                  <a:pt x="2276" y="14379"/>
                  <a:pt x="1933" y="14016"/>
                </a:cubicBezTo>
                <a:cubicBezTo>
                  <a:pt x="1589" y="13650"/>
                  <a:pt x="1419" y="12993"/>
                  <a:pt x="1419" y="12050"/>
                </a:cubicBezTo>
                <a:lnTo>
                  <a:pt x="1419" y="9279"/>
                </a:lnTo>
                <a:cubicBezTo>
                  <a:pt x="1419" y="8762"/>
                  <a:pt x="1333" y="8344"/>
                  <a:pt x="1160" y="8022"/>
                </a:cubicBezTo>
                <a:cubicBezTo>
                  <a:pt x="990" y="7701"/>
                  <a:pt x="602" y="7516"/>
                  <a:pt x="0" y="7475"/>
                </a:cubicBezTo>
                <a:lnTo>
                  <a:pt x="0" y="7088"/>
                </a:lnTo>
                <a:cubicBezTo>
                  <a:pt x="558" y="7002"/>
                  <a:pt x="935" y="6829"/>
                  <a:pt x="1127" y="6571"/>
                </a:cubicBezTo>
                <a:cubicBezTo>
                  <a:pt x="1322" y="6315"/>
                  <a:pt x="1419" y="5883"/>
                  <a:pt x="1419" y="5284"/>
                </a:cubicBezTo>
                <a:lnTo>
                  <a:pt x="1419" y="2513"/>
                </a:lnTo>
                <a:cubicBezTo>
                  <a:pt x="1419" y="1567"/>
                  <a:pt x="1589" y="913"/>
                  <a:pt x="1933" y="547"/>
                </a:cubicBezTo>
                <a:cubicBezTo>
                  <a:pt x="2276" y="181"/>
                  <a:pt x="2815" y="0"/>
                  <a:pt x="3544" y="0"/>
                </a:cubicBezTo>
                <a:lnTo>
                  <a:pt x="3544" y="451"/>
                </a:lnTo>
                <a:cubicBezTo>
                  <a:pt x="2986" y="451"/>
                  <a:pt x="2590" y="602"/>
                  <a:pt x="2353" y="902"/>
                </a:cubicBezTo>
                <a:cubicBezTo>
                  <a:pt x="2117" y="1201"/>
                  <a:pt x="1999" y="1652"/>
                  <a:pt x="1999" y="2254"/>
                </a:cubicBezTo>
                <a:lnTo>
                  <a:pt x="1999" y="5413"/>
                </a:lnTo>
                <a:cubicBezTo>
                  <a:pt x="1999" y="6265"/>
                  <a:pt x="1592" y="7275"/>
                  <a:pt x="580" y="7275"/>
                </a:cubicBezTo>
                <a:lnTo>
                  <a:pt x="580" y="7304"/>
                </a:lnTo>
                <a:cubicBezTo>
                  <a:pt x="1565" y="7304"/>
                  <a:pt x="1999" y="8309"/>
                  <a:pt x="1999" y="915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a:p>
        </p:txBody>
      </p:sp>
      <p:sp>
        <p:nvSpPr>
          <p:cNvPr id="13" name="圆角矩形 12"/>
          <p:cNvSpPr/>
          <p:nvPr/>
        </p:nvSpPr>
        <p:spPr>
          <a:xfrm>
            <a:off x="4589714" y="3691768"/>
            <a:ext cx="5696771" cy="601662"/>
          </a:xfrm>
          <a:prstGeom prst="roundRect">
            <a:avLst>
              <a:gd name="adj" fmla="val 2527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75000"/>
                  <a:lumOff val="25000"/>
                </a:schemeClr>
              </a:solidFill>
            </a:endParaRPr>
          </a:p>
        </p:txBody>
      </p:sp>
      <p:sp>
        <p:nvSpPr>
          <p:cNvPr id="14" name="圆角矩形 13"/>
          <p:cNvSpPr/>
          <p:nvPr/>
        </p:nvSpPr>
        <p:spPr>
          <a:xfrm>
            <a:off x="4589714" y="4633155"/>
            <a:ext cx="5696771" cy="601663"/>
          </a:xfrm>
          <a:prstGeom prst="roundRect">
            <a:avLst>
              <a:gd name="adj" fmla="val 2527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75000"/>
                  <a:lumOff val="25000"/>
                </a:schemeClr>
              </a:solidFill>
            </a:endParaRPr>
          </a:p>
        </p:txBody>
      </p:sp>
      <p:sp>
        <p:nvSpPr>
          <p:cNvPr id="15" name="TextBox 29"/>
          <p:cNvSpPr txBox="1"/>
          <p:nvPr/>
        </p:nvSpPr>
        <p:spPr>
          <a:xfrm>
            <a:off x="4892132" y="2926271"/>
            <a:ext cx="5134770" cy="332399"/>
          </a:xfrm>
          <a:prstGeom prst="rect">
            <a:avLst/>
          </a:prstGeom>
          <a:noFill/>
        </p:spPr>
        <p:txBody>
          <a:bodyPr wrap="square" lIns="0" tIns="0" rIns="0" bIns="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fontAlgn="auto">
              <a:lnSpc>
                <a:spcPct val="120000"/>
              </a:lnSpc>
              <a:spcBef>
                <a:spcPts val="0"/>
              </a:spcBef>
              <a:spcAft>
                <a:spcPts val="0"/>
              </a:spcAft>
              <a:defRPr/>
            </a:pPr>
            <a:r>
              <a:rPr lang="zh-CN" altLang="en-US" sz="1800" dirty="0" smtClean="0"/>
              <a:t>本部门</a:t>
            </a:r>
            <a:r>
              <a:rPr lang="zh-CN" altLang="zh-CN" sz="1800" dirty="0" smtClean="0"/>
              <a:t>行政</a:t>
            </a:r>
            <a:r>
              <a:rPr lang="zh-CN" altLang="zh-CN" sz="1800" dirty="0"/>
              <a:t>执法类公务员</a:t>
            </a:r>
            <a:endParaRPr lang="en-US" altLang="zh-CN" sz="1800" dirty="0">
              <a:solidFill>
                <a:schemeClr val="tx1">
                  <a:lumMod val="75000"/>
                  <a:lumOff val="25000"/>
                </a:schemeClr>
              </a:solidFill>
            </a:endParaRPr>
          </a:p>
        </p:txBody>
      </p:sp>
      <p:sp>
        <p:nvSpPr>
          <p:cNvPr id="16" name="TextBox 30"/>
          <p:cNvSpPr txBox="1"/>
          <p:nvPr/>
        </p:nvSpPr>
        <p:spPr>
          <a:xfrm>
            <a:off x="4892131" y="3814565"/>
            <a:ext cx="5394354" cy="332399"/>
          </a:xfrm>
          <a:prstGeom prst="rect">
            <a:avLst/>
          </a:prstGeom>
          <a:noFill/>
        </p:spPr>
        <p:txBody>
          <a:bodyPr wrap="square" lIns="0" tIns="0" rIns="0" bIns="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fontAlgn="auto">
              <a:lnSpc>
                <a:spcPct val="120000"/>
              </a:lnSpc>
              <a:spcBef>
                <a:spcPts val="0"/>
              </a:spcBef>
              <a:spcAft>
                <a:spcPts val="0"/>
              </a:spcAft>
              <a:defRPr/>
            </a:pPr>
            <a:r>
              <a:rPr lang="zh-CN" altLang="zh-CN" sz="1800" dirty="0"/>
              <a:t>具有行政执法资格的</a:t>
            </a:r>
            <a:r>
              <a:rPr lang="zh-CN" altLang="zh-CN" sz="1800" dirty="0" smtClean="0"/>
              <a:t>工作人员</a:t>
            </a:r>
            <a:r>
              <a:rPr lang="zh-CN" altLang="en-US" sz="1800" dirty="0" smtClean="0"/>
              <a:t>（事业编）</a:t>
            </a:r>
            <a:endParaRPr lang="en-US" altLang="zh-CN" sz="1800" dirty="0">
              <a:solidFill>
                <a:schemeClr val="tx1">
                  <a:lumMod val="75000"/>
                  <a:lumOff val="25000"/>
                </a:schemeClr>
              </a:solidFill>
            </a:endParaRPr>
          </a:p>
        </p:txBody>
      </p:sp>
      <p:sp>
        <p:nvSpPr>
          <p:cNvPr id="17" name="TextBox 31"/>
          <p:cNvSpPr txBox="1"/>
          <p:nvPr/>
        </p:nvSpPr>
        <p:spPr>
          <a:xfrm>
            <a:off x="4892132" y="4767787"/>
            <a:ext cx="5134770" cy="332399"/>
          </a:xfrm>
          <a:prstGeom prst="rect">
            <a:avLst/>
          </a:prstGeom>
          <a:noFill/>
        </p:spPr>
        <p:txBody>
          <a:bodyPr wrap="square" lIns="0" tIns="0" rIns="0" bIns="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fontAlgn="auto">
              <a:lnSpc>
                <a:spcPct val="120000"/>
              </a:lnSpc>
              <a:spcBef>
                <a:spcPts val="0"/>
              </a:spcBef>
              <a:spcAft>
                <a:spcPts val="0"/>
              </a:spcAft>
              <a:defRPr/>
            </a:pPr>
            <a:r>
              <a:rPr lang="zh-CN" altLang="zh-CN" sz="1800" dirty="0"/>
              <a:t>从事日常监管工作的</a:t>
            </a:r>
            <a:r>
              <a:rPr lang="zh-CN" altLang="zh-CN" sz="1800" dirty="0" smtClean="0"/>
              <a:t>人员</a:t>
            </a:r>
            <a:r>
              <a:rPr lang="zh-CN" altLang="en-US" sz="1800" dirty="0" smtClean="0"/>
              <a:t>（聘用制）</a:t>
            </a:r>
            <a:endParaRPr lang="en-US" altLang="zh-CN" sz="1800" dirty="0">
              <a:solidFill>
                <a:schemeClr val="tx1">
                  <a:lumMod val="75000"/>
                  <a:lumOff val="25000"/>
                </a:schemeClr>
              </a:solidFill>
            </a:endParaRPr>
          </a:p>
        </p:txBody>
      </p:sp>
      <p:sp>
        <p:nvSpPr>
          <p:cNvPr id="18" name="TextBox 29"/>
          <p:cNvSpPr txBox="1"/>
          <p:nvPr/>
        </p:nvSpPr>
        <p:spPr>
          <a:xfrm>
            <a:off x="551384" y="5517232"/>
            <a:ext cx="10729192" cy="1107996"/>
          </a:xfrm>
          <a:prstGeom prst="rect">
            <a:avLst/>
          </a:prstGeom>
          <a:noFill/>
        </p:spPr>
        <p:txBody>
          <a:bodyPr wrap="square" lIns="0" tIns="0" rIns="0" bIns="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fontAlgn="auto">
              <a:lnSpc>
                <a:spcPct val="120000"/>
              </a:lnSpc>
              <a:spcBef>
                <a:spcPts val="0"/>
              </a:spcBef>
              <a:spcAft>
                <a:spcPts val="0"/>
              </a:spcAft>
              <a:defRPr/>
            </a:pPr>
            <a:r>
              <a:rPr lang="zh-CN" altLang="en-US" sz="2000" dirty="0"/>
              <a:t>市县级政府将本辖区综合执法队伍纳入执法检查人员名录库。对特定领域的抽查，可在满足执法检查人数要求的基础上，</a:t>
            </a:r>
            <a:r>
              <a:rPr lang="zh-CN" altLang="en-US" sz="2000" dirty="0">
                <a:solidFill>
                  <a:srgbClr val="FF0000"/>
                </a:solidFill>
              </a:rPr>
              <a:t>吸收检测机构、科研院所和专家学者等参与</a:t>
            </a:r>
            <a:r>
              <a:rPr lang="zh-CN" altLang="en-US" sz="2000" dirty="0"/>
              <a:t>，通过听取专家咨询意见等方式辅助抽查，满足专业性抽查</a:t>
            </a:r>
            <a:r>
              <a:rPr lang="zh-CN" altLang="en-US" sz="2000" dirty="0" smtClean="0"/>
              <a:t>需要。</a:t>
            </a:r>
            <a:endParaRPr lang="en-US" altLang="zh-CN" sz="2000" dirty="0">
              <a:solidFill>
                <a:schemeClr val="tx1">
                  <a:lumMod val="75000"/>
                  <a:lumOff val="25000"/>
                </a:schemeClr>
              </a:solidFill>
            </a:endParaRPr>
          </a:p>
        </p:txBody>
      </p:sp>
    </p:spTree>
  </p:cSld>
  <p:clrMapOvr>
    <a:masterClrMapping/>
  </p:clrMapOvr>
  <p:transition spd="slow" advClick="0" advTm="0">
    <p:randomBar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1"/>
          <p:cNvSpPr txBox="1"/>
          <p:nvPr/>
        </p:nvSpPr>
        <p:spPr>
          <a:xfrm>
            <a:off x="1144588" y="266700"/>
            <a:ext cx="4446587" cy="506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fontAlgn="auto">
              <a:spcAft>
                <a:spcPts val="0"/>
              </a:spcAft>
              <a:defRPr/>
            </a:pPr>
            <a:r>
              <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rPr>
              <a:t>主要内容和亮点（五）</a:t>
            </a:r>
            <a:endParaRPr lang="en-GB"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矩形 23"/>
          <p:cNvSpPr/>
          <p:nvPr/>
        </p:nvSpPr>
        <p:spPr>
          <a:xfrm>
            <a:off x="2063552" y="1434260"/>
            <a:ext cx="8054975" cy="884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2" rIns="91422" bIns="45712" anchor="ctr"/>
          <a:lstStyle/>
          <a:p>
            <a:pPr algn="ctr" fontAlgn="auto">
              <a:spcBef>
                <a:spcPts val="0"/>
              </a:spcBef>
              <a:spcAft>
                <a:spcPts val="0"/>
              </a:spcAft>
              <a:defRPr/>
            </a:pPr>
            <a:r>
              <a:rPr lang="zh-CN" altLang="en-US" sz="2400" dirty="0" smtClean="0">
                <a:latin typeface="微软雅黑" panose="020B0503020204020204" pitchFamily="34" charset="-122"/>
                <a:ea typeface="微软雅黑" panose="020B0503020204020204" pitchFamily="34" charset="-122"/>
              </a:rPr>
              <a:t>五、实施抽查机制更加科学</a:t>
            </a:r>
            <a:endParaRPr lang="zh-CN" altLang="en-US" sz="2400" dirty="0">
              <a:latin typeface="微软雅黑" panose="020B0503020204020204" pitchFamily="34" charset="-122"/>
              <a:ea typeface="微软雅黑" panose="020B0503020204020204" pitchFamily="34" charset="-122"/>
            </a:endParaRPr>
          </a:p>
        </p:txBody>
      </p:sp>
      <p:sp>
        <p:nvSpPr>
          <p:cNvPr id="30" name="矩形 4"/>
          <p:cNvSpPr>
            <a:spLocks noChangeArrowheads="1"/>
          </p:cNvSpPr>
          <p:nvPr/>
        </p:nvSpPr>
        <p:spPr bwMode="auto">
          <a:xfrm>
            <a:off x="1919535" y="2835942"/>
            <a:ext cx="8708007"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ts val="3300"/>
              </a:lnSpc>
              <a:spcBef>
                <a:spcPts val="600"/>
              </a:spcBef>
              <a:spcAft>
                <a:spcPts val="1200"/>
              </a:spcAft>
            </a:pPr>
            <a:r>
              <a:rPr lang="zh-CN" altLang="en-US" sz="2400" dirty="0" smtClean="0">
                <a:latin typeface="微软雅黑" panose="020B0503020204020204" pitchFamily="34" charset="-122"/>
                <a:ea typeface="微软雅黑" panose="020B0503020204020204" pitchFamily="34" charset="-122"/>
              </a:rPr>
              <a:t>部门内部：市场</a:t>
            </a:r>
            <a:r>
              <a:rPr lang="zh-CN" altLang="en-US" sz="2400" dirty="0">
                <a:latin typeface="微软雅黑" panose="020B0503020204020204" pitchFamily="34" charset="-122"/>
                <a:ea typeface="微软雅黑" panose="020B0503020204020204" pitchFamily="34" charset="-122"/>
              </a:rPr>
              <a:t>监管领域各级相关部门结合监管实际，本着统一组织、均衡开展、全面覆盖的原则科学制定部门年度抽查工作计划</a:t>
            </a:r>
            <a:endParaRPr lang="en-US" altLang="zh-CN" sz="2400" dirty="0" smtClean="0">
              <a:latin typeface="微软雅黑" panose="020B0503020204020204" pitchFamily="34" charset="-122"/>
              <a:ea typeface="微软雅黑" panose="020B0503020204020204" pitchFamily="34" charset="-122"/>
            </a:endParaRPr>
          </a:p>
          <a:p>
            <a:pPr algn="just">
              <a:lnSpc>
                <a:spcPts val="3300"/>
              </a:lnSpc>
              <a:spcBef>
                <a:spcPts val="600"/>
              </a:spcBef>
              <a:spcAft>
                <a:spcPts val="1200"/>
              </a:spcAft>
            </a:pPr>
            <a:r>
              <a:rPr lang="zh-CN" altLang="en-US" sz="2400" dirty="0" smtClean="0">
                <a:latin typeface="微软雅黑" panose="020B0503020204020204" pitchFamily="34" charset="-122"/>
                <a:ea typeface="微软雅黑" panose="020B0503020204020204" pitchFamily="34" charset="-122"/>
              </a:rPr>
              <a:t>部门联合：检查</a:t>
            </a:r>
            <a:r>
              <a:rPr lang="zh-CN" altLang="en-US" sz="2400" dirty="0">
                <a:latin typeface="微软雅黑" panose="020B0503020204020204" pitchFamily="34" charset="-122"/>
                <a:ea typeface="微软雅黑" panose="020B0503020204020204" pitchFamily="34" charset="-122"/>
              </a:rPr>
              <a:t>对象的耦合性、机构设置的对应性、监管职责的关联性，科学确定部门联合随机抽查的事项和发起、参与部门</a:t>
            </a:r>
            <a:r>
              <a:rPr lang="zh-CN" altLang="en-US" sz="2400" dirty="0" smtClean="0">
                <a:latin typeface="微软雅黑" panose="020B0503020204020204" pitchFamily="34" charset="-122"/>
                <a:ea typeface="微软雅黑" panose="020B0503020204020204" pitchFamily="34" charset="-122"/>
              </a:rPr>
              <a:t>。</a:t>
            </a:r>
            <a:endParaRPr lang="en-US" altLang="zh-CN" sz="2400" dirty="0" smtClean="0">
              <a:latin typeface="微软雅黑" panose="020B0503020204020204" pitchFamily="34" charset="-122"/>
              <a:ea typeface="微软雅黑" panose="020B0503020204020204" pitchFamily="34" charset="-122"/>
            </a:endParaRPr>
          </a:p>
        </p:txBody>
      </p:sp>
      <p:sp>
        <p:nvSpPr>
          <p:cNvPr id="31" name="矩形 5"/>
          <p:cNvSpPr>
            <a:spLocks noChangeArrowheads="1"/>
          </p:cNvSpPr>
          <p:nvPr/>
        </p:nvSpPr>
        <p:spPr bwMode="auto">
          <a:xfrm>
            <a:off x="1001450" y="2905014"/>
            <a:ext cx="52109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b="1" dirty="0" smtClean="0">
                <a:solidFill>
                  <a:srgbClr val="C00000"/>
                </a:solidFill>
                <a:latin typeface="Calibri" panose="020F0502020204030204" pitchFamily="34" charset="0"/>
              </a:rPr>
              <a:t>□</a:t>
            </a:r>
            <a:endParaRPr lang="zh-CN" altLang="en-US" sz="2000" b="1" dirty="0">
              <a:solidFill>
                <a:srgbClr val="C00000"/>
              </a:solidFill>
              <a:latin typeface="Calibri" panose="020F0502020204030204" pitchFamily="34" charset="0"/>
            </a:endParaRPr>
          </a:p>
        </p:txBody>
      </p:sp>
      <p:sp>
        <p:nvSpPr>
          <p:cNvPr id="32" name="矩形 6"/>
          <p:cNvSpPr>
            <a:spLocks noChangeArrowheads="1"/>
          </p:cNvSpPr>
          <p:nvPr/>
        </p:nvSpPr>
        <p:spPr bwMode="auto">
          <a:xfrm>
            <a:off x="985822" y="4603994"/>
            <a:ext cx="52109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b="1" dirty="0">
                <a:solidFill>
                  <a:srgbClr val="C00000"/>
                </a:solidFill>
                <a:latin typeface="Calibri" panose="020F0502020204030204" pitchFamily="34" charset="0"/>
              </a:rPr>
              <a:t>□</a:t>
            </a:r>
            <a:endParaRPr lang="zh-CN" altLang="en-US" sz="2000" b="1" dirty="0">
              <a:solidFill>
                <a:srgbClr val="C00000"/>
              </a:solidFill>
              <a:latin typeface="Calibri" panose="020F0502020204030204" pitchFamily="34" charset="0"/>
            </a:endParaRPr>
          </a:p>
        </p:txBody>
      </p:sp>
    </p:spTree>
  </p:cSld>
  <p:clrMapOvr>
    <a:masterClrMapping/>
  </p:clrMapOvr>
  <p:transition spd="slow" advClick="0" advTm="0">
    <p:randomBar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1"/>
          <p:cNvSpPr txBox="1"/>
          <p:nvPr/>
        </p:nvSpPr>
        <p:spPr>
          <a:xfrm>
            <a:off x="1144588" y="266700"/>
            <a:ext cx="4446587" cy="506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fontAlgn="auto">
              <a:spcAft>
                <a:spcPts val="0"/>
              </a:spcAft>
              <a:defRPr/>
            </a:pPr>
            <a:r>
              <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rPr>
              <a:t>主要内容和亮点（六）</a:t>
            </a:r>
            <a:endParaRPr lang="en-GB"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矩形 23"/>
          <p:cNvSpPr/>
          <p:nvPr/>
        </p:nvSpPr>
        <p:spPr>
          <a:xfrm>
            <a:off x="2063552" y="1434260"/>
            <a:ext cx="8054975" cy="884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2" rIns="91422" bIns="45712" anchor="ctr"/>
          <a:lstStyle/>
          <a:p>
            <a:pPr algn="ctr" fontAlgn="auto">
              <a:spcBef>
                <a:spcPts val="0"/>
              </a:spcBef>
              <a:spcAft>
                <a:spcPts val="0"/>
              </a:spcAft>
              <a:defRPr/>
            </a:pPr>
            <a:r>
              <a:rPr lang="zh-CN" altLang="en-US" sz="2400" dirty="0" smtClean="0">
                <a:latin typeface="微软雅黑" panose="020B0503020204020204" pitchFamily="34" charset="-122"/>
                <a:ea typeface="微软雅黑" panose="020B0503020204020204" pitchFamily="34" charset="-122"/>
              </a:rPr>
              <a:t>六、抽查具体方法上更加规范科学</a:t>
            </a:r>
            <a:endParaRPr lang="zh-CN" altLang="en-US" sz="2400" dirty="0">
              <a:latin typeface="微软雅黑" panose="020B0503020204020204" pitchFamily="34" charset="-122"/>
              <a:ea typeface="微软雅黑" panose="020B0503020204020204" pitchFamily="34" charset="-122"/>
            </a:endParaRPr>
          </a:p>
        </p:txBody>
      </p:sp>
      <p:sp>
        <p:nvSpPr>
          <p:cNvPr id="30" name="矩形 4"/>
          <p:cNvSpPr>
            <a:spLocks noChangeArrowheads="1"/>
          </p:cNvSpPr>
          <p:nvPr/>
        </p:nvSpPr>
        <p:spPr bwMode="auto">
          <a:xfrm>
            <a:off x="1554535" y="2835943"/>
            <a:ext cx="9073008"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ts val="3300"/>
              </a:lnSpc>
              <a:spcBef>
                <a:spcPts val="600"/>
              </a:spcBef>
              <a:spcAft>
                <a:spcPts val="1200"/>
              </a:spcAft>
            </a:pPr>
            <a:r>
              <a:rPr lang="zh-CN" altLang="en-US" sz="2400" dirty="0" smtClean="0">
                <a:latin typeface="微软雅黑" panose="020B0503020204020204" pitchFamily="34" charset="-122"/>
                <a:ea typeface="微软雅黑" panose="020B0503020204020204" pitchFamily="34" charset="-122"/>
              </a:rPr>
              <a:t>针对</a:t>
            </a:r>
            <a:r>
              <a:rPr lang="zh-CN" altLang="en-US" sz="2400" dirty="0">
                <a:latin typeface="微软雅黑" panose="020B0503020204020204" pitchFamily="34" charset="-122"/>
                <a:ea typeface="微软雅黑" panose="020B0503020204020204" pitchFamily="34" charset="-122"/>
              </a:rPr>
              <a:t>不同风险度和信用度的主体实施差异化抽查，</a:t>
            </a:r>
            <a:r>
              <a:rPr lang="zh-CN" altLang="en-US" sz="2400" dirty="0" smtClean="0">
                <a:latin typeface="微软雅黑" panose="020B0503020204020204" pitchFamily="34" charset="-122"/>
                <a:ea typeface="微软雅黑" panose="020B0503020204020204" pitchFamily="34" charset="-122"/>
              </a:rPr>
              <a:t>在抽查范围全面</a:t>
            </a:r>
            <a:r>
              <a:rPr lang="zh-CN" altLang="en-US" sz="2400" dirty="0">
                <a:latin typeface="微软雅黑" panose="020B0503020204020204" pitchFamily="34" charset="-122"/>
                <a:ea typeface="微软雅黑" panose="020B0503020204020204" pitchFamily="34" charset="-122"/>
              </a:rPr>
              <a:t>覆盖的基础上突出</a:t>
            </a:r>
            <a:r>
              <a:rPr lang="zh-CN" altLang="en-US" sz="2400" dirty="0" smtClean="0">
                <a:latin typeface="微软雅黑" panose="020B0503020204020204" pitchFamily="34" charset="-122"/>
                <a:ea typeface="微软雅黑" panose="020B0503020204020204" pitchFamily="34" charset="-122"/>
              </a:rPr>
              <a:t>重点</a:t>
            </a:r>
            <a:endParaRPr lang="en-US" altLang="zh-CN" sz="2400" dirty="0" smtClean="0">
              <a:latin typeface="微软雅黑" panose="020B0503020204020204" pitchFamily="34" charset="-122"/>
              <a:ea typeface="微软雅黑" panose="020B0503020204020204" pitchFamily="34" charset="-122"/>
            </a:endParaRPr>
          </a:p>
          <a:p>
            <a:pPr algn="just">
              <a:lnSpc>
                <a:spcPts val="3300"/>
              </a:lnSpc>
              <a:spcBef>
                <a:spcPts val="600"/>
              </a:spcBef>
              <a:spcAft>
                <a:spcPts val="1200"/>
              </a:spcAft>
            </a:pPr>
            <a:r>
              <a:rPr lang="zh-CN" altLang="en-US" sz="2400" dirty="0" smtClean="0">
                <a:latin typeface="微软雅黑" panose="020B0503020204020204" pitchFamily="34" charset="-122"/>
                <a:ea typeface="微软雅黑" panose="020B0503020204020204" pitchFamily="34" charset="-122"/>
              </a:rPr>
              <a:t>根据实际情况匹配检查人员</a:t>
            </a:r>
            <a:endParaRPr lang="en-US" altLang="zh-CN" sz="2400" dirty="0" smtClean="0">
              <a:latin typeface="微软雅黑" panose="020B0503020204020204" pitchFamily="34" charset="-122"/>
              <a:ea typeface="微软雅黑" panose="020B0503020204020204" pitchFamily="34" charset="-122"/>
            </a:endParaRPr>
          </a:p>
          <a:p>
            <a:pPr algn="just">
              <a:lnSpc>
                <a:spcPts val="3300"/>
              </a:lnSpc>
              <a:spcBef>
                <a:spcPts val="600"/>
              </a:spcBef>
              <a:spcAft>
                <a:spcPts val="1200"/>
              </a:spcAft>
            </a:pPr>
            <a:r>
              <a:rPr lang="zh-CN" altLang="en-US" sz="2400" dirty="0">
                <a:latin typeface="微软雅黑" panose="020B0503020204020204" pitchFamily="34" charset="-122"/>
                <a:ea typeface="微软雅黑" panose="020B0503020204020204" pitchFamily="34" charset="-122"/>
              </a:rPr>
              <a:t>涉及专业领域的，可以委托有资质的机构开展检验检测、财务审计、调查咨询等工作，或依法采用相关机构作出的鉴定结论</a:t>
            </a:r>
            <a:r>
              <a:rPr lang="zh-CN" altLang="en-US" sz="2400" dirty="0" smtClean="0">
                <a:latin typeface="微软雅黑" panose="020B0503020204020204" pitchFamily="34" charset="-122"/>
                <a:ea typeface="微软雅黑" panose="020B0503020204020204" pitchFamily="34" charset="-122"/>
              </a:rPr>
              <a:t>。</a:t>
            </a:r>
            <a:endParaRPr lang="en-US" altLang="zh-CN" sz="2400" dirty="0" smtClean="0">
              <a:latin typeface="微软雅黑" panose="020B0503020204020204" pitchFamily="34" charset="-122"/>
              <a:ea typeface="微软雅黑" panose="020B0503020204020204" pitchFamily="34" charset="-122"/>
            </a:endParaRPr>
          </a:p>
          <a:p>
            <a:pPr algn="just">
              <a:lnSpc>
                <a:spcPts val="3300"/>
              </a:lnSpc>
              <a:spcBef>
                <a:spcPts val="600"/>
              </a:spcBef>
              <a:spcAft>
                <a:spcPts val="1200"/>
              </a:spcAft>
            </a:pPr>
            <a:r>
              <a:rPr lang="zh-CN" altLang="zh-CN" sz="2400" dirty="0">
                <a:latin typeface="微软雅黑" panose="020B0503020204020204" pitchFamily="34" charset="-122"/>
                <a:ea typeface="微软雅黑" panose="020B0503020204020204" pitchFamily="34" charset="-122"/>
              </a:rPr>
              <a:t>鼓励运用信息化手段提高问题发现能力，实现全过程留痕。</a:t>
            </a:r>
            <a:endParaRPr lang="en-US" altLang="zh-CN" sz="2400" dirty="0">
              <a:latin typeface="微软雅黑" panose="020B0503020204020204" pitchFamily="34" charset="-122"/>
              <a:ea typeface="微软雅黑" panose="020B0503020204020204" pitchFamily="34" charset="-122"/>
            </a:endParaRPr>
          </a:p>
        </p:txBody>
      </p:sp>
      <p:sp>
        <p:nvSpPr>
          <p:cNvPr id="31" name="矩形 5"/>
          <p:cNvSpPr>
            <a:spLocks noChangeArrowheads="1"/>
          </p:cNvSpPr>
          <p:nvPr/>
        </p:nvSpPr>
        <p:spPr bwMode="auto">
          <a:xfrm>
            <a:off x="1001450" y="2905014"/>
            <a:ext cx="52109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b="1" dirty="0" smtClean="0">
                <a:solidFill>
                  <a:srgbClr val="C00000"/>
                </a:solidFill>
                <a:latin typeface="Calibri" panose="020F0502020204030204" pitchFamily="34" charset="0"/>
              </a:rPr>
              <a:t>□</a:t>
            </a:r>
            <a:endParaRPr lang="zh-CN" altLang="en-US" sz="2000" b="1" dirty="0">
              <a:solidFill>
                <a:srgbClr val="C00000"/>
              </a:solidFill>
              <a:latin typeface="Calibri" panose="020F0502020204030204" pitchFamily="34" charset="0"/>
            </a:endParaRPr>
          </a:p>
        </p:txBody>
      </p:sp>
      <p:sp>
        <p:nvSpPr>
          <p:cNvPr id="32" name="矩形 6"/>
          <p:cNvSpPr>
            <a:spLocks noChangeArrowheads="1"/>
          </p:cNvSpPr>
          <p:nvPr/>
        </p:nvSpPr>
        <p:spPr bwMode="auto">
          <a:xfrm>
            <a:off x="1001450" y="3923091"/>
            <a:ext cx="52109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b="1" dirty="0">
                <a:solidFill>
                  <a:srgbClr val="C00000"/>
                </a:solidFill>
                <a:latin typeface="Calibri" panose="020F0502020204030204" pitchFamily="34" charset="0"/>
              </a:rPr>
              <a:t>□</a:t>
            </a:r>
            <a:endParaRPr lang="zh-CN" altLang="en-US" sz="2000" b="1" dirty="0">
              <a:solidFill>
                <a:srgbClr val="C00000"/>
              </a:solidFill>
              <a:latin typeface="Calibri" panose="020F0502020204030204" pitchFamily="34" charset="0"/>
            </a:endParaRPr>
          </a:p>
        </p:txBody>
      </p:sp>
      <p:sp>
        <p:nvSpPr>
          <p:cNvPr id="34" name="矩形 7"/>
          <p:cNvSpPr>
            <a:spLocks noChangeArrowheads="1"/>
          </p:cNvSpPr>
          <p:nvPr/>
        </p:nvSpPr>
        <p:spPr bwMode="auto">
          <a:xfrm>
            <a:off x="1001450" y="4581128"/>
            <a:ext cx="52109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b="1" dirty="0">
                <a:solidFill>
                  <a:srgbClr val="C00000"/>
                </a:solidFill>
                <a:latin typeface="Calibri" panose="020F0502020204030204" pitchFamily="34" charset="0"/>
              </a:rPr>
              <a:t>□</a:t>
            </a:r>
            <a:endParaRPr lang="zh-CN" altLang="en-US" sz="2000" b="1" dirty="0">
              <a:solidFill>
                <a:srgbClr val="C00000"/>
              </a:solidFill>
              <a:latin typeface="Calibri" panose="020F0502020204030204" pitchFamily="34" charset="0"/>
            </a:endParaRPr>
          </a:p>
        </p:txBody>
      </p:sp>
      <p:sp>
        <p:nvSpPr>
          <p:cNvPr id="35" name="矩形 8"/>
          <p:cNvSpPr>
            <a:spLocks noChangeArrowheads="1"/>
          </p:cNvSpPr>
          <p:nvPr/>
        </p:nvSpPr>
        <p:spPr bwMode="auto">
          <a:xfrm>
            <a:off x="1000179" y="5661248"/>
            <a:ext cx="52109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b="1" dirty="0">
                <a:solidFill>
                  <a:srgbClr val="C00000"/>
                </a:solidFill>
                <a:latin typeface="Calibri" panose="020F0502020204030204" pitchFamily="34" charset="0"/>
              </a:rPr>
              <a:t>□</a:t>
            </a:r>
            <a:endParaRPr lang="zh-CN" altLang="en-US" sz="2000" b="1" dirty="0">
              <a:solidFill>
                <a:srgbClr val="C00000"/>
              </a:solidFill>
              <a:latin typeface="Calibri" panose="020F0502020204030204" pitchFamily="34" charset="0"/>
            </a:endParaRPr>
          </a:p>
        </p:txBody>
      </p:sp>
    </p:spTree>
  </p:cSld>
  <p:clrMapOvr>
    <a:masterClrMapping/>
  </p:clrMapOvr>
  <p:transition spd="slow" advClick="0" advTm="0">
    <p:randomBar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1"/>
          <p:cNvSpPr txBox="1"/>
          <p:nvPr/>
        </p:nvSpPr>
        <p:spPr>
          <a:xfrm>
            <a:off x="1144588" y="266700"/>
            <a:ext cx="4446587" cy="506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fontAlgn="auto">
              <a:spcAft>
                <a:spcPts val="0"/>
              </a:spcAft>
              <a:defRPr/>
            </a:pPr>
            <a:r>
              <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rPr>
              <a:t>主要内容和亮点（七）</a:t>
            </a:r>
            <a:endParaRPr lang="en-GB"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矩形 23"/>
          <p:cNvSpPr/>
          <p:nvPr/>
        </p:nvSpPr>
        <p:spPr>
          <a:xfrm>
            <a:off x="2063552" y="1434260"/>
            <a:ext cx="8054975" cy="884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2" rIns="91422" bIns="45712" anchor="ctr"/>
          <a:lstStyle/>
          <a:p>
            <a:pPr algn="ctr" fontAlgn="auto">
              <a:spcBef>
                <a:spcPts val="0"/>
              </a:spcBef>
              <a:spcAft>
                <a:spcPts val="0"/>
              </a:spcAft>
              <a:defRPr/>
            </a:pPr>
            <a:r>
              <a:rPr lang="zh-CN" altLang="en-US" sz="2400" dirty="0">
                <a:latin typeface="微软雅黑" panose="020B0503020204020204" pitchFamily="34" charset="-122"/>
                <a:ea typeface="微软雅黑" panose="020B0503020204020204" pitchFamily="34" charset="-122"/>
              </a:rPr>
              <a:t>七</a:t>
            </a:r>
            <a:r>
              <a:rPr lang="zh-CN" altLang="en-US" sz="2400" dirty="0" smtClean="0">
                <a:latin typeface="微软雅黑" panose="020B0503020204020204" pitchFamily="34" charset="-122"/>
                <a:ea typeface="微软雅黑" panose="020B0503020204020204" pitchFamily="34" charset="-122"/>
              </a:rPr>
              <a:t>、明确了市场监管领域的范围</a:t>
            </a:r>
            <a:endParaRPr lang="zh-CN" altLang="en-US" sz="2400" dirty="0">
              <a:latin typeface="微软雅黑" panose="020B0503020204020204" pitchFamily="34" charset="-122"/>
              <a:ea typeface="微软雅黑" panose="020B0503020204020204" pitchFamily="34" charset="-122"/>
            </a:endParaRPr>
          </a:p>
        </p:txBody>
      </p:sp>
      <p:sp>
        <p:nvSpPr>
          <p:cNvPr id="2" name="矩形 1"/>
          <p:cNvSpPr/>
          <p:nvPr/>
        </p:nvSpPr>
        <p:spPr>
          <a:xfrm>
            <a:off x="1631504" y="2780928"/>
            <a:ext cx="8856984" cy="1569660"/>
          </a:xfrm>
          <a:prstGeom prst="rect">
            <a:avLst/>
          </a:prstGeom>
        </p:spPr>
        <p:txBody>
          <a:bodyPr wrap="square">
            <a:spAutoFit/>
          </a:bodyPr>
          <a:lstStyle/>
          <a:p>
            <a:r>
              <a:rPr lang="zh-CN" altLang="zh-CN" sz="2400" dirty="0">
                <a:latin typeface="微软雅黑" panose="020B0503020204020204" pitchFamily="34" charset="-122"/>
                <a:ea typeface="微软雅黑" panose="020B0503020204020204" pitchFamily="34" charset="-122"/>
                <a:cs typeface="宋体" panose="02010600030101010101" pitchFamily="2" charset="-122"/>
              </a:rPr>
              <a:t>市场监管、发展改革、教育、公安、人力资源社会保障、生态环境、住房城乡建设、交通运输、农业农村、商务、文化和旅游、卫生健康、应急、海关、税务、</a:t>
            </a:r>
            <a:r>
              <a:rPr lang="zh-CN" altLang="zh-CN" sz="2400" dirty="0" smtClean="0">
                <a:latin typeface="微软雅黑" panose="020B0503020204020204" pitchFamily="34" charset="-122"/>
                <a:ea typeface="微软雅黑" panose="020B0503020204020204" pitchFamily="34" charset="-122"/>
                <a:cs typeface="宋体" panose="02010600030101010101" pitchFamily="2" charset="-122"/>
              </a:rPr>
              <a:t>统计</a:t>
            </a:r>
            <a:r>
              <a:rPr lang="zh-CN" altLang="en-US" sz="2400" dirty="0" smtClean="0">
                <a:latin typeface="微软雅黑" panose="020B0503020204020204" pitchFamily="34" charset="-122"/>
                <a:ea typeface="微软雅黑" panose="020B0503020204020204" pitchFamily="34" charset="-122"/>
                <a:cs typeface="宋体" panose="02010600030101010101" pitchFamily="2" charset="-122"/>
              </a:rPr>
              <a:t>等</a:t>
            </a:r>
            <a:r>
              <a:rPr lang="en-US" altLang="zh-CN" sz="2400" dirty="0" smtClean="0">
                <a:latin typeface="微软雅黑" panose="020B0503020204020204" pitchFamily="34" charset="-122"/>
                <a:ea typeface="微软雅黑" panose="020B0503020204020204" pitchFamily="34" charset="-122"/>
                <a:cs typeface="宋体" panose="02010600030101010101" pitchFamily="2" charset="-122"/>
              </a:rPr>
              <a:t>16</a:t>
            </a:r>
            <a:r>
              <a:rPr lang="zh-CN" altLang="en-US" sz="2400" dirty="0" smtClean="0">
                <a:latin typeface="微软雅黑" panose="020B0503020204020204" pitchFamily="34" charset="-122"/>
                <a:ea typeface="微软雅黑" panose="020B0503020204020204" pitchFamily="34" charset="-122"/>
                <a:cs typeface="宋体" panose="02010600030101010101" pitchFamily="2" charset="-122"/>
              </a:rPr>
              <a:t>个部门</a:t>
            </a:r>
            <a:endParaRPr lang="en-US" altLang="zh-CN" sz="2400" dirty="0" smtClean="0">
              <a:latin typeface="微软雅黑" panose="020B0503020204020204" pitchFamily="34" charset="-122"/>
              <a:ea typeface="微软雅黑" panose="020B0503020204020204" pitchFamily="34" charset="-122"/>
              <a:cs typeface="宋体" panose="02010600030101010101" pitchFamily="2" charset="-122"/>
            </a:endParaRPr>
          </a:p>
          <a:p>
            <a:endParaRPr lang="en-US" altLang="zh-CN" sz="2400" dirty="0">
              <a:latin typeface="微软雅黑" panose="020B0503020204020204" pitchFamily="34" charset="-122"/>
              <a:ea typeface="微软雅黑" panose="020B0503020204020204" pitchFamily="34" charset="-122"/>
            </a:endParaRPr>
          </a:p>
        </p:txBody>
      </p:sp>
    </p:spTree>
  </p:cSld>
  <p:clrMapOvr>
    <a:masterClrMapping/>
  </p:clrMapOvr>
  <p:transition spd="slow" advClick="0" advTm="0">
    <p:randomBar dir="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1"/>
          <p:cNvSpPr txBox="1"/>
          <p:nvPr/>
        </p:nvSpPr>
        <p:spPr>
          <a:xfrm>
            <a:off x="1144588" y="266700"/>
            <a:ext cx="4446587" cy="506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fontAlgn="auto">
              <a:spcAft>
                <a:spcPts val="0"/>
              </a:spcAft>
              <a:defRPr/>
            </a:pPr>
            <a:r>
              <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rPr>
              <a:t>主要内容和亮点（八）</a:t>
            </a:r>
            <a:endParaRPr lang="en-GB"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矩形 23"/>
          <p:cNvSpPr/>
          <p:nvPr/>
        </p:nvSpPr>
        <p:spPr>
          <a:xfrm>
            <a:off x="2279576" y="908720"/>
            <a:ext cx="8054975" cy="884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2" rIns="91422" bIns="45712" anchor="ctr"/>
          <a:lstStyle/>
          <a:p>
            <a:pPr algn="ctr" fontAlgn="auto">
              <a:spcBef>
                <a:spcPts val="0"/>
              </a:spcBef>
              <a:spcAft>
                <a:spcPts val="0"/>
              </a:spcAft>
              <a:defRPr/>
            </a:pPr>
            <a:r>
              <a:rPr lang="en-US" altLang="zh-CN" sz="2400" dirty="0" smtClean="0">
                <a:latin typeface="微软雅黑" panose="020B0503020204020204" pitchFamily="34" charset="-122"/>
                <a:ea typeface="微软雅黑" panose="020B0503020204020204" pitchFamily="34" charset="-122"/>
              </a:rPr>
              <a:t>《</a:t>
            </a:r>
            <a:r>
              <a:rPr lang="zh-CN" altLang="en-US" sz="2400" dirty="0" smtClean="0">
                <a:latin typeface="微软雅黑" panose="020B0503020204020204" pitchFamily="34" charset="-122"/>
                <a:ea typeface="微软雅黑" panose="020B0503020204020204" pitchFamily="34" charset="-122"/>
              </a:rPr>
              <a:t>意见</a:t>
            </a:r>
            <a:r>
              <a:rPr lang="en-US" altLang="zh-CN" sz="2400" dirty="0" smtClean="0">
                <a:latin typeface="微软雅黑" panose="020B0503020204020204" pitchFamily="34" charset="-122"/>
                <a:ea typeface="微软雅黑" panose="020B0503020204020204" pitchFamily="34" charset="-122"/>
              </a:rPr>
              <a:t>》</a:t>
            </a:r>
            <a:r>
              <a:rPr lang="zh-CN" altLang="en-US" sz="2400" dirty="0" smtClean="0">
                <a:latin typeface="微软雅黑" panose="020B0503020204020204" pitchFamily="34" charset="-122"/>
                <a:ea typeface="微软雅黑" panose="020B0503020204020204" pitchFamily="34" charset="-122"/>
              </a:rPr>
              <a:t>对“双随机、一公开”监管责任的规定</a:t>
            </a:r>
            <a:endParaRPr lang="zh-CN" altLang="en-US" sz="2400" dirty="0">
              <a:latin typeface="微软雅黑" panose="020B0503020204020204" pitchFamily="34" charset="-122"/>
              <a:ea typeface="微软雅黑" panose="020B0503020204020204" pitchFamily="34" charset="-122"/>
            </a:endParaRPr>
          </a:p>
        </p:txBody>
      </p:sp>
      <p:sp>
        <p:nvSpPr>
          <p:cNvPr id="3" name="矩形 2"/>
          <p:cNvSpPr/>
          <p:nvPr/>
        </p:nvSpPr>
        <p:spPr>
          <a:xfrm>
            <a:off x="911424" y="1770779"/>
            <a:ext cx="9956430" cy="4662815"/>
          </a:xfrm>
          <a:prstGeom prst="rect">
            <a:avLst/>
          </a:prstGeom>
        </p:spPr>
        <p:txBody>
          <a:bodyPr wrap="square">
            <a:spAutoFit/>
          </a:bodyPr>
          <a:lstStyle/>
          <a:p>
            <a:r>
              <a:rPr lang="zh-CN" altLang="en-US" sz="2700" b="1" dirty="0"/>
              <a:t>坚持“</a:t>
            </a:r>
            <a:r>
              <a:rPr lang="zh-CN" altLang="en-US" sz="2700" b="1" dirty="0">
                <a:solidFill>
                  <a:srgbClr val="FF0000"/>
                </a:solidFill>
              </a:rPr>
              <a:t>尽职照单免责、失职照单问责</a:t>
            </a:r>
            <a:r>
              <a:rPr lang="zh-CN" altLang="en-US" sz="2700" b="1" dirty="0"/>
              <a:t>”的原则，市场监管领域各级相关部门及其执法检查人员在“双随机、一公开”监管中存在下列情形之一、相关市场主体出现问题的，可以</a:t>
            </a:r>
            <a:r>
              <a:rPr lang="zh-CN" altLang="en-US" sz="2700" b="1" dirty="0">
                <a:solidFill>
                  <a:srgbClr val="FF0000"/>
                </a:solidFill>
              </a:rPr>
              <a:t>免除行政</a:t>
            </a:r>
            <a:r>
              <a:rPr lang="zh-CN" altLang="en-US" sz="2700" b="1" dirty="0" smtClean="0">
                <a:solidFill>
                  <a:srgbClr val="FF0000"/>
                </a:solidFill>
              </a:rPr>
              <a:t>责任</a:t>
            </a:r>
            <a:r>
              <a:rPr lang="zh-CN" altLang="en-US" sz="2700" b="1" dirty="0" smtClean="0"/>
              <a:t>：</a:t>
            </a:r>
            <a:endParaRPr lang="en-US" altLang="zh-CN" sz="2700" b="1" dirty="0" smtClean="0"/>
          </a:p>
          <a:p>
            <a:r>
              <a:rPr lang="zh-CN" altLang="en-US" sz="2700" b="1" dirty="0" smtClean="0">
                <a:solidFill>
                  <a:srgbClr val="002060"/>
                </a:solidFill>
              </a:rPr>
              <a:t>（</a:t>
            </a:r>
            <a:r>
              <a:rPr lang="en-US" altLang="zh-CN" sz="2700" b="1" dirty="0" smtClean="0">
                <a:solidFill>
                  <a:srgbClr val="002060"/>
                </a:solidFill>
              </a:rPr>
              <a:t>1</a:t>
            </a:r>
            <a:r>
              <a:rPr lang="zh-CN" altLang="en-US" sz="2700" b="1" dirty="0" smtClean="0">
                <a:solidFill>
                  <a:srgbClr val="002060"/>
                </a:solidFill>
              </a:rPr>
              <a:t>）按照</a:t>
            </a:r>
            <a:r>
              <a:rPr lang="zh-CN" altLang="en-US" sz="2700" b="1" dirty="0">
                <a:solidFill>
                  <a:srgbClr val="002060"/>
                </a:solidFill>
              </a:rPr>
              <a:t>法律法规规章规定和抽查工作计划安排，已履行抽查检查职责的</a:t>
            </a:r>
            <a:r>
              <a:rPr lang="zh-CN" altLang="en-US" sz="2700" b="1" dirty="0" smtClean="0">
                <a:solidFill>
                  <a:srgbClr val="002060"/>
                </a:solidFill>
              </a:rPr>
              <a:t>；</a:t>
            </a:r>
            <a:endParaRPr lang="en-US" altLang="zh-CN" sz="2700" b="1" dirty="0" smtClean="0">
              <a:solidFill>
                <a:srgbClr val="002060"/>
              </a:solidFill>
            </a:endParaRPr>
          </a:p>
          <a:p>
            <a:r>
              <a:rPr lang="zh-CN" altLang="en-US" sz="2700" b="1" dirty="0" smtClean="0">
                <a:solidFill>
                  <a:srgbClr val="002060"/>
                </a:solidFill>
              </a:rPr>
              <a:t>（</a:t>
            </a:r>
            <a:r>
              <a:rPr lang="en-US" altLang="zh-CN" sz="2700" b="1" dirty="0" smtClean="0">
                <a:solidFill>
                  <a:srgbClr val="002060"/>
                </a:solidFill>
              </a:rPr>
              <a:t>2</a:t>
            </a:r>
            <a:r>
              <a:rPr lang="zh-CN" altLang="en-US" sz="2700" b="1" dirty="0" smtClean="0">
                <a:solidFill>
                  <a:srgbClr val="002060"/>
                </a:solidFill>
              </a:rPr>
              <a:t>）因</a:t>
            </a:r>
            <a:r>
              <a:rPr lang="zh-CN" altLang="en-US" sz="2700" b="1" dirty="0">
                <a:solidFill>
                  <a:srgbClr val="002060"/>
                </a:solidFill>
              </a:rPr>
              <a:t>现有专业技术手段限制不能发现所存在问题的</a:t>
            </a:r>
            <a:r>
              <a:rPr lang="zh-CN" altLang="en-US" sz="2700" b="1" dirty="0" smtClean="0">
                <a:solidFill>
                  <a:srgbClr val="002060"/>
                </a:solidFill>
              </a:rPr>
              <a:t>；</a:t>
            </a:r>
            <a:endParaRPr lang="en-US" altLang="zh-CN" sz="2700" b="1" dirty="0" smtClean="0">
              <a:solidFill>
                <a:srgbClr val="002060"/>
              </a:solidFill>
            </a:endParaRPr>
          </a:p>
          <a:p>
            <a:r>
              <a:rPr lang="zh-CN" altLang="en-US" sz="2700" b="1" dirty="0" smtClean="0">
                <a:solidFill>
                  <a:srgbClr val="002060"/>
                </a:solidFill>
              </a:rPr>
              <a:t>（</a:t>
            </a:r>
            <a:r>
              <a:rPr lang="en-US" altLang="zh-CN" sz="2700" b="1" dirty="0" smtClean="0">
                <a:solidFill>
                  <a:srgbClr val="002060"/>
                </a:solidFill>
              </a:rPr>
              <a:t>3</a:t>
            </a:r>
            <a:r>
              <a:rPr lang="zh-CN" altLang="en-US" sz="2700" b="1" dirty="0" smtClean="0">
                <a:solidFill>
                  <a:srgbClr val="002060"/>
                </a:solidFill>
              </a:rPr>
              <a:t>）检查</a:t>
            </a:r>
            <a:r>
              <a:rPr lang="zh-CN" altLang="en-US" sz="2700" b="1" dirty="0">
                <a:solidFill>
                  <a:srgbClr val="002060"/>
                </a:solidFill>
              </a:rPr>
              <a:t>对象发生事故，性质上与执法检查人员的抽查检查不存在因果关系的</a:t>
            </a:r>
            <a:r>
              <a:rPr lang="zh-CN" altLang="en-US" sz="2700" b="1" dirty="0" smtClean="0">
                <a:solidFill>
                  <a:srgbClr val="002060"/>
                </a:solidFill>
              </a:rPr>
              <a:t>；</a:t>
            </a:r>
            <a:endParaRPr lang="en-US" altLang="zh-CN" sz="2700" b="1" dirty="0" smtClean="0">
              <a:solidFill>
                <a:srgbClr val="002060"/>
              </a:solidFill>
            </a:endParaRPr>
          </a:p>
          <a:p>
            <a:r>
              <a:rPr lang="zh-CN" altLang="en-US" sz="2700" b="1" dirty="0" smtClean="0">
                <a:solidFill>
                  <a:srgbClr val="002060"/>
                </a:solidFill>
              </a:rPr>
              <a:t>（</a:t>
            </a:r>
            <a:r>
              <a:rPr lang="en-US" altLang="zh-CN" sz="2700" b="1" dirty="0" smtClean="0">
                <a:solidFill>
                  <a:srgbClr val="002060"/>
                </a:solidFill>
              </a:rPr>
              <a:t>4</a:t>
            </a:r>
            <a:r>
              <a:rPr lang="zh-CN" altLang="en-US" sz="2700" b="1" dirty="0" smtClean="0">
                <a:solidFill>
                  <a:srgbClr val="002060"/>
                </a:solidFill>
              </a:rPr>
              <a:t>）因</a:t>
            </a:r>
            <a:r>
              <a:rPr lang="zh-CN" altLang="en-US" sz="2700" b="1" dirty="0">
                <a:solidFill>
                  <a:srgbClr val="002060"/>
                </a:solidFill>
              </a:rPr>
              <a:t>被委托进行检查的专业机构出具虚假报告等，导致错误判定或者处理的</a:t>
            </a:r>
            <a:r>
              <a:rPr lang="zh-CN" altLang="en-US" sz="2700" b="1" dirty="0" smtClean="0">
                <a:solidFill>
                  <a:srgbClr val="002060"/>
                </a:solidFill>
              </a:rPr>
              <a:t>；</a:t>
            </a:r>
            <a:endParaRPr lang="en-US" altLang="zh-CN" sz="2700" b="1" dirty="0" smtClean="0">
              <a:solidFill>
                <a:srgbClr val="002060"/>
              </a:solidFill>
            </a:endParaRPr>
          </a:p>
          <a:p>
            <a:r>
              <a:rPr lang="zh-CN" altLang="en-US" sz="2700" b="1" dirty="0" smtClean="0">
                <a:solidFill>
                  <a:srgbClr val="002060"/>
                </a:solidFill>
              </a:rPr>
              <a:t>（</a:t>
            </a:r>
            <a:r>
              <a:rPr lang="en-US" altLang="zh-CN" sz="2700" b="1" dirty="0" smtClean="0">
                <a:solidFill>
                  <a:srgbClr val="002060"/>
                </a:solidFill>
              </a:rPr>
              <a:t>5</a:t>
            </a:r>
            <a:r>
              <a:rPr lang="zh-CN" altLang="en-US" sz="2700" b="1" dirty="0" smtClean="0">
                <a:solidFill>
                  <a:srgbClr val="002060"/>
                </a:solidFill>
              </a:rPr>
              <a:t>）其他</a:t>
            </a:r>
            <a:r>
              <a:rPr lang="zh-CN" altLang="en-US" sz="2700" b="1" dirty="0">
                <a:solidFill>
                  <a:srgbClr val="002060"/>
                </a:solidFill>
              </a:rPr>
              <a:t>依法依规不应当追究责任的。</a:t>
            </a:r>
            <a:endParaRPr lang="zh-CN" altLang="en-US" sz="2700" b="1" dirty="0">
              <a:solidFill>
                <a:srgbClr val="002060"/>
              </a:solidFill>
            </a:endParaRPr>
          </a:p>
        </p:txBody>
      </p:sp>
    </p:spTree>
  </p:cSld>
  <p:clrMapOvr>
    <a:masterClrMapping/>
  </p:clrMapOvr>
  <p:transition spd="slow" advClick="0" advTm="0">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nvGrpSpPr>
        <p:grpSpPr bwMode="auto">
          <a:xfrm>
            <a:off x="0" y="2201863"/>
            <a:ext cx="12192000" cy="2420937"/>
            <a:chOff x="170694" y="177982"/>
            <a:chExt cx="3936004" cy="781165"/>
          </a:xfrm>
        </p:grpSpPr>
        <p:sp>
          <p:nvSpPr>
            <p:cNvPr id="44" name="等腰三角形 43"/>
            <p:cNvSpPr/>
            <p:nvPr/>
          </p:nvSpPr>
          <p:spPr>
            <a:xfrm>
              <a:off x="1233620" y="177982"/>
              <a:ext cx="355675" cy="356519"/>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a:p>
          </p:txBody>
        </p:sp>
        <p:sp>
          <p:nvSpPr>
            <p:cNvPr id="45" name="等腰三角形 44"/>
            <p:cNvSpPr/>
            <p:nvPr/>
          </p:nvSpPr>
          <p:spPr>
            <a:xfrm flipV="1">
              <a:off x="200419" y="602628"/>
              <a:ext cx="355163" cy="356519"/>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a:p>
          </p:txBody>
        </p:sp>
        <p:sp>
          <p:nvSpPr>
            <p:cNvPr id="46" name="矩形 45"/>
            <p:cNvSpPr/>
            <p:nvPr/>
          </p:nvSpPr>
          <p:spPr>
            <a:xfrm>
              <a:off x="170694" y="261989"/>
              <a:ext cx="3936004" cy="6116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a:p>
          </p:txBody>
        </p:sp>
        <p:sp>
          <p:nvSpPr>
            <p:cNvPr id="47" name="平行四边形 46"/>
            <p:cNvSpPr/>
            <p:nvPr/>
          </p:nvSpPr>
          <p:spPr>
            <a:xfrm>
              <a:off x="376719" y="178494"/>
              <a:ext cx="1036276" cy="778604"/>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a:p>
          </p:txBody>
        </p:sp>
        <p:sp>
          <p:nvSpPr>
            <p:cNvPr id="48" name="文本框 6"/>
            <p:cNvSpPr txBox="1"/>
            <p:nvPr/>
          </p:nvSpPr>
          <p:spPr>
            <a:xfrm>
              <a:off x="650907" y="284015"/>
              <a:ext cx="568876" cy="558853"/>
            </a:xfrm>
            <a:prstGeom prst="rect">
              <a:avLst/>
            </a:prstGeom>
            <a:noFill/>
          </p:spPr>
          <p:txBody>
            <a:bodyPr>
              <a:spAutoFit/>
            </a:bodyPr>
            <a:lstStyle/>
            <a:p>
              <a:pPr fontAlgn="auto">
                <a:spcBef>
                  <a:spcPts val="0"/>
                </a:spcBef>
                <a:spcAft>
                  <a:spcPts val="0"/>
                </a:spcAft>
                <a:defRPr/>
              </a:pPr>
              <a:r>
                <a:rPr lang="en-US" altLang="zh-CN" sz="10665" dirty="0">
                  <a:solidFill>
                    <a:schemeClr val="bg1">
                      <a:lumMod val="95000"/>
                    </a:schemeClr>
                  </a:solidFill>
                  <a:latin typeface="Impact" panose="020B0806030902050204" pitchFamily="34" charset="0"/>
                  <a:ea typeface="+mn-ea"/>
                </a:rPr>
                <a:t>01</a:t>
              </a:r>
              <a:endParaRPr lang="zh-CN" altLang="en-US" sz="10665" dirty="0">
                <a:solidFill>
                  <a:schemeClr val="bg1">
                    <a:lumMod val="95000"/>
                  </a:schemeClr>
                </a:solidFill>
                <a:latin typeface="Impact" panose="020B0806030902050204" pitchFamily="34" charset="0"/>
                <a:ea typeface="+mn-ea"/>
              </a:endParaRPr>
            </a:p>
          </p:txBody>
        </p:sp>
      </p:grpSp>
      <p:sp>
        <p:nvSpPr>
          <p:cNvPr id="49" name="TextBox 48"/>
          <p:cNvSpPr txBox="1"/>
          <p:nvPr/>
        </p:nvSpPr>
        <p:spPr>
          <a:xfrm>
            <a:off x="4044950" y="2717799"/>
            <a:ext cx="7091363" cy="1384997"/>
          </a:xfrm>
          <a:prstGeom prst="rect">
            <a:avLst/>
          </a:prstGeom>
          <a:noFill/>
        </p:spPr>
        <p:txBody>
          <a:bodyPr lIns="91445" tIns="45721" rIns="91445" bIns="45721">
            <a:spAutoFit/>
          </a:bodyPr>
          <a:lstStyle/>
          <a:p>
            <a:pPr fontAlgn="auto">
              <a:spcBef>
                <a:spcPts val="0"/>
              </a:spcBef>
              <a:spcAft>
                <a:spcPts val="0"/>
              </a:spcAft>
              <a:defRPr/>
            </a:pPr>
            <a:r>
              <a:rPr lang="zh-CN" altLang="en-US" sz="4200" b="1" dirty="0">
                <a:solidFill>
                  <a:schemeClr val="tx1">
                    <a:lumMod val="75000"/>
                    <a:lumOff val="25000"/>
                  </a:schemeClr>
                </a:solidFill>
                <a:latin typeface="微软雅黑" panose="020B0503020204020204" pitchFamily="34" charset="-122"/>
                <a:ea typeface="微软雅黑" panose="020B0503020204020204" pitchFamily="34" charset="-122"/>
              </a:rPr>
              <a:t>“双随机、一公开“监管</a:t>
            </a:r>
            <a:r>
              <a:rPr lang="zh-CN" altLang="en-US" sz="4200" b="1" dirty="0" smtClean="0">
                <a:solidFill>
                  <a:schemeClr val="tx1">
                    <a:lumMod val="75000"/>
                    <a:lumOff val="25000"/>
                  </a:schemeClr>
                </a:solidFill>
                <a:latin typeface="微软雅黑" panose="020B0503020204020204" pitchFamily="34" charset="-122"/>
                <a:ea typeface="微软雅黑" panose="020B0503020204020204" pitchFamily="34" charset="-122"/>
              </a:rPr>
              <a:t>的背景、意义</a:t>
            </a:r>
            <a:endParaRPr lang="en-US" altLang="zh-CN" sz="4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7" name="组合 6"/>
          <p:cNvGrpSpPr/>
          <p:nvPr/>
        </p:nvGrpSpPr>
        <p:grpSpPr bwMode="auto">
          <a:xfrm>
            <a:off x="7920038" y="1700213"/>
            <a:ext cx="576262" cy="576262"/>
            <a:chOff x="6084168" y="1274820"/>
            <a:chExt cx="432048" cy="432834"/>
          </a:xfrm>
        </p:grpSpPr>
        <p:sp>
          <p:nvSpPr>
            <p:cNvPr id="7186" name="椭圆 22"/>
            <p:cNvSpPr>
              <a:spLocks noChangeArrowheads="1"/>
            </p:cNvSpPr>
            <p:nvPr/>
          </p:nvSpPr>
          <p:spPr bwMode="auto">
            <a:xfrm>
              <a:off x="6084168" y="1274820"/>
              <a:ext cx="432048"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en-US" sz="2400">
                <a:solidFill>
                  <a:srgbClr val="FFFFFF"/>
                </a:solidFill>
              </a:endParaRPr>
            </a:p>
          </p:txBody>
        </p:sp>
        <p:sp>
          <p:nvSpPr>
            <p:cNvPr id="7187" name="Freeform 59"/>
            <p:cNvSpPr>
              <a:spLocks noChangeArrowheads="1"/>
            </p:cNvSpPr>
            <p:nvPr/>
          </p:nvSpPr>
          <p:spPr bwMode="auto">
            <a:xfrm>
              <a:off x="6180302" y="1365898"/>
              <a:ext cx="239780" cy="250679"/>
            </a:xfrm>
            <a:custGeom>
              <a:avLst/>
              <a:gdLst>
                <a:gd name="T0" fmla="*/ 2147483647 w 581"/>
                <a:gd name="T1" fmla="*/ 2147483647 h 609"/>
                <a:gd name="T2" fmla="*/ 2147483647 w 581"/>
                <a:gd name="T3" fmla="*/ 2147483647 h 609"/>
                <a:gd name="T4" fmla="*/ 2147483647 w 581"/>
                <a:gd name="T5" fmla="*/ 2147483647 h 609"/>
                <a:gd name="T6" fmla="*/ 2147483647 w 581"/>
                <a:gd name="T7" fmla="*/ 2147483647 h 609"/>
                <a:gd name="T8" fmla="*/ 2147483647 w 581"/>
                <a:gd name="T9" fmla="*/ 2147483647 h 609"/>
                <a:gd name="T10" fmla="*/ 2147483647 w 581"/>
                <a:gd name="T11" fmla="*/ 2147483647 h 609"/>
                <a:gd name="T12" fmla="*/ 2147483647 w 581"/>
                <a:gd name="T13" fmla="*/ 2147483647 h 609"/>
                <a:gd name="T14" fmla="*/ 2147483647 w 581"/>
                <a:gd name="T15" fmla="*/ 2147483647 h 609"/>
                <a:gd name="T16" fmla="*/ 2147483647 w 581"/>
                <a:gd name="T17" fmla="*/ 2147483647 h 609"/>
                <a:gd name="T18" fmla="*/ 2147483647 w 581"/>
                <a:gd name="T19" fmla="*/ 2147483647 h 609"/>
                <a:gd name="T20" fmla="*/ 2147483647 w 581"/>
                <a:gd name="T21" fmla="*/ 2147483647 h 609"/>
                <a:gd name="T22" fmla="*/ 0 w 581"/>
                <a:gd name="T23" fmla="*/ 2147483647 h 609"/>
                <a:gd name="T24" fmla="*/ 2147483647 w 581"/>
                <a:gd name="T25" fmla="*/ 2147483647 h 609"/>
                <a:gd name="T26" fmla="*/ 2147483647 w 581"/>
                <a:gd name="T27" fmla="*/ 2147483647 h 609"/>
                <a:gd name="T28" fmla="*/ 2147483647 w 581"/>
                <a:gd name="T29" fmla="*/ 2147483647 h 609"/>
                <a:gd name="T30" fmla="*/ 2147483647 w 581"/>
                <a:gd name="T31" fmla="*/ 2147483647 h 609"/>
                <a:gd name="T32" fmla="*/ 2147483647 w 581"/>
                <a:gd name="T33" fmla="*/ 2147483647 h 609"/>
                <a:gd name="T34" fmla="*/ 2147483647 w 581"/>
                <a:gd name="T35" fmla="*/ 2147483647 h 609"/>
                <a:gd name="T36" fmla="*/ 2147483647 w 581"/>
                <a:gd name="T37" fmla="*/ 2147483647 h 609"/>
                <a:gd name="T38" fmla="*/ 2147483647 w 581"/>
                <a:gd name="T39" fmla="*/ 2147483647 h 609"/>
                <a:gd name="T40" fmla="*/ 2147483647 w 581"/>
                <a:gd name="T41" fmla="*/ 2147483647 h 609"/>
                <a:gd name="T42" fmla="*/ 2147483647 w 581"/>
                <a:gd name="T43" fmla="*/ 2147483647 h 609"/>
                <a:gd name="T44" fmla="*/ 2147483647 w 581"/>
                <a:gd name="T45" fmla="*/ 2147483647 h 609"/>
                <a:gd name="T46" fmla="*/ 2147483647 w 581"/>
                <a:gd name="T47" fmla="*/ 2147483647 h 609"/>
                <a:gd name="T48" fmla="*/ 2147483647 w 581"/>
                <a:gd name="T49" fmla="*/ 2147483647 h 609"/>
                <a:gd name="T50" fmla="*/ 2147483647 w 581"/>
                <a:gd name="T51" fmla="*/ 2147483647 h 609"/>
                <a:gd name="T52" fmla="*/ 2147483647 w 581"/>
                <a:gd name="T53" fmla="*/ 2147483647 h 609"/>
                <a:gd name="T54" fmla="*/ 2147483647 w 581"/>
                <a:gd name="T55" fmla="*/ 2147483647 h 609"/>
                <a:gd name="T56" fmla="*/ 2147483647 w 581"/>
                <a:gd name="T57" fmla="*/ 2147483647 h 609"/>
                <a:gd name="T58" fmla="*/ 2147483647 w 581"/>
                <a:gd name="T59" fmla="*/ 2147483647 h 609"/>
                <a:gd name="T60" fmla="*/ 2147483647 w 581"/>
                <a:gd name="T61" fmla="*/ 2147483647 h 609"/>
                <a:gd name="T62" fmla="*/ 2147483647 w 581"/>
                <a:gd name="T63" fmla="*/ 2147483647 h 609"/>
                <a:gd name="T64" fmla="*/ 2147483647 w 581"/>
                <a:gd name="T65" fmla="*/ 2147483647 h 609"/>
                <a:gd name="T66" fmla="*/ 2147483647 w 581"/>
                <a:gd name="T67" fmla="*/ 2147483647 h 609"/>
                <a:gd name="T68" fmla="*/ 2147483647 w 581"/>
                <a:gd name="T69" fmla="*/ 2147483647 h 609"/>
                <a:gd name="T70" fmla="*/ 2147483647 w 581"/>
                <a:gd name="T71" fmla="*/ 2147483647 h 609"/>
                <a:gd name="T72" fmla="*/ 2147483647 w 581"/>
                <a:gd name="T73" fmla="*/ 2147483647 h 609"/>
                <a:gd name="T74" fmla="*/ 2147483647 w 581"/>
                <a:gd name="T75" fmla="*/ 2147483647 h 609"/>
                <a:gd name="T76" fmla="*/ 2147483647 w 581"/>
                <a:gd name="T77" fmla="*/ 2147483647 h 609"/>
                <a:gd name="T78" fmla="*/ 2147483647 w 581"/>
                <a:gd name="T79" fmla="*/ 2147483647 h 609"/>
                <a:gd name="T80" fmla="*/ 2147483647 w 581"/>
                <a:gd name="T81" fmla="*/ 0 h 609"/>
                <a:gd name="T82" fmla="*/ 2147483647 w 581"/>
                <a:gd name="T83" fmla="*/ 2147483647 h 609"/>
                <a:gd name="T84" fmla="*/ 2147483647 w 581"/>
                <a:gd name="T85" fmla="*/ 2147483647 h 609"/>
                <a:gd name="T86" fmla="*/ 2147483647 w 581"/>
                <a:gd name="T87" fmla="*/ 2147483647 h 609"/>
                <a:gd name="T88" fmla="*/ 2147483647 w 581"/>
                <a:gd name="T89" fmla="*/ 0 h 609"/>
                <a:gd name="T90" fmla="*/ 2147483647 w 581"/>
                <a:gd name="T91" fmla="*/ 2147483647 h 609"/>
                <a:gd name="T92" fmla="*/ 2147483647 w 581"/>
                <a:gd name="T93" fmla="*/ 2147483647 h 609"/>
                <a:gd name="T94" fmla="*/ 2147483647 w 581"/>
                <a:gd name="T95" fmla="*/ 2147483647 h 609"/>
                <a:gd name="T96" fmla="*/ 2147483647 w 581"/>
                <a:gd name="T97" fmla="*/ 0 h 609"/>
                <a:gd name="T98" fmla="*/ 2147483647 w 581"/>
                <a:gd name="T99" fmla="*/ 2147483647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lIns="45720" tIns="22860" rIns="45720" bIns="22860" anchor="ctr"/>
            <a:lstStyle/>
            <a:p>
              <a:endParaRPr lang="zh-CN" altLang="en-US"/>
            </a:p>
          </p:txBody>
        </p:sp>
      </p:grpSp>
      <p:grpSp>
        <p:nvGrpSpPr>
          <p:cNvPr id="6" name="组合 5"/>
          <p:cNvGrpSpPr/>
          <p:nvPr/>
        </p:nvGrpSpPr>
        <p:grpSpPr bwMode="auto">
          <a:xfrm>
            <a:off x="6192838" y="1700213"/>
            <a:ext cx="576262" cy="576262"/>
            <a:chOff x="4788024" y="1275213"/>
            <a:chExt cx="432048" cy="432048"/>
          </a:xfrm>
        </p:grpSpPr>
        <p:sp>
          <p:nvSpPr>
            <p:cNvPr id="7184" name="椭圆 65"/>
            <p:cNvSpPr>
              <a:spLocks noChangeArrowheads="1"/>
            </p:cNvSpPr>
            <p:nvPr/>
          </p:nvSpPr>
          <p:spPr bwMode="auto">
            <a:xfrm>
              <a:off x="4788024" y="1275213"/>
              <a:ext cx="432048" cy="432048"/>
            </a:xfrm>
            <a:prstGeom prst="ellipse">
              <a:avLst/>
            </a:pr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en-US" sz="2400">
                <a:solidFill>
                  <a:srgbClr val="FFFFFF"/>
                </a:solidFill>
              </a:endParaRPr>
            </a:p>
          </p:txBody>
        </p:sp>
        <p:sp>
          <p:nvSpPr>
            <p:cNvPr id="7185" name="Freeform 110"/>
            <p:cNvSpPr>
              <a:spLocks noChangeArrowheads="1"/>
            </p:cNvSpPr>
            <p:nvPr/>
          </p:nvSpPr>
          <p:spPr bwMode="auto">
            <a:xfrm>
              <a:off x="4891102" y="1366806"/>
              <a:ext cx="250679" cy="248862"/>
            </a:xfrm>
            <a:custGeom>
              <a:avLst/>
              <a:gdLst>
                <a:gd name="T0" fmla="*/ 2147483647 w 609"/>
                <a:gd name="T1" fmla="*/ 2147483647 h 602"/>
                <a:gd name="T2" fmla="*/ 2147483647 w 609"/>
                <a:gd name="T3" fmla="*/ 2147483647 h 602"/>
                <a:gd name="T4" fmla="*/ 2147483647 w 609"/>
                <a:gd name="T5" fmla="*/ 2147483647 h 602"/>
                <a:gd name="T6" fmla="*/ 2147483647 w 609"/>
                <a:gd name="T7" fmla="*/ 2147483647 h 602"/>
                <a:gd name="T8" fmla="*/ 2147483647 w 609"/>
                <a:gd name="T9" fmla="*/ 2147483647 h 602"/>
                <a:gd name="T10" fmla="*/ 2147483647 w 609"/>
                <a:gd name="T11" fmla="*/ 2147483647 h 602"/>
                <a:gd name="T12" fmla="*/ 0 w 609"/>
                <a:gd name="T13" fmla="*/ 2147483647 h 602"/>
                <a:gd name="T14" fmla="*/ 2147483647 w 609"/>
                <a:gd name="T15" fmla="*/ 0 h 602"/>
                <a:gd name="T16" fmla="*/ 2147483647 w 609"/>
                <a:gd name="T17" fmla="*/ 2147483647 h 602"/>
                <a:gd name="T18" fmla="*/ 2147483647 w 609"/>
                <a:gd name="T19" fmla="*/ 2147483647 h 602"/>
                <a:gd name="T20" fmla="*/ 2147483647 w 609"/>
                <a:gd name="T21" fmla="*/ 2147483647 h 602"/>
                <a:gd name="T22" fmla="*/ 2147483647 w 609"/>
                <a:gd name="T23" fmla="*/ 2147483647 h 602"/>
                <a:gd name="T24" fmla="*/ 2147483647 w 609"/>
                <a:gd name="T25" fmla="*/ 2147483647 h 602"/>
                <a:gd name="T26" fmla="*/ 2147483647 w 609"/>
                <a:gd name="T27" fmla="*/ 2147483647 h 602"/>
                <a:gd name="T28" fmla="*/ 2147483647 w 609"/>
                <a:gd name="T29" fmla="*/ 2147483647 h 602"/>
                <a:gd name="T30" fmla="*/ 2147483647 w 609"/>
                <a:gd name="T31" fmla="*/ 2147483647 h 602"/>
                <a:gd name="T32" fmla="*/ 2147483647 w 609"/>
                <a:gd name="T33" fmla="*/ 2147483647 h 602"/>
                <a:gd name="T34" fmla="*/ 2147483647 w 609"/>
                <a:gd name="T35" fmla="*/ 2147483647 h 602"/>
                <a:gd name="T36" fmla="*/ 2147483647 w 609"/>
                <a:gd name="T37" fmla="*/ 2147483647 h 602"/>
                <a:gd name="T38" fmla="*/ 2147483647 w 609"/>
                <a:gd name="T39" fmla="*/ 2147483647 h 602"/>
                <a:gd name="T40" fmla="*/ 2147483647 w 609"/>
                <a:gd name="T41" fmla="*/ 2147483647 h 602"/>
                <a:gd name="T42" fmla="*/ 2147483647 w 609"/>
                <a:gd name="T43" fmla="*/ 2147483647 h 602"/>
                <a:gd name="T44" fmla="*/ 2147483647 w 609"/>
                <a:gd name="T45" fmla="*/ 2147483647 h 602"/>
                <a:gd name="T46" fmla="*/ 2147483647 w 609"/>
                <a:gd name="T47" fmla="*/ 2147483647 h 602"/>
                <a:gd name="T48" fmla="*/ 2147483647 w 609"/>
                <a:gd name="T49" fmla="*/ 2147483647 h 602"/>
                <a:gd name="T50" fmla="*/ 2147483647 w 609"/>
                <a:gd name="T51" fmla="*/ 2147483647 h 602"/>
                <a:gd name="T52" fmla="*/ 2147483647 w 609"/>
                <a:gd name="T53" fmla="*/ 2147483647 h 602"/>
                <a:gd name="T54" fmla="*/ 2147483647 w 609"/>
                <a:gd name="T55" fmla="*/ 2147483647 h 602"/>
                <a:gd name="T56" fmla="*/ 2147483647 w 609"/>
                <a:gd name="T57" fmla="*/ 2147483647 h 602"/>
                <a:gd name="T58" fmla="*/ 2147483647 w 609"/>
                <a:gd name="T59" fmla="*/ 2147483647 h 602"/>
                <a:gd name="T60" fmla="*/ 2147483647 w 609"/>
                <a:gd name="T61" fmla="*/ 2147483647 h 602"/>
                <a:gd name="T62" fmla="*/ 2147483647 w 609"/>
                <a:gd name="T63" fmla="*/ 2147483647 h 602"/>
                <a:gd name="T64" fmla="*/ 2147483647 w 609"/>
                <a:gd name="T65" fmla="*/ 2147483647 h 602"/>
                <a:gd name="T66" fmla="*/ 2147483647 w 609"/>
                <a:gd name="T67" fmla="*/ 2147483647 h 602"/>
                <a:gd name="T68" fmla="*/ 2147483647 w 609"/>
                <a:gd name="T69" fmla="*/ 2147483647 h 602"/>
                <a:gd name="T70" fmla="*/ 2147483647 w 609"/>
                <a:gd name="T71" fmla="*/ 214748364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lIns="45720" tIns="22860" rIns="45720" bIns="22860" anchor="ctr"/>
            <a:lstStyle/>
            <a:p>
              <a:endParaRPr lang="zh-CN" altLang="en-US"/>
            </a:p>
          </p:txBody>
        </p:sp>
      </p:grpSp>
      <p:grpSp>
        <p:nvGrpSpPr>
          <p:cNvPr id="9" name="组合 8"/>
          <p:cNvGrpSpPr/>
          <p:nvPr/>
        </p:nvGrpSpPr>
        <p:grpSpPr bwMode="auto">
          <a:xfrm>
            <a:off x="7056438" y="1700213"/>
            <a:ext cx="577850" cy="576262"/>
            <a:chOff x="5436096" y="1274820"/>
            <a:chExt cx="432833" cy="432834"/>
          </a:xfrm>
        </p:grpSpPr>
        <p:sp>
          <p:nvSpPr>
            <p:cNvPr id="25"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defRPr/>
              </a:pPr>
              <a:endParaRPr lang="zh-CN" altLang="en-US" sz="2400">
                <a:solidFill>
                  <a:srgbClr val="FFFFFF"/>
                </a:solidFill>
                <a:latin typeface="Calibri" panose="020F0502020204030204" pitchFamily="34" charset="0"/>
              </a:endParaRPr>
            </a:p>
          </p:txBody>
        </p:sp>
        <p:sp>
          <p:nvSpPr>
            <p:cNvPr id="7183" name="Freeform 16"/>
            <p:cNvSpPr>
              <a:spLocks noChangeArrowheads="1"/>
            </p:cNvSpPr>
            <p:nvPr/>
          </p:nvSpPr>
          <p:spPr bwMode="auto">
            <a:xfrm>
              <a:off x="5554420" y="1377705"/>
              <a:ext cx="196183" cy="227065"/>
            </a:xfrm>
            <a:custGeom>
              <a:avLst/>
              <a:gdLst>
                <a:gd name="T0" fmla="*/ 2147483647 w 475"/>
                <a:gd name="T1" fmla="*/ 2147483647 h 552"/>
                <a:gd name="T2" fmla="*/ 2147483647 w 475"/>
                <a:gd name="T3" fmla="*/ 2147483647 h 552"/>
                <a:gd name="T4" fmla="*/ 2147483647 w 475"/>
                <a:gd name="T5" fmla="*/ 2147483647 h 552"/>
                <a:gd name="T6" fmla="*/ 2147483647 w 475"/>
                <a:gd name="T7" fmla="*/ 0 h 552"/>
                <a:gd name="T8" fmla="*/ 2147483647 w 475"/>
                <a:gd name="T9" fmla="*/ 0 h 552"/>
                <a:gd name="T10" fmla="*/ 2147483647 w 475"/>
                <a:gd name="T11" fmla="*/ 2147483647 h 552"/>
                <a:gd name="T12" fmla="*/ 2147483647 w 475"/>
                <a:gd name="T13" fmla="*/ 2147483647 h 552"/>
                <a:gd name="T14" fmla="*/ 2147483647 w 475"/>
                <a:gd name="T15" fmla="*/ 2147483647 h 552"/>
                <a:gd name="T16" fmla="*/ 2147483647 w 475"/>
                <a:gd name="T17" fmla="*/ 2147483647 h 552"/>
                <a:gd name="T18" fmla="*/ 2147483647 w 475"/>
                <a:gd name="T19" fmla="*/ 2147483647 h 552"/>
                <a:gd name="T20" fmla="*/ 2147483647 w 475"/>
                <a:gd name="T21" fmla="*/ 2147483647 h 552"/>
                <a:gd name="T22" fmla="*/ 2147483647 w 475"/>
                <a:gd name="T23" fmla="*/ 2147483647 h 552"/>
                <a:gd name="T24" fmla="*/ 2147483647 w 475"/>
                <a:gd name="T25" fmla="*/ 2147483647 h 552"/>
                <a:gd name="T26" fmla="*/ 2147483647 w 475"/>
                <a:gd name="T27" fmla="*/ 2147483647 h 552"/>
                <a:gd name="T28" fmla="*/ 2147483647 w 475"/>
                <a:gd name="T29" fmla="*/ 2147483647 h 552"/>
                <a:gd name="T30" fmla="*/ 2147483647 w 475"/>
                <a:gd name="T31" fmla="*/ 2147483647 h 552"/>
                <a:gd name="T32" fmla="*/ 2147483647 w 475"/>
                <a:gd name="T33" fmla="*/ 2147483647 h 552"/>
                <a:gd name="T34" fmla="*/ 2147483647 w 475"/>
                <a:gd name="T35" fmla="*/ 2147483647 h 552"/>
                <a:gd name="T36" fmla="*/ 2147483647 w 475"/>
                <a:gd name="T37" fmla="*/ 2147483647 h 552"/>
                <a:gd name="T38" fmla="*/ 2147483647 w 475"/>
                <a:gd name="T39" fmla="*/ 2147483647 h 552"/>
                <a:gd name="T40" fmla="*/ 2147483647 w 475"/>
                <a:gd name="T41" fmla="*/ 2147483647 h 552"/>
                <a:gd name="T42" fmla="*/ 2147483647 w 475"/>
                <a:gd name="T43" fmla="*/ 2147483647 h 552"/>
                <a:gd name="T44" fmla="*/ 2147483647 w 475"/>
                <a:gd name="T45" fmla="*/ 2147483647 h 552"/>
                <a:gd name="T46" fmla="*/ 2147483647 w 475"/>
                <a:gd name="T47" fmla="*/ 2147483647 h 552"/>
                <a:gd name="T48" fmla="*/ 2147483647 w 475"/>
                <a:gd name="T49" fmla="*/ 2147483647 h 552"/>
                <a:gd name="T50" fmla="*/ 2147483647 w 475"/>
                <a:gd name="T51" fmla="*/ 2147483647 h 552"/>
                <a:gd name="T52" fmla="*/ 2147483647 w 475"/>
                <a:gd name="T53" fmla="*/ 0 h 552"/>
                <a:gd name="T54" fmla="*/ 2147483647 w 475"/>
                <a:gd name="T55" fmla="*/ 0 h 552"/>
                <a:gd name="T56" fmla="*/ 2147483647 w 475"/>
                <a:gd name="T57" fmla="*/ 2147483647 h 552"/>
                <a:gd name="T58" fmla="*/ 2147483647 w 475"/>
                <a:gd name="T59" fmla="*/ 2147483647 h 552"/>
                <a:gd name="T60" fmla="*/ 2147483647 w 475"/>
                <a:gd name="T61" fmla="*/ 2147483647 h 552"/>
                <a:gd name="T62" fmla="*/ 2147483647 w 475"/>
                <a:gd name="T63" fmla="*/ 2147483647 h 552"/>
                <a:gd name="T64" fmla="*/ 2147483647 w 475"/>
                <a:gd name="T65" fmla="*/ 2147483647 h 552"/>
                <a:gd name="T66" fmla="*/ 2147483647 w 475"/>
                <a:gd name="T67" fmla="*/ 2147483647 h 552"/>
                <a:gd name="T68" fmla="*/ 2147483647 w 475"/>
                <a:gd name="T69" fmla="*/ 2147483647 h 552"/>
                <a:gd name="T70" fmla="*/ 0 w 475"/>
                <a:gd name="T71" fmla="*/ 2147483647 h 552"/>
                <a:gd name="T72" fmla="*/ 2147483647 w 475"/>
                <a:gd name="T73" fmla="*/ 2147483647 h 552"/>
                <a:gd name="T74" fmla="*/ 2147483647 w 475"/>
                <a:gd name="T75" fmla="*/ 2147483647 h 552"/>
                <a:gd name="T76" fmla="*/ 2147483647 w 475"/>
                <a:gd name="T77" fmla="*/ 2147483647 h 552"/>
                <a:gd name="T78" fmla="*/ 2147483647 w 475"/>
                <a:gd name="T79" fmla="*/ 2147483647 h 552"/>
                <a:gd name="T80" fmla="*/ 2147483647 w 475"/>
                <a:gd name="T81" fmla="*/ 2147483647 h 552"/>
                <a:gd name="T82" fmla="*/ 2147483647 w 475"/>
                <a:gd name="T83" fmla="*/ 2147483647 h 552"/>
                <a:gd name="T84" fmla="*/ 2147483647 w 475"/>
                <a:gd name="T85" fmla="*/ 2147483647 h 552"/>
                <a:gd name="T86" fmla="*/ 2147483647 w 475"/>
                <a:gd name="T87" fmla="*/ 2147483647 h 552"/>
                <a:gd name="T88" fmla="*/ 2147483647 w 475"/>
                <a:gd name="T89" fmla="*/ 2147483647 h 552"/>
                <a:gd name="T90" fmla="*/ 0 w 475"/>
                <a:gd name="T91" fmla="*/ 2147483647 h 552"/>
                <a:gd name="T92" fmla="*/ 2147483647 w 475"/>
                <a:gd name="T93" fmla="*/ 2147483647 h 552"/>
                <a:gd name="T94" fmla="*/ 2147483647 w 475"/>
                <a:gd name="T95" fmla="*/ 2147483647 h 552"/>
                <a:gd name="T96" fmla="*/ 2147483647 w 475"/>
                <a:gd name="T97" fmla="*/ 2147483647 h 552"/>
                <a:gd name="T98" fmla="*/ 2147483647 w 475"/>
                <a:gd name="T99" fmla="*/ 2147483647 h 552"/>
                <a:gd name="T100" fmla="*/ 2147483647 w 475"/>
                <a:gd name="T101" fmla="*/ 2147483647 h 552"/>
                <a:gd name="T102" fmla="*/ 2147483647 w 475"/>
                <a:gd name="T103" fmla="*/ 2147483647 h 552"/>
                <a:gd name="T104" fmla="*/ 2147483647 w 475"/>
                <a:gd name="T105" fmla="*/ 2147483647 h 552"/>
                <a:gd name="T106" fmla="*/ 0 w 475"/>
                <a:gd name="T107" fmla="*/ 2147483647 h 552"/>
                <a:gd name="T108" fmla="*/ 2147483647 w 475"/>
                <a:gd name="T109" fmla="*/ 2147483647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lIns="45720" tIns="22860" rIns="45720" bIns="22860" anchor="ctr"/>
            <a:lstStyle/>
            <a:p>
              <a:endParaRPr lang="zh-CN" altLang="en-US"/>
            </a:p>
          </p:txBody>
        </p:sp>
      </p:grpSp>
      <p:grpSp>
        <p:nvGrpSpPr>
          <p:cNvPr id="4" name="组合 3"/>
          <p:cNvGrpSpPr/>
          <p:nvPr/>
        </p:nvGrpSpPr>
        <p:grpSpPr bwMode="auto">
          <a:xfrm>
            <a:off x="4464050" y="1700213"/>
            <a:ext cx="577850" cy="576262"/>
            <a:chOff x="3491880" y="1274820"/>
            <a:chExt cx="432833" cy="432834"/>
          </a:xfrm>
        </p:grpSpPr>
        <p:sp>
          <p:nvSpPr>
            <p:cNvPr id="7180"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en-US" sz="2400">
                <a:solidFill>
                  <a:srgbClr val="FFFFFF"/>
                </a:solidFill>
              </a:endParaRPr>
            </a:p>
          </p:txBody>
        </p:sp>
        <p:sp>
          <p:nvSpPr>
            <p:cNvPr id="7181" name="Freeform 75"/>
            <p:cNvSpPr>
              <a:spLocks noChangeArrowheads="1"/>
            </p:cNvSpPr>
            <p:nvPr/>
          </p:nvSpPr>
          <p:spPr bwMode="auto">
            <a:xfrm>
              <a:off x="3583864" y="1385879"/>
              <a:ext cx="248863" cy="210716"/>
            </a:xfrm>
            <a:custGeom>
              <a:avLst/>
              <a:gdLst>
                <a:gd name="T0" fmla="*/ 2147483647 w 602"/>
                <a:gd name="T1" fmla="*/ 2147483647 h 510"/>
                <a:gd name="T2" fmla="*/ 2147483647 w 602"/>
                <a:gd name="T3" fmla="*/ 2147483647 h 510"/>
                <a:gd name="T4" fmla="*/ 2147483647 w 602"/>
                <a:gd name="T5" fmla="*/ 2147483647 h 510"/>
                <a:gd name="T6" fmla="*/ 0 w 602"/>
                <a:gd name="T7" fmla="*/ 2147483647 h 510"/>
                <a:gd name="T8" fmla="*/ 0 w 602"/>
                <a:gd name="T9" fmla="*/ 2147483647 h 510"/>
                <a:gd name="T10" fmla="*/ 2147483647 w 602"/>
                <a:gd name="T11" fmla="*/ 0 h 510"/>
                <a:gd name="T12" fmla="*/ 2147483647 w 602"/>
                <a:gd name="T13" fmla="*/ 2147483647 h 510"/>
                <a:gd name="T14" fmla="*/ 2147483647 w 602"/>
                <a:gd name="T15" fmla="*/ 2147483647 h 510"/>
                <a:gd name="T16" fmla="*/ 2147483647 w 602"/>
                <a:gd name="T17" fmla="*/ 2147483647 h 510"/>
                <a:gd name="T18" fmla="*/ 2147483647 w 602"/>
                <a:gd name="T19" fmla="*/ 2147483647 h 510"/>
                <a:gd name="T20" fmla="*/ 2147483647 w 602"/>
                <a:gd name="T21" fmla="*/ 2147483647 h 510"/>
                <a:gd name="T22" fmla="*/ 2147483647 w 602"/>
                <a:gd name="T23" fmla="*/ 2147483647 h 510"/>
                <a:gd name="T24" fmla="*/ 2147483647 w 602"/>
                <a:gd name="T25" fmla="*/ 2147483647 h 510"/>
                <a:gd name="T26" fmla="*/ 2147483647 w 602"/>
                <a:gd name="T27" fmla="*/ 2147483647 h 510"/>
                <a:gd name="T28" fmla="*/ 2147483647 w 602"/>
                <a:gd name="T29" fmla="*/ 2147483647 h 510"/>
                <a:gd name="T30" fmla="*/ 2147483647 w 602"/>
                <a:gd name="T31" fmla="*/ 2147483647 h 510"/>
                <a:gd name="T32" fmla="*/ 2147483647 w 602"/>
                <a:gd name="T33" fmla="*/ 2147483647 h 510"/>
                <a:gd name="T34" fmla="*/ 2147483647 w 602"/>
                <a:gd name="T35" fmla="*/ 2147483647 h 510"/>
                <a:gd name="T36" fmla="*/ 2147483647 w 602"/>
                <a:gd name="T37" fmla="*/ 2147483647 h 510"/>
                <a:gd name="T38" fmla="*/ 2147483647 w 602"/>
                <a:gd name="T39" fmla="*/ 2147483647 h 510"/>
                <a:gd name="T40" fmla="*/ 2147483647 w 602"/>
                <a:gd name="T41" fmla="*/ 2147483647 h 510"/>
                <a:gd name="T42" fmla="*/ 2147483647 w 602"/>
                <a:gd name="T43" fmla="*/ 2147483647 h 510"/>
                <a:gd name="T44" fmla="*/ 2147483647 w 602"/>
                <a:gd name="T45" fmla="*/ 2147483647 h 510"/>
                <a:gd name="T46" fmla="*/ 2147483647 w 602"/>
                <a:gd name="T47" fmla="*/ 2147483647 h 510"/>
                <a:gd name="T48" fmla="*/ 2147483647 w 602"/>
                <a:gd name="T49" fmla="*/ 2147483647 h 510"/>
                <a:gd name="T50" fmla="*/ 2147483647 w 602"/>
                <a:gd name="T51" fmla="*/ 2147483647 h 510"/>
                <a:gd name="T52" fmla="*/ 2147483647 w 602"/>
                <a:gd name="T53" fmla="*/ 2147483647 h 510"/>
                <a:gd name="T54" fmla="*/ 2147483647 w 602"/>
                <a:gd name="T55" fmla="*/ 2147483647 h 510"/>
                <a:gd name="T56" fmla="*/ 2147483647 w 602"/>
                <a:gd name="T57" fmla="*/ 2147483647 h 510"/>
                <a:gd name="T58" fmla="*/ 2147483647 w 602"/>
                <a:gd name="T59" fmla="*/ 2147483647 h 510"/>
                <a:gd name="T60" fmla="*/ 2147483647 w 602"/>
                <a:gd name="T61" fmla="*/ 2147483647 h 510"/>
                <a:gd name="T62" fmla="*/ 2147483647 w 602"/>
                <a:gd name="T63" fmla="*/ 2147483647 h 510"/>
                <a:gd name="T64" fmla="*/ 2147483647 w 602"/>
                <a:gd name="T65" fmla="*/ 2147483647 h 510"/>
                <a:gd name="T66" fmla="*/ 2147483647 w 602"/>
                <a:gd name="T67" fmla="*/ 2147483647 h 510"/>
                <a:gd name="T68" fmla="*/ 2147483647 w 602"/>
                <a:gd name="T69" fmla="*/ 2147483647 h 510"/>
                <a:gd name="T70" fmla="*/ 2147483647 w 602"/>
                <a:gd name="T71" fmla="*/ 2147483647 h 510"/>
                <a:gd name="T72" fmla="*/ 2147483647 w 602"/>
                <a:gd name="T73" fmla="*/ 2147483647 h 510"/>
                <a:gd name="T74" fmla="*/ 2147483647 w 602"/>
                <a:gd name="T75" fmla="*/ 2147483647 h 510"/>
                <a:gd name="T76" fmla="*/ 2147483647 w 602"/>
                <a:gd name="T77" fmla="*/ 2147483647 h 510"/>
                <a:gd name="T78" fmla="*/ 2147483647 w 602"/>
                <a:gd name="T79" fmla="*/ 2147483647 h 510"/>
                <a:gd name="T80" fmla="*/ 2147483647 w 602"/>
                <a:gd name="T81" fmla="*/ 2147483647 h 510"/>
                <a:gd name="T82" fmla="*/ 2147483647 w 602"/>
                <a:gd name="T83" fmla="*/ 2147483647 h 510"/>
                <a:gd name="T84" fmla="*/ 2147483647 w 602"/>
                <a:gd name="T85" fmla="*/ 2147483647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lIns="45720" tIns="22860" rIns="45720" bIns="22860" anchor="ctr"/>
            <a:lstStyle/>
            <a:p>
              <a:endParaRPr lang="zh-CN" altLang="en-US"/>
            </a:p>
          </p:txBody>
        </p:sp>
      </p:grpSp>
      <p:grpSp>
        <p:nvGrpSpPr>
          <p:cNvPr id="5" name="组合 4"/>
          <p:cNvGrpSpPr/>
          <p:nvPr/>
        </p:nvGrpSpPr>
        <p:grpSpPr bwMode="auto">
          <a:xfrm>
            <a:off x="5329238" y="1700213"/>
            <a:ext cx="576262" cy="576262"/>
            <a:chOff x="4139952" y="1274820"/>
            <a:chExt cx="432833" cy="432834"/>
          </a:xfrm>
        </p:grpSpPr>
        <p:sp>
          <p:nvSpPr>
            <p:cNvPr id="7178" name="椭圆 16"/>
            <p:cNvSpPr>
              <a:spLocks noChangeArrowheads="1"/>
            </p:cNvSpPr>
            <p:nvPr/>
          </p:nvSpPr>
          <p:spPr bwMode="auto">
            <a:xfrm>
              <a:off x="4139952" y="1274820"/>
              <a:ext cx="432833" cy="432834"/>
            </a:xfrm>
            <a:prstGeom prst="ellipse">
              <a:avLst/>
            </a:pr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en-US" sz="2400">
                <a:solidFill>
                  <a:srgbClr val="FFFFFF"/>
                </a:solidFill>
              </a:endParaRPr>
            </a:p>
          </p:txBody>
        </p:sp>
        <p:sp>
          <p:nvSpPr>
            <p:cNvPr id="7179" name="Freeform 84"/>
            <p:cNvSpPr>
              <a:spLocks noChangeArrowheads="1"/>
            </p:cNvSpPr>
            <p:nvPr/>
          </p:nvSpPr>
          <p:spPr bwMode="auto">
            <a:xfrm>
              <a:off x="4241546" y="1366806"/>
              <a:ext cx="248863" cy="248863"/>
            </a:xfrm>
            <a:custGeom>
              <a:avLst/>
              <a:gdLst>
                <a:gd name="T0" fmla="*/ 2147483647 w 602"/>
                <a:gd name="T1" fmla="*/ 2147483647 h 602"/>
                <a:gd name="T2" fmla="*/ 2147483647 w 602"/>
                <a:gd name="T3" fmla="*/ 2147483647 h 602"/>
                <a:gd name="T4" fmla="*/ 2147483647 w 602"/>
                <a:gd name="T5" fmla="*/ 0 h 602"/>
                <a:gd name="T6" fmla="*/ 2147483647 w 602"/>
                <a:gd name="T7" fmla="*/ 2147483647 h 602"/>
                <a:gd name="T8" fmla="*/ 2147483647 w 602"/>
                <a:gd name="T9" fmla="*/ 2147483647 h 602"/>
                <a:gd name="T10" fmla="*/ 2147483647 w 602"/>
                <a:gd name="T11" fmla="*/ 2147483647 h 602"/>
                <a:gd name="T12" fmla="*/ 2147483647 w 602"/>
                <a:gd name="T13" fmla="*/ 2147483647 h 602"/>
                <a:gd name="T14" fmla="*/ 0 w 602"/>
                <a:gd name="T15" fmla="*/ 2147483647 h 602"/>
                <a:gd name="T16" fmla="*/ 2147483647 w 602"/>
                <a:gd name="T17" fmla="*/ 2147483647 h 602"/>
                <a:gd name="T18" fmla="*/ 2147483647 w 602"/>
                <a:gd name="T19" fmla="*/ 2147483647 h 602"/>
                <a:gd name="T20" fmla="*/ 2147483647 w 602"/>
                <a:gd name="T21" fmla="*/ 2147483647 h 602"/>
                <a:gd name="T22" fmla="*/ 2147483647 w 602"/>
                <a:gd name="T23" fmla="*/ 2147483647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lIns="45720" tIns="22860" rIns="45720" bIns="22860" anchor="ctr"/>
            <a:lstStyle/>
            <a:p>
              <a:endParaRPr lang="zh-CN" altLang="en-US"/>
            </a:p>
          </p:txBody>
        </p:sp>
      </p:grpSp>
    </p:spTree>
  </p:cSld>
  <p:clrMapOvr>
    <a:masterClrMapping/>
  </p:clrMapOvr>
  <p:transition spd="slow" advClick="0" advTm="0">
    <p:randomBar dir="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1"/>
          <p:cNvSpPr txBox="1"/>
          <p:nvPr/>
        </p:nvSpPr>
        <p:spPr>
          <a:xfrm>
            <a:off x="1144588" y="266700"/>
            <a:ext cx="4446587" cy="506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fontAlgn="auto">
              <a:spcAft>
                <a:spcPts val="0"/>
              </a:spcAft>
              <a:defRPr/>
            </a:pPr>
            <a:r>
              <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rPr>
              <a:t>主要内容和亮点（八）</a:t>
            </a:r>
            <a:endParaRPr lang="en-GB"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矩形 23"/>
          <p:cNvSpPr/>
          <p:nvPr/>
        </p:nvSpPr>
        <p:spPr>
          <a:xfrm>
            <a:off x="2279576" y="908720"/>
            <a:ext cx="8054975" cy="884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2" rIns="91422" bIns="45712" anchor="ctr"/>
          <a:lstStyle/>
          <a:p>
            <a:pPr algn="ctr" fontAlgn="auto">
              <a:spcBef>
                <a:spcPts val="0"/>
              </a:spcBef>
              <a:spcAft>
                <a:spcPts val="0"/>
              </a:spcAft>
              <a:defRPr/>
            </a:pPr>
            <a:r>
              <a:rPr lang="en-US" altLang="zh-CN" sz="2400" dirty="0" smtClean="0">
                <a:latin typeface="微软雅黑" panose="020B0503020204020204" pitchFamily="34" charset="-122"/>
                <a:ea typeface="微软雅黑" panose="020B0503020204020204" pitchFamily="34" charset="-122"/>
              </a:rPr>
              <a:t>《</a:t>
            </a:r>
            <a:r>
              <a:rPr lang="zh-CN" altLang="en-US" sz="2400" dirty="0" smtClean="0">
                <a:latin typeface="微软雅黑" panose="020B0503020204020204" pitchFamily="34" charset="-122"/>
                <a:ea typeface="微软雅黑" panose="020B0503020204020204" pitchFamily="34" charset="-122"/>
              </a:rPr>
              <a:t>意见</a:t>
            </a:r>
            <a:r>
              <a:rPr lang="en-US" altLang="zh-CN" sz="2400" dirty="0" smtClean="0">
                <a:latin typeface="微软雅黑" panose="020B0503020204020204" pitchFamily="34" charset="-122"/>
                <a:ea typeface="微软雅黑" panose="020B0503020204020204" pitchFamily="34" charset="-122"/>
              </a:rPr>
              <a:t>》</a:t>
            </a:r>
            <a:r>
              <a:rPr lang="zh-CN" altLang="en-US" sz="2400" dirty="0" smtClean="0">
                <a:latin typeface="微软雅黑" panose="020B0503020204020204" pitchFamily="34" charset="-122"/>
                <a:ea typeface="微软雅黑" panose="020B0503020204020204" pitchFamily="34" charset="-122"/>
              </a:rPr>
              <a:t>对“双随机、一公开”监管责任的规定</a:t>
            </a:r>
            <a:endParaRPr lang="zh-CN" altLang="en-US" sz="2400" dirty="0">
              <a:latin typeface="微软雅黑" panose="020B0503020204020204" pitchFamily="34" charset="-122"/>
              <a:ea typeface="微软雅黑" panose="020B0503020204020204" pitchFamily="34" charset="-122"/>
            </a:endParaRPr>
          </a:p>
        </p:txBody>
      </p:sp>
      <p:sp>
        <p:nvSpPr>
          <p:cNvPr id="2" name="矩形 1"/>
          <p:cNvSpPr/>
          <p:nvPr/>
        </p:nvSpPr>
        <p:spPr>
          <a:xfrm>
            <a:off x="623392" y="1928565"/>
            <a:ext cx="10729192" cy="3539430"/>
          </a:xfrm>
          <a:prstGeom prst="rect">
            <a:avLst/>
          </a:prstGeom>
        </p:spPr>
        <p:txBody>
          <a:bodyPr wrap="square">
            <a:spAutoFit/>
          </a:bodyPr>
          <a:lstStyle/>
          <a:p>
            <a:r>
              <a:rPr lang="zh-CN" altLang="en-US" sz="2800" dirty="0">
                <a:solidFill>
                  <a:srgbClr val="333333"/>
                </a:solidFill>
                <a:latin typeface="微软雅黑" panose="020B0503020204020204" pitchFamily="34" charset="-122"/>
                <a:ea typeface="微软雅黑" panose="020B0503020204020204" pitchFamily="34" charset="-122"/>
              </a:rPr>
              <a:t>　　有下列情形之一的，</a:t>
            </a:r>
            <a:r>
              <a:rPr lang="zh-CN" altLang="en-US" sz="2800" dirty="0">
                <a:solidFill>
                  <a:srgbClr val="FF0000"/>
                </a:solidFill>
                <a:latin typeface="微软雅黑" panose="020B0503020204020204" pitchFamily="34" charset="-122"/>
                <a:ea typeface="微软雅黑" panose="020B0503020204020204" pitchFamily="34" charset="-122"/>
              </a:rPr>
              <a:t>应当承担行政责任</a:t>
            </a:r>
            <a:r>
              <a:rPr lang="zh-CN" altLang="en-US" sz="2800" dirty="0" smtClean="0">
                <a:solidFill>
                  <a:srgbClr val="333333"/>
                </a:solidFill>
                <a:latin typeface="微软雅黑" panose="020B0503020204020204" pitchFamily="34" charset="-122"/>
                <a:ea typeface="微软雅黑" panose="020B0503020204020204" pitchFamily="34" charset="-122"/>
              </a:rPr>
              <a:t>：</a:t>
            </a:r>
            <a:endParaRPr lang="en-US" altLang="zh-CN" sz="2800" dirty="0" smtClean="0">
              <a:solidFill>
                <a:srgbClr val="333333"/>
              </a:solidFill>
              <a:latin typeface="微软雅黑" panose="020B0503020204020204" pitchFamily="34" charset="-122"/>
              <a:ea typeface="微软雅黑" panose="020B0503020204020204" pitchFamily="34" charset="-122"/>
            </a:endParaRPr>
          </a:p>
          <a:p>
            <a:r>
              <a:rPr lang="zh-CN" altLang="en-US" sz="2800" dirty="0" smtClean="0">
                <a:solidFill>
                  <a:srgbClr val="002060"/>
                </a:solidFill>
                <a:latin typeface="微软雅黑" panose="020B0503020204020204" pitchFamily="34" charset="-122"/>
                <a:ea typeface="微软雅黑" panose="020B0503020204020204" pitchFamily="34" charset="-122"/>
              </a:rPr>
              <a:t>（</a:t>
            </a:r>
            <a:r>
              <a:rPr lang="en-US" altLang="zh-CN" sz="2800" dirty="0" smtClean="0">
                <a:solidFill>
                  <a:srgbClr val="002060"/>
                </a:solidFill>
                <a:latin typeface="微软雅黑" panose="020B0503020204020204" pitchFamily="34" charset="-122"/>
                <a:ea typeface="微软雅黑" panose="020B0503020204020204" pitchFamily="34" charset="-122"/>
              </a:rPr>
              <a:t>1</a:t>
            </a:r>
            <a:r>
              <a:rPr lang="zh-CN" altLang="en-US" sz="2800" dirty="0" smtClean="0">
                <a:solidFill>
                  <a:srgbClr val="002060"/>
                </a:solidFill>
                <a:latin typeface="微软雅黑" panose="020B0503020204020204" pitchFamily="34" charset="-122"/>
                <a:ea typeface="微软雅黑" panose="020B0503020204020204" pitchFamily="34" charset="-122"/>
              </a:rPr>
              <a:t>）未</a:t>
            </a:r>
            <a:r>
              <a:rPr lang="zh-CN" altLang="en-US" sz="2800" dirty="0">
                <a:solidFill>
                  <a:srgbClr val="002060"/>
                </a:solidFill>
                <a:latin typeface="微软雅黑" panose="020B0503020204020204" pitchFamily="34" charset="-122"/>
                <a:ea typeface="微软雅黑" panose="020B0503020204020204" pitchFamily="34" charset="-122"/>
              </a:rPr>
              <a:t>按要求进行抽查检查</a:t>
            </a:r>
            <a:r>
              <a:rPr lang="en-US" altLang="zh-CN" sz="2800" dirty="0">
                <a:solidFill>
                  <a:srgbClr val="002060"/>
                </a:solidFill>
                <a:latin typeface="微软雅黑" panose="020B0503020204020204" pitchFamily="34" charset="-122"/>
                <a:ea typeface="微软雅黑" panose="020B0503020204020204" pitchFamily="34" charset="-122"/>
              </a:rPr>
              <a:t>,</a:t>
            </a:r>
            <a:r>
              <a:rPr lang="zh-CN" altLang="en-US" sz="2800" dirty="0">
                <a:solidFill>
                  <a:srgbClr val="002060"/>
                </a:solidFill>
                <a:latin typeface="微软雅黑" panose="020B0503020204020204" pitchFamily="34" charset="-122"/>
                <a:ea typeface="微软雅黑" panose="020B0503020204020204" pitchFamily="34" charset="-122"/>
              </a:rPr>
              <a:t>造成不良后果的</a:t>
            </a:r>
            <a:r>
              <a:rPr lang="zh-CN" altLang="en-US" sz="2800" dirty="0" smtClean="0">
                <a:solidFill>
                  <a:srgbClr val="002060"/>
                </a:solidFill>
                <a:latin typeface="微软雅黑" panose="020B0503020204020204" pitchFamily="34" charset="-122"/>
                <a:ea typeface="微软雅黑" panose="020B0503020204020204" pitchFamily="34" charset="-122"/>
              </a:rPr>
              <a:t>；</a:t>
            </a:r>
            <a:endParaRPr lang="en-US" altLang="zh-CN" sz="2800" dirty="0" smtClean="0">
              <a:solidFill>
                <a:srgbClr val="002060"/>
              </a:solidFill>
              <a:latin typeface="微软雅黑" panose="020B0503020204020204" pitchFamily="34" charset="-122"/>
              <a:ea typeface="微软雅黑" panose="020B0503020204020204" pitchFamily="34" charset="-122"/>
            </a:endParaRPr>
          </a:p>
          <a:p>
            <a:r>
              <a:rPr lang="zh-CN" altLang="en-US" sz="2800" dirty="0" smtClean="0">
                <a:solidFill>
                  <a:srgbClr val="002060"/>
                </a:solidFill>
                <a:latin typeface="微软雅黑" panose="020B0503020204020204" pitchFamily="34" charset="-122"/>
                <a:ea typeface="微软雅黑" panose="020B0503020204020204" pitchFamily="34" charset="-122"/>
              </a:rPr>
              <a:t>（</a:t>
            </a:r>
            <a:r>
              <a:rPr lang="en-US" altLang="zh-CN" sz="2800" dirty="0" smtClean="0">
                <a:solidFill>
                  <a:srgbClr val="002060"/>
                </a:solidFill>
                <a:latin typeface="微软雅黑" panose="020B0503020204020204" pitchFamily="34" charset="-122"/>
                <a:ea typeface="微软雅黑" panose="020B0503020204020204" pitchFamily="34" charset="-122"/>
              </a:rPr>
              <a:t>2</a:t>
            </a:r>
            <a:r>
              <a:rPr lang="zh-CN" altLang="en-US" sz="2800" dirty="0" smtClean="0">
                <a:solidFill>
                  <a:srgbClr val="002060"/>
                </a:solidFill>
                <a:latin typeface="微软雅黑" panose="020B0503020204020204" pitchFamily="34" charset="-122"/>
                <a:ea typeface="微软雅黑" panose="020B0503020204020204" pitchFamily="34" charset="-122"/>
              </a:rPr>
              <a:t>）未</a:t>
            </a:r>
            <a:r>
              <a:rPr lang="zh-CN" altLang="en-US" sz="2800" dirty="0">
                <a:solidFill>
                  <a:srgbClr val="002060"/>
                </a:solidFill>
                <a:latin typeface="微软雅黑" panose="020B0503020204020204" pitchFamily="34" charset="-122"/>
                <a:ea typeface="微软雅黑" panose="020B0503020204020204" pitchFamily="34" charset="-122"/>
              </a:rPr>
              <a:t>依法及时公示抽查检查结果，造成不良后果的</a:t>
            </a:r>
            <a:r>
              <a:rPr lang="zh-CN" altLang="en-US" sz="2800" dirty="0" smtClean="0">
                <a:solidFill>
                  <a:srgbClr val="002060"/>
                </a:solidFill>
                <a:latin typeface="微软雅黑" panose="020B0503020204020204" pitchFamily="34" charset="-122"/>
                <a:ea typeface="微软雅黑" panose="020B0503020204020204" pitchFamily="34" charset="-122"/>
              </a:rPr>
              <a:t>；</a:t>
            </a:r>
            <a:endParaRPr lang="en-US" altLang="zh-CN" sz="2800" dirty="0" smtClean="0">
              <a:solidFill>
                <a:srgbClr val="002060"/>
              </a:solidFill>
              <a:latin typeface="微软雅黑" panose="020B0503020204020204" pitchFamily="34" charset="-122"/>
              <a:ea typeface="微软雅黑" panose="020B0503020204020204" pitchFamily="34" charset="-122"/>
            </a:endParaRPr>
          </a:p>
          <a:p>
            <a:r>
              <a:rPr lang="zh-CN" altLang="en-US" sz="2800" dirty="0" smtClean="0">
                <a:solidFill>
                  <a:srgbClr val="002060"/>
                </a:solidFill>
                <a:latin typeface="微软雅黑" panose="020B0503020204020204" pitchFamily="34" charset="-122"/>
                <a:ea typeface="微软雅黑" panose="020B0503020204020204" pitchFamily="34" charset="-122"/>
              </a:rPr>
              <a:t>（</a:t>
            </a:r>
            <a:r>
              <a:rPr lang="en-US" altLang="zh-CN" sz="2800" dirty="0" smtClean="0">
                <a:solidFill>
                  <a:srgbClr val="002060"/>
                </a:solidFill>
                <a:latin typeface="微软雅黑" panose="020B0503020204020204" pitchFamily="34" charset="-122"/>
                <a:ea typeface="微软雅黑" panose="020B0503020204020204" pitchFamily="34" charset="-122"/>
              </a:rPr>
              <a:t>3</a:t>
            </a:r>
            <a:r>
              <a:rPr lang="zh-CN" altLang="en-US" sz="2800" dirty="0" smtClean="0">
                <a:solidFill>
                  <a:srgbClr val="002060"/>
                </a:solidFill>
                <a:latin typeface="微软雅黑" panose="020B0503020204020204" pitchFamily="34" charset="-122"/>
                <a:ea typeface="微软雅黑" panose="020B0503020204020204" pitchFamily="34" charset="-122"/>
              </a:rPr>
              <a:t>）对</a:t>
            </a:r>
            <a:r>
              <a:rPr lang="zh-CN" altLang="en-US" sz="2800" dirty="0">
                <a:solidFill>
                  <a:srgbClr val="002060"/>
                </a:solidFill>
                <a:latin typeface="微软雅黑" panose="020B0503020204020204" pitchFamily="34" charset="-122"/>
                <a:ea typeface="微软雅黑" panose="020B0503020204020204" pitchFamily="34" charset="-122"/>
              </a:rPr>
              <a:t>抽查检查中发现的涉嫌犯罪案件，未依法移送公安机关处理的</a:t>
            </a:r>
            <a:r>
              <a:rPr lang="zh-CN" altLang="en-US" sz="2800" dirty="0" smtClean="0">
                <a:solidFill>
                  <a:srgbClr val="002060"/>
                </a:solidFill>
                <a:latin typeface="微软雅黑" panose="020B0503020204020204" pitchFamily="34" charset="-122"/>
                <a:ea typeface="微软雅黑" panose="020B0503020204020204" pitchFamily="34" charset="-122"/>
              </a:rPr>
              <a:t>；</a:t>
            </a:r>
            <a:endParaRPr lang="en-US" altLang="zh-CN" sz="2800" dirty="0" smtClean="0">
              <a:solidFill>
                <a:srgbClr val="002060"/>
              </a:solidFill>
              <a:latin typeface="微软雅黑" panose="020B0503020204020204" pitchFamily="34" charset="-122"/>
              <a:ea typeface="微软雅黑" panose="020B0503020204020204" pitchFamily="34" charset="-122"/>
            </a:endParaRPr>
          </a:p>
          <a:p>
            <a:r>
              <a:rPr lang="zh-CN" altLang="en-US" sz="2800" dirty="0" smtClean="0">
                <a:solidFill>
                  <a:srgbClr val="002060"/>
                </a:solidFill>
                <a:latin typeface="微软雅黑" panose="020B0503020204020204" pitchFamily="34" charset="-122"/>
                <a:ea typeface="微软雅黑" panose="020B0503020204020204" pitchFamily="34" charset="-122"/>
              </a:rPr>
              <a:t>（</a:t>
            </a:r>
            <a:r>
              <a:rPr lang="en-US" altLang="zh-CN" sz="2800" dirty="0" smtClean="0">
                <a:solidFill>
                  <a:srgbClr val="002060"/>
                </a:solidFill>
                <a:latin typeface="微软雅黑" panose="020B0503020204020204" pitchFamily="34" charset="-122"/>
                <a:ea typeface="微软雅黑" panose="020B0503020204020204" pitchFamily="34" charset="-122"/>
              </a:rPr>
              <a:t>4</a:t>
            </a:r>
            <a:r>
              <a:rPr lang="zh-CN" altLang="en-US" sz="2800" dirty="0" smtClean="0">
                <a:solidFill>
                  <a:srgbClr val="002060"/>
                </a:solidFill>
                <a:latin typeface="微软雅黑" panose="020B0503020204020204" pitchFamily="34" charset="-122"/>
                <a:ea typeface="微软雅黑" panose="020B0503020204020204" pitchFamily="34" charset="-122"/>
              </a:rPr>
              <a:t>）不</a:t>
            </a:r>
            <a:r>
              <a:rPr lang="zh-CN" altLang="en-US" sz="2800" dirty="0">
                <a:solidFill>
                  <a:srgbClr val="002060"/>
                </a:solidFill>
                <a:latin typeface="微软雅黑" panose="020B0503020204020204" pitchFamily="34" charset="-122"/>
                <a:ea typeface="微软雅黑" panose="020B0503020204020204" pitchFamily="34" charset="-122"/>
              </a:rPr>
              <a:t>执行或者拖延执行抽查任务的</a:t>
            </a:r>
            <a:r>
              <a:rPr lang="zh-CN" altLang="en-US" sz="2800" dirty="0" smtClean="0">
                <a:solidFill>
                  <a:srgbClr val="002060"/>
                </a:solidFill>
                <a:latin typeface="微软雅黑" panose="020B0503020204020204" pitchFamily="34" charset="-122"/>
                <a:ea typeface="微软雅黑" panose="020B0503020204020204" pitchFamily="34" charset="-122"/>
              </a:rPr>
              <a:t>；</a:t>
            </a:r>
            <a:endParaRPr lang="en-US" altLang="zh-CN" sz="2800" dirty="0" smtClean="0">
              <a:solidFill>
                <a:srgbClr val="002060"/>
              </a:solidFill>
              <a:latin typeface="微软雅黑" panose="020B0503020204020204" pitchFamily="34" charset="-122"/>
              <a:ea typeface="微软雅黑" panose="020B0503020204020204" pitchFamily="34" charset="-122"/>
            </a:endParaRPr>
          </a:p>
          <a:p>
            <a:r>
              <a:rPr lang="zh-CN" altLang="en-US" sz="2800" dirty="0" smtClean="0">
                <a:solidFill>
                  <a:srgbClr val="002060"/>
                </a:solidFill>
                <a:latin typeface="微软雅黑" panose="020B0503020204020204" pitchFamily="34" charset="-122"/>
                <a:ea typeface="微软雅黑" panose="020B0503020204020204" pitchFamily="34" charset="-122"/>
              </a:rPr>
              <a:t>（</a:t>
            </a:r>
            <a:r>
              <a:rPr lang="en-US" altLang="zh-CN" sz="2800" dirty="0" smtClean="0">
                <a:solidFill>
                  <a:srgbClr val="002060"/>
                </a:solidFill>
                <a:latin typeface="微软雅黑" panose="020B0503020204020204" pitchFamily="34" charset="-122"/>
                <a:ea typeface="微软雅黑" panose="020B0503020204020204" pitchFamily="34" charset="-122"/>
              </a:rPr>
              <a:t>5</a:t>
            </a:r>
            <a:r>
              <a:rPr lang="zh-CN" altLang="en-US" sz="2800" dirty="0" smtClean="0">
                <a:solidFill>
                  <a:srgbClr val="002060"/>
                </a:solidFill>
                <a:latin typeface="微软雅黑" panose="020B0503020204020204" pitchFamily="34" charset="-122"/>
                <a:ea typeface="微软雅黑" panose="020B0503020204020204" pitchFamily="34" charset="-122"/>
              </a:rPr>
              <a:t>）抽查</a:t>
            </a:r>
            <a:r>
              <a:rPr lang="zh-CN" altLang="en-US" sz="2800" dirty="0">
                <a:solidFill>
                  <a:srgbClr val="002060"/>
                </a:solidFill>
                <a:latin typeface="微软雅黑" panose="020B0503020204020204" pitchFamily="34" charset="-122"/>
                <a:ea typeface="微软雅黑" panose="020B0503020204020204" pitchFamily="34" charset="-122"/>
              </a:rPr>
              <a:t>检查过程中走过场，搞形式主义的</a:t>
            </a:r>
            <a:r>
              <a:rPr lang="zh-CN" altLang="en-US" sz="2800" dirty="0" smtClean="0">
                <a:solidFill>
                  <a:srgbClr val="002060"/>
                </a:solidFill>
                <a:latin typeface="微软雅黑" panose="020B0503020204020204" pitchFamily="34" charset="-122"/>
                <a:ea typeface="微软雅黑" panose="020B0503020204020204" pitchFamily="34" charset="-122"/>
              </a:rPr>
              <a:t>；</a:t>
            </a:r>
            <a:endParaRPr lang="en-US" altLang="zh-CN" sz="2800" dirty="0" smtClean="0">
              <a:solidFill>
                <a:srgbClr val="002060"/>
              </a:solidFill>
              <a:latin typeface="微软雅黑" panose="020B0503020204020204" pitchFamily="34" charset="-122"/>
              <a:ea typeface="微软雅黑" panose="020B0503020204020204" pitchFamily="34" charset="-122"/>
            </a:endParaRPr>
          </a:p>
          <a:p>
            <a:r>
              <a:rPr lang="zh-CN" altLang="en-US" sz="2800" dirty="0" smtClean="0">
                <a:solidFill>
                  <a:srgbClr val="002060"/>
                </a:solidFill>
                <a:latin typeface="微软雅黑" panose="020B0503020204020204" pitchFamily="34" charset="-122"/>
                <a:ea typeface="微软雅黑" panose="020B0503020204020204" pitchFamily="34" charset="-122"/>
              </a:rPr>
              <a:t>（</a:t>
            </a:r>
            <a:r>
              <a:rPr lang="en-US" altLang="zh-CN" sz="2800" dirty="0" smtClean="0">
                <a:solidFill>
                  <a:srgbClr val="002060"/>
                </a:solidFill>
                <a:latin typeface="微软雅黑" panose="020B0503020204020204" pitchFamily="34" charset="-122"/>
                <a:ea typeface="微软雅黑" panose="020B0503020204020204" pitchFamily="34" charset="-122"/>
              </a:rPr>
              <a:t>6</a:t>
            </a:r>
            <a:r>
              <a:rPr lang="zh-CN" altLang="en-US" sz="2800" dirty="0" smtClean="0">
                <a:solidFill>
                  <a:srgbClr val="002060"/>
                </a:solidFill>
                <a:latin typeface="微软雅黑" panose="020B0503020204020204" pitchFamily="34" charset="-122"/>
                <a:ea typeface="微软雅黑" panose="020B0503020204020204" pitchFamily="34" charset="-122"/>
              </a:rPr>
              <a:t>）其他</a:t>
            </a:r>
            <a:r>
              <a:rPr lang="zh-CN" altLang="en-US" sz="2800" dirty="0">
                <a:solidFill>
                  <a:srgbClr val="002060"/>
                </a:solidFill>
                <a:latin typeface="微软雅黑" panose="020B0503020204020204" pitchFamily="34" charset="-122"/>
                <a:ea typeface="微软雅黑" panose="020B0503020204020204" pitchFamily="34" charset="-122"/>
              </a:rPr>
              <a:t>依法依规应当追究责任的。</a:t>
            </a:r>
            <a:endParaRPr lang="zh-CN" altLang="en-US" sz="2800" dirty="0">
              <a:solidFill>
                <a:srgbClr val="002060"/>
              </a:solidFill>
            </a:endParaRPr>
          </a:p>
        </p:txBody>
      </p:sp>
    </p:spTree>
  </p:cSld>
  <p:clrMapOvr>
    <a:masterClrMapping/>
  </p:clrMapOvr>
  <p:transition spd="slow" advClick="0" advTm="0">
    <p:randomBar dir="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1"/>
          <p:cNvSpPr txBox="1"/>
          <p:nvPr/>
        </p:nvSpPr>
        <p:spPr>
          <a:xfrm>
            <a:off x="1144588" y="266700"/>
            <a:ext cx="8407796" cy="506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fontAlgn="auto">
              <a:spcAft>
                <a:spcPts val="0"/>
              </a:spcAft>
              <a:defRPr/>
            </a:pPr>
            <a:r>
              <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rPr>
              <a:t>问题十二：我省双随机、一公开监管的制度还有哪些？</a:t>
            </a:r>
            <a:endParaRPr lang="en-GB"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矩形 23"/>
          <p:cNvSpPr/>
          <p:nvPr/>
        </p:nvSpPr>
        <p:spPr>
          <a:xfrm>
            <a:off x="2063552" y="934028"/>
            <a:ext cx="8054975" cy="884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2" rIns="91422" bIns="45712" anchor="ctr"/>
          <a:lstStyle/>
          <a:p>
            <a:pPr algn="ctr" fontAlgn="auto">
              <a:spcBef>
                <a:spcPts val="0"/>
              </a:spcBef>
              <a:spcAft>
                <a:spcPts val="0"/>
              </a:spcAft>
              <a:defRPr/>
            </a:pPr>
            <a:r>
              <a:rPr lang="zh-CN" altLang="en-US" sz="2400" dirty="0" smtClean="0">
                <a:latin typeface="微软雅黑" panose="020B0503020204020204" pitchFamily="34" charset="-122"/>
                <a:ea typeface="微软雅黑" panose="020B0503020204020204" pitchFamily="34" charset="-122"/>
              </a:rPr>
              <a:t>我省“双随机、一公开”监管的文件制度</a:t>
            </a:r>
            <a:endParaRPr lang="zh-CN" altLang="en-US" sz="2400" dirty="0">
              <a:latin typeface="微软雅黑" panose="020B0503020204020204" pitchFamily="34" charset="-122"/>
              <a:ea typeface="微软雅黑" panose="020B0503020204020204" pitchFamily="34" charset="-122"/>
            </a:endParaRPr>
          </a:p>
        </p:txBody>
      </p:sp>
      <p:sp>
        <p:nvSpPr>
          <p:cNvPr id="30" name="矩形 4"/>
          <p:cNvSpPr>
            <a:spLocks noChangeArrowheads="1"/>
          </p:cNvSpPr>
          <p:nvPr/>
        </p:nvSpPr>
        <p:spPr bwMode="auto">
          <a:xfrm>
            <a:off x="1162083" y="2060848"/>
            <a:ext cx="10738560" cy="5670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ts val="3300"/>
              </a:lnSpc>
              <a:spcBef>
                <a:spcPts val="600"/>
              </a:spcBef>
              <a:spcAft>
                <a:spcPts val="1200"/>
              </a:spcAft>
            </a:pPr>
            <a:r>
              <a:rPr lang="en-US" altLang="zh-CN" sz="2200" dirty="0">
                <a:latin typeface="微软雅黑" panose="020B0503020204020204" pitchFamily="34" charset="-122"/>
                <a:ea typeface="微软雅黑" panose="020B0503020204020204" pitchFamily="34" charset="-122"/>
              </a:rPr>
              <a:t>2016</a:t>
            </a:r>
            <a:r>
              <a:rPr lang="zh-CN" altLang="en-US" sz="2200" dirty="0">
                <a:latin typeface="微软雅黑" panose="020B0503020204020204" pitchFamily="34" charset="-122"/>
                <a:ea typeface="微软雅黑" panose="020B0503020204020204" pitchFamily="34" charset="-122"/>
              </a:rPr>
              <a:t>年</a:t>
            </a:r>
            <a:r>
              <a:rPr lang="en-US" altLang="zh-CN" sz="2200" dirty="0">
                <a:latin typeface="微软雅黑" panose="020B0503020204020204" pitchFamily="34" charset="-122"/>
                <a:ea typeface="微软雅黑" panose="020B0503020204020204" pitchFamily="34" charset="-122"/>
              </a:rPr>
              <a:t>12</a:t>
            </a:r>
            <a:r>
              <a:rPr lang="zh-CN" altLang="en-US" sz="2200" dirty="0">
                <a:latin typeface="微软雅黑" panose="020B0503020204020204" pitchFamily="34" charset="-122"/>
                <a:ea typeface="微软雅黑" panose="020B0503020204020204" pitchFamily="34" charset="-122"/>
              </a:rPr>
              <a:t>月，</a:t>
            </a:r>
            <a:r>
              <a:rPr lang="zh-CN" altLang="en-US" sz="2200" dirty="0" smtClean="0">
                <a:latin typeface="微软雅黑" panose="020B0503020204020204" pitchFamily="34" charset="-122"/>
                <a:ea typeface="微软雅黑" panose="020B0503020204020204" pitchFamily="34" charset="-122"/>
              </a:rPr>
              <a:t>省政府办公厅印发</a:t>
            </a:r>
            <a:r>
              <a:rPr lang="zh-CN" altLang="en-US" sz="2200" dirty="0">
                <a:latin typeface="微软雅黑" panose="020B0503020204020204" pitchFamily="34" charset="-122"/>
                <a:ea typeface="微软雅黑" panose="020B0503020204020204" pitchFamily="34" charset="-122"/>
              </a:rPr>
              <a:t>了</a:t>
            </a:r>
            <a:r>
              <a:rPr lang="en-US" altLang="zh-CN" sz="2200" dirty="0">
                <a:latin typeface="微软雅黑" panose="020B0503020204020204" pitchFamily="34" charset="-122"/>
                <a:ea typeface="微软雅黑" panose="020B0503020204020204" pitchFamily="34" charset="-122"/>
              </a:rPr>
              <a:t>《</a:t>
            </a:r>
            <a:r>
              <a:rPr lang="zh-CN" altLang="en-US" sz="2200" dirty="0">
                <a:latin typeface="微软雅黑" panose="020B0503020204020204" pitchFamily="34" charset="-122"/>
                <a:ea typeface="微软雅黑" panose="020B0503020204020204" pitchFamily="34" charset="-122"/>
              </a:rPr>
              <a:t>山东省全面推行“双随机、一公开”监管工作实施方案</a:t>
            </a:r>
            <a:r>
              <a:rPr lang="en-US" altLang="zh-CN" sz="2200" dirty="0" smtClean="0">
                <a:latin typeface="微软雅黑" panose="020B0503020204020204" pitchFamily="34" charset="-122"/>
                <a:ea typeface="微软雅黑" panose="020B0503020204020204" pitchFamily="34" charset="-122"/>
              </a:rPr>
              <a:t>》</a:t>
            </a:r>
            <a:r>
              <a:rPr lang="zh-CN" altLang="en-US" sz="2200" dirty="0" smtClean="0">
                <a:latin typeface="微软雅黑" panose="020B0503020204020204" pitchFamily="34" charset="-122"/>
                <a:ea typeface="微软雅黑" panose="020B0503020204020204" pitchFamily="34" charset="-122"/>
              </a:rPr>
              <a:t>（鲁</a:t>
            </a:r>
            <a:r>
              <a:rPr lang="zh-CN" altLang="en-US" sz="2200" dirty="0">
                <a:latin typeface="微软雅黑" panose="020B0503020204020204" pitchFamily="34" charset="-122"/>
                <a:ea typeface="微软雅黑" panose="020B0503020204020204" pitchFamily="34" charset="-122"/>
              </a:rPr>
              <a:t>政办字</a:t>
            </a:r>
            <a:r>
              <a:rPr lang="en-US" altLang="zh-CN" sz="2200" dirty="0">
                <a:latin typeface="微软雅黑" panose="020B0503020204020204" pitchFamily="34" charset="-122"/>
                <a:ea typeface="微软雅黑" panose="020B0503020204020204" pitchFamily="34" charset="-122"/>
              </a:rPr>
              <a:t>〔2016〕214</a:t>
            </a:r>
            <a:r>
              <a:rPr lang="zh-CN" altLang="en-US" sz="2200" dirty="0">
                <a:latin typeface="微软雅黑" panose="020B0503020204020204" pitchFamily="34" charset="-122"/>
                <a:ea typeface="微软雅黑" panose="020B0503020204020204" pitchFamily="34" charset="-122"/>
              </a:rPr>
              <a:t>号</a:t>
            </a:r>
            <a:r>
              <a:rPr lang="zh-CN" altLang="en-US" sz="2200" dirty="0" smtClean="0">
                <a:latin typeface="微软雅黑" panose="020B0503020204020204" pitchFamily="34" charset="-122"/>
                <a:ea typeface="微软雅黑" panose="020B0503020204020204" pitchFamily="34" charset="-122"/>
              </a:rPr>
              <a:t>）</a:t>
            </a:r>
            <a:endParaRPr lang="en-US" altLang="zh-CN" sz="2200" dirty="0">
              <a:latin typeface="微软雅黑" panose="020B0503020204020204" pitchFamily="34" charset="-122"/>
              <a:ea typeface="微软雅黑" panose="020B0503020204020204" pitchFamily="34" charset="-122"/>
            </a:endParaRPr>
          </a:p>
          <a:p>
            <a:pPr algn="just">
              <a:lnSpc>
                <a:spcPts val="3300"/>
              </a:lnSpc>
              <a:spcBef>
                <a:spcPts val="600"/>
              </a:spcBef>
              <a:spcAft>
                <a:spcPts val="1200"/>
              </a:spcAft>
            </a:pPr>
            <a:r>
              <a:rPr lang="en-US" altLang="zh-CN" sz="2200" dirty="0">
                <a:latin typeface="微软雅黑" panose="020B0503020204020204" pitchFamily="34" charset="-122"/>
                <a:ea typeface="微软雅黑" panose="020B0503020204020204" pitchFamily="34" charset="-122"/>
              </a:rPr>
              <a:t>2017</a:t>
            </a:r>
            <a:r>
              <a:rPr lang="zh-CN" altLang="en-US" sz="2200" dirty="0">
                <a:latin typeface="微软雅黑" panose="020B0503020204020204" pitchFamily="34" charset="-122"/>
                <a:ea typeface="微软雅黑" panose="020B0503020204020204" pitchFamily="34" charset="-122"/>
              </a:rPr>
              <a:t>年</a:t>
            </a:r>
            <a:r>
              <a:rPr lang="en-US" altLang="zh-CN" sz="2200" dirty="0">
                <a:latin typeface="微软雅黑" panose="020B0503020204020204" pitchFamily="34" charset="-122"/>
                <a:ea typeface="微软雅黑" panose="020B0503020204020204" pitchFamily="34" charset="-122"/>
              </a:rPr>
              <a:t>5</a:t>
            </a:r>
            <a:r>
              <a:rPr lang="zh-CN" altLang="en-US" sz="2200" dirty="0">
                <a:latin typeface="微软雅黑" panose="020B0503020204020204" pitchFamily="34" charset="-122"/>
                <a:ea typeface="微软雅黑" panose="020B0503020204020204" pitchFamily="34" charset="-122"/>
              </a:rPr>
              <a:t>月，省政府办公厅印发了</a:t>
            </a:r>
            <a:r>
              <a:rPr lang="en-US" altLang="zh-CN" sz="2200" dirty="0">
                <a:latin typeface="微软雅黑" panose="020B0503020204020204" pitchFamily="34" charset="-122"/>
                <a:ea typeface="微软雅黑" panose="020B0503020204020204" pitchFamily="34" charset="-122"/>
              </a:rPr>
              <a:t>《</a:t>
            </a:r>
            <a:r>
              <a:rPr lang="zh-CN" altLang="en-US" sz="2200" dirty="0">
                <a:latin typeface="微软雅黑" panose="020B0503020204020204" pitchFamily="34" charset="-122"/>
                <a:ea typeface="微软雅黑" panose="020B0503020204020204" pitchFamily="34" charset="-122"/>
              </a:rPr>
              <a:t>山东省省直有关部门（单位）随机抽查事项清单</a:t>
            </a:r>
            <a:r>
              <a:rPr lang="en-US" altLang="zh-CN" sz="2200" dirty="0" smtClean="0">
                <a:latin typeface="微软雅黑" panose="020B0503020204020204" pitchFamily="34" charset="-122"/>
                <a:ea typeface="微软雅黑" panose="020B0503020204020204" pitchFamily="34" charset="-122"/>
              </a:rPr>
              <a:t>》</a:t>
            </a:r>
            <a:r>
              <a:rPr lang="zh-CN" altLang="en-US" sz="2200" dirty="0" smtClean="0">
                <a:latin typeface="微软雅黑" panose="020B0503020204020204" pitchFamily="34" charset="-122"/>
                <a:ea typeface="微软雅黑" panose="020B0503020204020204" pitchFamily="34" charset="-122"/>
              </a:rPr>
              <a:t>（鲁</a:t>
            </a:r>
            <a:r>
              <a:rPr lang="zh-CN" altLang="en-US" sz="2200" dirty="0">
                <a:latin typeface="微软雅黑" panose="020B0503020204020204" pitchFamily="34" charset="-122"/>
                <a:ea typeface="微软雅黑" panose="020B0503020204020204" pitchFamily="34" charset="-122"/>
              </a:rPr>
              <a:t>政办字</a:t>
            </a:r>
            <a:r>
              <a:rPr lang="en-US" altLang="zh-CN" sz="2200" dirty="0">
                <a:latin typeface="微软雅黑" panose="020B0503020204020204" pitchFamily="34" charset="-122"/>
                <a:ea typeface="微软雅黑" panose="020B0503020204020204" pitchFamily="34" charset="-122"/>
              </a:rPr>
              <a:t>〔2017〕88</a:t>
            </a:r>
            <a:r>
              <a:rPr lang="zh-CN" altLang="en-US" sz="2200" dirty="0">
                <a:latin typeface="微软雅黑" panose="020B0503020204020204" pitchFamily="34" charset="-122"/>
                <a:ea typeface="微软雅黑" panose="020B0503020204020204" pitchFamily="34" charset="-122"/>
              </a:rPr>
              <a:t>号）</a:t>
            </a:r>
            <a:endParaRPr lang="en-US" altLang="zh-CN" sz="2200" dirty="0">
              <a:latin typeface="微软雅黑" panose="020B0503020204020204" pitchFamily="34" charset="-122"/>
              <a:ea typeface="微软雅黑" panose="020B0503020204020204" pitchFamily="34" charset="-122"/>
            </a:endParaRPr>
          </a:p>
          <a:p>
            <a:pPr algn="just">
              <a:lnSpc>
                <a:spcPts val="3300"/>
              </a:lnSpc>
              <a:spcBef>
                <a:spcPts val="600"/>
              </a:spcBef>
              <a:spcAft>
                <a:spcPts val="1200"/>
              </a:spcAft>
            </a:pPr>
            <a:r>
              <a:rPr lang="en-US" altLang="zh-CN" sz="2200" dirty="0" smtClean="0">
                <a:latin typeface="微软雅黑" panose="020B0503020204020204" pitchFamily="34" charset="-122"/>
                <a:ea typeface="微软雅黑" panose="020B0503020204020204" pitchFamily="34" charset="-122"/>
              </a:rPr>
              <a:t>2019</a:t>
            </a:r>
            <a:r>
              <a:rPr lang="zh-CN" altLang="en-US" sz="2200" dirty="0" smtClean="0">
                <a:latin typeface="微软雅黑" panose="020B0503020204020204" pitchFamily="34" charset="-122"/>
                <a:ea typeface="微软雅黑" panose="020B0503020204020204" pitchFamily="34" charset="-122"/>
              </a:rPr>
              <a:t>年</a:t>
            </a:r>
            <a:r>
              <a:rPr lang="en-US" altLang="zh-CN" sz="2200" dirty="0" smtClean="0">
                <a:latin typeface="微软雅黑" panose="020B0503020204020204" pitchFamily="34" charset="-122"/>
                <a:ea typeface="微软雅黑" panose="020B0503020204020204" pitchFamily="34" charset="-122"/>
              </a:rPr>
              <a:t>8</a:t>
            </a:r>
            <a:r>
              <a:rPr lang="zh-CN" altLang="en-US" sz="2200" dirty="0" smtClean="0">
                <a:latin typeface="微软雅黑" panose="020B0503020204020204" pitchFamily="34" charset="-122"/>
                <a:ea typeface="微软雅黑" panose="020B0503020204020204" pitchFamily="34" charset="-122"/>
              </a:rPr>
              <a:t>月，省“双随机、一公开”监管工作联席会议办公室印发了</a:t>
            </a:r>
            <a:r>
              <a:rPr lang="en-US" altLang="zh-CN" sz="2200" dirty="0" smtClean="0">
                <a:latin typeface="微软雅黑" panose="020B0503020204020204" pitchFamily="34" charset="-122"/>
                <a:ea typeface="微软雅黑" panose="020B0503020204020204" pitchFamily="34" charset="-122"/>
              </a:rPr>
              <a:t>《</a:t>
            </a:r>
            <a:r>
              <a:rPr lang="zh-CN" altLang="en-US" sz="2200" dirty="0" smtClean="0">
                <a:latin typeface="微软雅黑" panose="020B0503020204020204" pitchFamily="34" charset="-122"/>
                <a:ea typeface="微软雅黑" panose="020B0503020204020204" pitchFamily="34" charset="-122"/>
              </a:rPr>
              <a:t>山东省市场监管领域部门联合“双随机、一公开”监管随机抽查事项清单（第一版）</a:t>
            </a:r>
            <a:r>
              <a:rPr lang="en-US" altLang="zh-CN" sz="2200" dirty="0" smtClean="0">
                <a:latin typeface="微软雅黑" panose="020B0503020204020204" pitchFamily="34" charset="-122"/>
                <a:ea typeface="微软雅黑" panose="020B0503020204020204" pitchFamily="34" charset="-122"/>
              </a:rPr>
              <a:t>》</a:t>
            </a:r>
            <a:r>
              <a:rPr lang="zh-CN" altLang="en-US" sz="2200" dirty="0" smtClean="0">
                <a:latin typeface="微软雅黑" panose="020B0503020204020204" pitchFamily="34" charset="-122"/>
                <a:ea typeface="微软雅黑" panose="020B0503020204020204" pitchFamily="34" charset="-122"/>
              </a:rPr>
              <a:t>（鲁双随机办</a:t>
            </a:r>
            <a:r>
              <a:rPr lang="en-US" altLang="zh-CN" sz="2200" dirty="0">
                <a:latin typeface="微软雅黑" panose="020B0503020204020204" pitchFamily="34" charset="-122"/>
                <a:ea typeface="微软雅黑" panose="020B0503020204020204" pitchFamily="34" charset="-122"/>
              </a:rPr>
              <a:t>〔</a:t>
            </a:r>
            <a:r>
              <a:rPr lang="en-US" altLang="zh-CN" sz="2200" dirty="0" smtClean="0">
                <a:latin typeface="微软雅黑" panose="020B0503020204020204" pitchFamily="34" charset="-122"/>
                <a:ea typeface="微软雅黑" panose="020B0503020204020204" pitchFamily="34" charset="-122"/>
              </a:rPr>
              <a:t>2019〕2</a:t>
            </a:r>
            <a:r>
              <a:rPr lang="zh-CN" altLang="en-US" sz="2200" dirty="0" smtClean="0">
                <a:latin typeface="微软雅黑" panose="020B0503020204020204" pitchFamily="34" charset="-122"/>
                <a:ea typeface="微软雅黑" panose="020B0503020204020204" pitchFamily="34" charset="-122"/>
              </a:rPr>
              <a:t>号）</a:t>
            </a:r>
            <a:endParaRPr lang="en-US" altLang="zh-CN" sz="2200" dirty="0" smtClean="0">
              <a:latin typeface="微软雅黑" panose="020B0503020204020204" pitchFamily="34" charset="-122"/>
              <a:ea typeface="微软雅黑" panose="020B0503020204020204" pitchFamily="34" charset="-122"/>
            </a:endParaRPr>
          </a:p>
          <a:p>
            <a:pPr algn="just">
              <a:lnSpc>
                <a:spcPts val="3300"/>
              </a:lnSpc>
              <a:spcBef>
                <a:spcPts val="600"/>
              </a:spcBef>
              <a:spcAft>
                <a:spcPts val="1200"/>
              </a:spcAft>
            </a:pPr>
            <a:r>
              <a:rPr lang="en-US" altLang="zh-CN" sz="2200" dirty="0">
                <a:latin typeface="微软雅黑" panose="020B0503020204020204" pitchFamily="34" charset="-122"/>
                <a:ea typeface="微软雅黑" panose="020B0503020204020204" pitchFamily="34" charset="-122"/>
              </a:rPr>
              <a:t>2019</a:t>
            </a:r>
            <a:r>
              <a:rPr lang="zh-CN" altLang="en-US" sz="2200" dirty="0">
                <a:latin typeface="微软雅黑" panose="020B0503020204020204" pitchFamily="34" charset="-122"/>
                <a:ea typeface="微软雅黑" panose="020B0503020204020204" pitchFamily="34" charset="-122"/>
              </a:rPr>
              <a:t>年</a:t>
            </a:r>
            <a:r>
              <a:rPr lang="en-US" altLang="zh-CN" sz="2200" dirty="0">
                <a:latin typeface="微软雅黑" panose="020B0503020204020204" pitchFamily="34" charset="-122"/>
                <a:ea typeface="微软雅黑" panose="020B0503020204020204" pitchFamily="34" charset="-122"/>
              </a:rPr>
              <a:t>8</a:t>
            </a:r>
            <a:r>
              <a:rPr lang="zh-CN" altLang="en-US" sz="2200" dirty="0">
                <a:latin typeface="微软雅黑" panose="020B0503020204020204" pitchFamily="34" charset="-122"/>
                <a:ea typeface="微软雅黑" panose="020B0503020204020204" pitchFamily="34" charset="-122"/>
              </a:rPr>
              <a:t>月，省“双随机、一公开”监管工作联席会议办公室印发了</a:t>
            </a:r>
            <a:r>
              <a:rPr lang="en-US" altLang="zh-CN" sz="2200" dirty="0">
                <a:latin typeface="微软雅黑" panose="020B0503020204020204" pitchFamily="34" charset="-122"/>
                <a:ea typeface="微软雅黑" panose="020B0503020204020204" pitchFamily="34" charset="-122"/>
              </a:rPr>
              <a:t>《</a:t>
            </a:r>
            <a:r>
              <a:rPr lang="zh-CN" altLang="en-US" sz="2200" dirty="0">
                <a:latin typeface="微软雅黑" panose="020B0503020204020204" pitchFamily="34" charset="-122"/>
                <a:ea typeface="微软雅黑" panose="020B0503020204020204" pitchFamily="34" charset="-122"/>
              </a:rPr>
              <a:t>山东省市场监管</a:t>
            </a:r>
            <a:r>
              <a:rPr lang="zh-CN" altLang="en-US" sz="2200" dirty="0" smtClean="0">
                <a:latin typeface="微软雅黑" panose="020B0503020204020204" pitchFamily="34" charset="-122"/>
                <a:ea typeface="微软雅黑" panose="020B0503020204020204" pitchFamily="34" charset="-122"/>
              </a:rPr>
              <a:t>领域全面推进部门</a:t>
            </a:r>
            <a:r>
              <a:rPr lang="zh-CN" altLang="en-US" sz="2200" dirty="0">
                <a:latin typeface="微软雅黑" panose="020B0503020204020204" pitchFamily="34" charset="-122"/>
                <a:ea typeface="微软雅黑" panose="020B0503020204020204" pitchFamily="34" charset="-122"/>
              </a:rPr>
              <a:t>联合“双随机、一公开”</a:t>
            </a:r>
            <a:r>
              <a:rPr lang="zh-CN" altLang="en-US" sz="2200" dirty="0" smtClean="0">
                <a:latin typeface="微软雅黑" panose="020B0503020204020204" pitchFamily="34" charset="-122"/>
                <a:ea typeface="微软雅黑" panose="020B0503020204020204" pitchFamily="34" charset="-122"/>
              </a:rPr>
              <a:t>监管的实施细则（试行）</a:t>
            </a:r>
            <a:r>
              <a:rPr lang="en-US" altLang="zh-CN" sz="2200" dirty="0">
                <a:latin typeface="微软雅黑" panose="020B0503020204020204" pitchFamily="34" charset="-122"/>
                <a:ea typeface="微软雅黑" panose="020B0503020204020204" pitchFamily="34" charset="-122"/>
              </a:rPr>
              <a:t>》</a:t>
            </a:r>
            <a:r>
              <a:rPr lang="zh-CN" altLang="en-US" sz="2200" dirty="0">
                <a:latin typeface="微软雅黑" panose="020B0503020204020204" pitchFamily="34" charset="-122"/>
                <a:ea typeface="微软雅黑" panose="020B0503020204020204" pitchFamily="34" charset="-122"/>
              </a:rPr>
              <a:t>（鲁双随机办</a:t>
            </a:r>
            <a:r>
              <a:rPr lang="en-US" altLang="zh-CN" sz="2200" dirty="0">
                <a:latin typeface="微软雅黑" panose="020B0503020204020204" pitchFamily="34" charset="-122"/>
                <a:ea typeface="微软雅黑" panose="020B0503020204020204" pitchFamily="34" charset="-122"/>
              </a:rPr>
              <a:t>〔</a:t>
            </a:r>
            <a:r>
              <a:rPr lang="en-US" altLang="zh-CN" sz="2200" dirty="0" smtClean="0">
                <a:latin typeface="微软雅黑" panose="020B0503020204020204" pitchFamily="34" charset="-122"/>
                <a:ea typeface="微软雅黑" panose="020B0503020204020204" pitchFamily="34" charset="-122"/>
              </a:rPr>
              <a:t>2019〕3</a:t>
            </a:r>
            <a:r>
              <a:rPr lang="zh-CN" altLang="en-US" sz="2200" dirty="0" smtClean="0">
                <a:latin typeface="微软雅黑" panose="020B0503020204020204" pitchFamily="34" charset="-122"/>
                <a:ea typeface="微软雅黑" panose="020B0503020204020204" pitchFamily="34" charset="-122"/>
              </a:rPr>
              <a:t>号</a:t>
            </a:r>
            <a:r>
              <a:rPr lang="zh-CN" altLang="en-US" sz="2200" dirty="0">
                <a:latin typeface="微软雅黑" panose="020B0503020204020204" pitchFamily="34" charset="-122"/>
                <a:ea typeface="微软雅黑" panose="020B0503020204020204" pitchFamily="34" charset="-122"/>
              </a:rPr>
              <a:t>）</a:t>
            </a:r>
            <a:endParaRPr lang="zh-CN" altLang="en-US" sz="2200" dirty="0">
              <a:latin typeface="微软雅黑" panose="020B0503020204020204" pitchFamily="34" charset="-122"/>
              <a:ea typeface="微软雅黑" panose="020B0503020204020204" pitchFamily="34" charset="-122"/>
            </a:endParaRPr>
          </a:p>
          <a:p>
            <a:pPr algn="just">
              <a:lnSpc>
                <a:spcPts val="3300"/>
              </a:lnSpc>
              <a:spcBef>
                <a:spcPts val="600"/>
              </a:spcBef>
              <a:spcAft>
                <a:spcPts val="1200"/>
              </a:spcAft>
            </a:pPr>
            <a:endParaRPr lang="en-US" altLang="zh-CN" sz="2200" dirty="0" smtClean="0">
              <a:latin typeface="微软雅黑" panose="020B0503020204020204" pitchFamily="34" charset="-122"/>
              <a:ea typeface="微软雅黑" panose="020B0503020204020204" pitchFamily="34" charset="-122"/>
            </a:endParaRPr>
          </a:p>
        </p:txBody>
      </p:sp>
      <p:sp>
        <p:nvSpPr>
          <p:cNvPr id="31" name="矩形 5"/>
          <p:cNvSpPr>
            <a:spLocks noChangeArrowheads="1"/>
          </p:cNvSpPr>
          <p:nvPr/>
        </p:nvSpPr>
        <p:spPr bwMode="auto">
          <a:xfrm>
            <a:off x="548188" y="2285358"/>
            <a:ext cx="52109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b="1" dirty="0" smtClean="0">
                <a:solidFill>
                  <a:srgbClr val="C00000"/>
                </a:solidFill>
                <a:latin typeface="Calibri" panose="020F0502020204030204" pitchFamily="34" charset="0"/>
              </a:rPr>
              <a:t>□</a:t>
            </a:r>
            <a:endParaRPr lang="zh-CN" altLang="en-US" sz="2000" b="1" dirty="0">
              <a:solidFill>
                <a:srgbClr val="C00000"/>
              </a:solidFill>
              <a:latin typeface="Calibri" panose="020F0502020204030204" pitchFamily="34" charset="0"/>
            </a:endParaRPr>
          </a:p>
        </p:txBody>
      </p:sp>
      <p:sp>
        <p:nvSpPr>
          <p:cNvPr id="32" name="矩形 6"/>
          <p:cNvSpPr>
            <a:spLocks noChangeArrowheads="1"/>
          </p:cNvSpPr>
          <p:nvPr/>
        </p:nvSpPr>
        <p:spPr bwMode="auto">
          <a:xfrm>
            <a:off x="542410" y="3241535"/>
            <a:ext cx="52109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b="1" dirty="0">
                <a:solidFill>
                  <a:srgbClr val="C00000"/>
                </a:solidFill>
                <a:latin typeface="Calibri" panose="020F0502020204030204" pitchFamily="34" charset="0"/>
              </a:rPr>
              <a:t>□</a:t>
            </a:r>
            <a:endParaRPr lang="zh-CN" altLang="en-US" sz="2000" b="1" dirty="0">
              <a:solidFill>
                <a:srgbClr val="C00000"/>
              </a:solidFill>
              <a:latin typeface="Calibri" panose="020F0502020204030204" pitchFamily="34" charset="0"/>
            </a:endParaRPr>
          </a:p>
        </p:txBody>
      </p:sp>
      <p:sp>
        <p:nvSpPr>
          <p:cNvPr id="34" name="矩形 7"/>
          <p:cNvSpPr>
            <a:spLocks noChangeArrowheads="1"/>
          </p:cNvSpPr>
          <p:nvPr/>
        </p:nvSpPr>
        <p:spPr bwMode="auto">
          <a:xfrm>
            <a:off x="542410" y="4337898"/>
            <a:ext cx="52109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b="1" dirty="0">
                <a:solidFill>
                  <a:srgbClr val="C00000"/>
                </a:solidFill>
                <a:latin typeface="Calibri" panose="020F0502020204030204" pitchFamily="34" charset="0"/>
              </a:rPr>
              <a:t>□</a:t>
            </a:r>
            <a:endParaRPr lang="zh-CN" altLang="en-US" sz="2000" b="1" dirty="0">
              <a:solidFill>
                <a:srgbClr val="C00000"/>
              </a:solidFill>
              <a:latin typeface="Calibri" panose="020F0502020204030204" pitchFamily="34" charset="0"/>
            </a:endParaRPr>
          </a:p>
        </p:txBody>
      </p:sp>
      <p:sp>
        <p:nvSpPr>
          <p:cNvPr id="35" name="矩形 8"/>
          <p:cNvSpPr>
            <a:spLocks noChangeArrowheads="1"/>
          </p:cNvSpPr>
          <p:nvPr/>
        </p:nvSpPr>
        <p:spPr bwMode="auto">
          <a:xfrm>
            <a:off x="609722" y="5834371"/>
            <a:ext cx="52109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b="1" dirty="0">
                <a:solidFill>
                  <a:srgbClr val="C00000"/>
                </a:solidFill>
                <a:latin typeface="Calibri" panose="020F0502020204030204" pitchFamily="34" charset="0"/>
              </a:rPr>
              <a:t>□</a:t>
            </a:r>
            <a:endParaRPr lang="zh-CN" altLang="en-US" sz="2000" b="1" dirty="0">
              <a:solidFill>
                <a:srgbClr val="C00000"/>
              </a:solidFill>
              <a:latin typeface="Calibri" panose="020F0502020204030204" pitchFamily="34" charset="0"/>
            </a:endParaRPr>
          </a:p>
        </p:txBody>
      </p:sp>
      <p:sp>
        <p:nvSpPr>
          <p:cNvPr id="9" name="矩形 8"/>
          <p:cNvSpPr>
            <a:spLocks noChangeArrowheads="1"/>
          </p:cNvSpPr>
          <p:nvPr/>
        </p:nvSpPr>
        <p:spPr bwMode="auto">
          <a:xfrm>
            <a:off x="1634422" y="5648120"/>
            <a:ext cx="52109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endParaRPr lang="zh-CN" altLang="en-US" sz="2000" b="1" dirty="0">
              <a:solidFill>
                <a:srgbClr val="C00000"/>
              </a:solidFill>
              <a:latin typeface="Calibri" panose="020F0502020204030204" pitchFamily="34" charset="0"/>
            </a:endParaRPr>
          </a:p>
        </p:txBody>
      </p:sp>
    </p:spTree>
  </p:cSld>
  <p:clrMapOvr>
    <a:masterClrMapping/>
  </p:clrMapOvr>
  <p:transition spd="slow" advClick="0" advTm="0">
    <p:randomBar dir="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40"/>
          <p:cNvSpPr/>
          <p:nvPr/>
        </p:nvSpPr>
        <p:spPr>
          <a:xfrm>
            <a:off x="1976215" y="1196752"/>
            <a:ext cx="8800305" cy="884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2" rIns="91422" bIns="45712" anchor="ctr"/>
          <a:lstStyle/>
          <a:p>
            <a:pPr algn="ctr" fontAlgn="auto">
              <a:spcBef>
                <a:spcPts val="0"/>
              </a:spcBef>
              <a:spcAft>
                <a:spcPts val="0"/>
              </a:spcAft>
              <a:defRPr/>
            </a:pPr>
            <a:r>
              <a:rPr lang="en-US" altLang="zh-CN" sz="2400" dirty="0" smtClean="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山东省市场监管领域部门联合“双随机、一公开”监管随机抽查事项清单（第一版）</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（鲁双随机办</a:t>
            </a:r>
            <a:r>
              <a:rPr lang="en-US" altLang="zh-CN" sz="2400" dirty="0">
                <a:latin typeface="微软雅黑" panose="020B0503020204020204" pitchFamily="34" charset="-122"/>
                <a:ea typeface="微软雅黑" panose="020B0503020204020204" pitchFamily="34" charset="-122"/>
              </a:rPr>
              <a:t>〔2019〕2</a:t>
            </a:r>
            <a:r>
              <a:rPr lang="zh-CN" altLang="en-US" sz="2400" dirty="0">
                <a:latin typeface="微软雅黑" panose="020B0503020204020204" pitchFamily="34" charset="-122"/>
                <a:ea typeface="微软雅黑" panose="020B0503020204020204" pitchFamily="34" charset="-122"/>
              </a:rPr>
              <a:t>号）</a:t>
            </a:r>
            <a:endParaRPr lang="zh-CN" altLang="en-US" sz="2400" dirty="0">
              <a:latin typeface="微软雅黑" panose="020B0503020204020204" pitchFamily="34" charset="-122"/>
              <a:ea typeface="微软雅黑" panose="020B0503020204020204" pitchFamily="34" charset="-122"/>
            </a:endParaRPr>
          </a:p>
        </p:txBody>
      </p:sp>
      <p:sp>
        <p:nvSpPr>
          <p:cNvPr id="11" name="矩形 10"/>
          <p:cNvSpPr/>
          <p:nvPr/>
        </p:nvSpPr>
        <p:spPr>
          <a:xfrm>
            <a:off x="4943872" y="2852936"/>
            <a:ext cx="5688632" cy="3477875"/>
          </a:xfrm>
          <a:prstGeom prst="rect">
            <a:avLst/>
          </a:prstGeom>
        </p:spPr>
        <p:txBody>
          <a:bodyPr wrap="square">
            <a:spAutoFit/>
          </a:bodyPr>
          <a:lstStyle/>
          <a:p>
            <a:r>
              <a:rPr lang="en-US" altLang="zh-CN" sz="2000" dirty="0" smtClean="0">
                <a:latin typeface="微软雅黑" panose="020B0503020204020204" pitchFamily="34" charset="-122"/>
                <a:ea typeface="微软雅黑" panose="020B0503020204020204" pitchFamily="34" charset="-122"/>
              </a:rPr>
              <a:t>2019</a:t>
            </a:r>
            <a:r>
              <a:rPr lang="zh-CN" altLang="en-US" sz="2000" dirty="0" smtClean="0">
                <a:latin typeface="微软雅黑" panose="020B0503020204020204" pitchFamily="34" charset="-122"/>
                <a:ea typeface="微软雅黑" panose="020B0503020204020204" pitchFamily="34" charset="-122"/>
              </a:rPr>
              <a:t>年</a:t>
            </a:r>
            <a:r>
              <a:rPr lang="en-US" altLang="zh-CN" sz="2000" dirty="0" smtClean="0">
                <a:latin typeface="微软雅黑" panose="020B0503020204020204" pitchFamily="34" charset="-122"/>
                <a:ea typeface="微软雅黑" panose="020B0503020204020204" pitchFamily="34" charset="-122"/>
              </a:rPr>
              <a:t>5</a:t>
            </a:r>
            <a:r>
              <a:rPr lang="zh-CN" altLang="en-US" sz="2000" dirty="0" smtClean="0">
                <a:latin typeface="微软雅黑" panose="020B0503020204020204" pitchFamily="34" charset="-122"/>
                <a:ea typeface="微软雅黑" panose="020B0503020204020204" pitchFamily="34" charset="-122"/>
              </a:rPr>
              <a:t>月开始起草。</a:t>
            </a:r>
            <a:endParaRPr lang="en-US" altLang="zh-CN" sz="2000" dirty="0" smtClean="0">
              <a:latin typeface="微软雅黑" panose="020B0503020204020204" pitchFamily="34" charset="-122"/>
              <a:ea typeface="微软雅黑" panose="020B0503020204020204" pitchFamily="34" charset="-122"/>
            </a:endParaRPr>
          </a:p>
          <a:p>
            <a:endParaRPr lang="en-US" altLang="zh-CN" sz="2000" dirty="0">
              <a:latin typeface="微软雅黑" panose="020B0503020204020204" pitchFamily="34" charset="-122"/>
              <a:ea typeface="微软雅黑" panose="020B0503020204020204" pitchFamily="34" charset="-122"/>
            </a:endParaRPr>
          </a:p>
          <a:p>
            <a:r>
              <a:rPr lang="zh-CN" altLang="en-US" sz="2000" dirty="0" smtClean="0">
                <a:latin typeface="微软雅黑" panose="020B0503020204020204" pitchFamily="34" charset="-122"/>
                <a:ea typeface="微软雅黑" panose="020B0503020204020204" pitchFamily="34" charset="-122"/>
              </a:rPr>
              <a:t>省</a:t>
            </a:r>
            <a:r>
              <a:rPr lang="zh-CN" altLang="en-US" sz="2000" dirty="0">
                <a:latin typeface="微软雅黑" panose="020B0503020204020204" pitchFamily="34" charset="-122"/>
                <a:ea typeface="微软雅黑" panose="020B0503020204020204" pitchFamily="34" charset="-122"/>
              </a:rPr>
              <a:t>司法厅、省大数据局</a:t>
            </a:r>
            <a:r>
              <a:rPr lang="zh-CN" altLang="en-US" sz="2000" dirty="0" smtClean="0">
                <a:latin typeface="微软雅黑" panose="020B0503020204020204" pitchFamily="34" charset="-122"/>
                <a:ea typeface="微软雅黑" panose="020B0503020204020204" pitchFamily="34" charset="-122"/>
              </a:rPr>
              <a:t>和联席会议成员单位等，</a:t>
            </a:r>
            <a:r>
              <a:rPr lang="en-US" altLang="zh-CN" sz="2000" dirty="0" smtClean="0">
                <a:latin typeface="微软雅黑" panose="020B0503020204020204" pitchFamily="34" charset="-122"/>
                <a:ea typeface="微软雅黑" panose="020B0503020204020204" pitchFamily="34" charset="-122"/>
              </a:rPr>
              <a:t>19</a:t>
            </a:r>
            <a:r>
              <a:rPr lang="zh-CN" altLang="en-US" sz="2000" dirty="0" smtClean="0">
                <a:latin typeface="微软雅黑" panose="020B0503020204020204" pitchFamily="34" charset="-122"/>
                <a:ea typeface="微软雅黑" panose="020B0503020204020204" pitchFamily="34" charset="-122"/>
              </a:rPr>
              <a:t>个部门会签。</a:t>
            </a:r>
            <a:endParaRPr lang="en-US" altLang="zh-CN" sz="2000" dirty="0" smtClean="0">
              <a:latin typeface="微软雅黑" panose="020B0503020204020204" pitchFamily="34" charset="-122"/>
              <a:ea typeface="微软雅黑" panose="020B0503020204020204" pitchFamily="34" charset="-122"/>
            </a:endParaRPr>
          </a:p>
          <a:p>
            <a:endParaRPr lang="en-US" altLang="zh-CN" sz="2000" dirty="0" smtClean="0">
              <a:latin typeface="微软雅黑" panose="020B0503020204020204" pitchFamily="34" charset="-122"/>
              <a:ea typeface="微软雅黑" panose="020B0503020204020204" pitchFamily="34" charset="-122"/>
            </a:endParaRPr>
          </a:p>
          <a:p>
            <a:r>
              <a:rPr lang="en-US" altLang="zh-CN" sz="2000" dirty="0" smtClean="0">
                <a:latin typeface="微软雅黑" panose="020B0503020204020204" pitchFamily="34" charset="-122"/>
                <a:ea typeface="微软雅黑" panose="020B0503020204020204" pitchFamily="34" charset="-122"/>
              </a:rPr>
              <a:t>2019</a:t>
            </a:r>
            <a:r>
              <a:rPr lang="zh-CN" altLang="en-US" sz="2000" dirty="0" smtClean="0">
                <a:latin typeface="微软雅黑" panose="020B0503020204020204" pitchFamily="34" charset="-122"/>
                <a:ea typeface="微软雅黑" panose="020B0503020204020204" pitchFamily="34" charset="-122"/>
              </a:rPr>
              <a:t>年</a:t>
            </a:r>
            <a:r>
              <a:rPr lang="en-US" altLang="zh-CN" sz="2000" dirty="0" smtClean="0">
                <a:latin typeface="微软雅黑" panose="020B0503020204020204" pitchFamily="34" charset="-122"/>
                <a:ea typeface="微软雅黑" panose="020B0503020204020204" pitchFamily="34" charset="-122"/>
              </a:rPr>
              <a:t>8</a:t>
            </a:r>
            <a:r>
              <a:rPr lang="zh-CN" altLang="en-US" sz="2000" dirty="0" smtClean="0">
                <a:latin typeface="微软雅黑" panose="020B0503020204020204" pitchFamily="34" charset="-122"/>
                <a:ea typeface="微软雅黑" panose="020B0503020204020204" pitchFamily="34" charset="-122"/>
              </a:rPr>
              <a:t>月</a:t>
            </a:r>
            <a:r>
              <a:rPr lang="en-US" altLang="zh-CN" sz="2000" dirty="0" smtClean="0">
                <a:latin typeface="微软雅黑" panose="020B0503020204020204" pitchFamily="34" charset="-122"/>
                <a:ea typeface="微软雅黑" panose="020B0503020204020204" pitchFamily="34" charset="-122"/>
              </a:rPr>
              <a:t>2</a:t>
            </a:r>
            <a:r>
              <a:rPr lang="zh-CN" altLang="en-US" sz="2000" dirty="0" smtClean="0">
                <a:latin typeface="微软雅黑" panose="020B0503020204020204" pitchFamily="34" charset="-122"/>
                <a:ea typeface="微软雅黑" panose="020B0503020204020204" pitchFamily="34" charset="-122"/>
              </a:rPr>
              <a:t>日省“双随机、一公开”监管联席会议第一次会议审议通过。</a:t>
            </a:r>
            <a:endParaRPr lang="en-US" altLang="zh-CN" sz="2000" dirty="0" smtClean="0">
              <a:latin typeface="微软雅黑" panose="020B0503020204020204" pitchFamily="34" charset="-122"/>
              <a:ea typeface="微软雅黑" panose="020B0503020204020204" pitchFamily="34" charset="-122"/>
            </a:endParaRPr>
          </a:p>
          <a:p>
            <a:endParaRPr lang="en-US" altLang="zh-CN" sz="2000" dirty="0">
              <a:latin typeface="微软雅黑" panose="020B0503020204020204" pitchFamily="34" charset="-122"/>
              <a:ea typeface="微软雅黑" panose="020B0503020204020204" pitchFamily="34" charset="-122"/>
            </a:endParaRPr>
          </a:p>
          <a:p>
            <a:r>
              <a:rPr lang="zh-CN" altLang="en-US" sz="2000" dirty="0" smtClean="0">
                <a:latin typeface="微软雅黑" panose="020B0503020204020204" pitchFamily="34" charset="-122"/>
                <a:ea typeface="微软雅黑" panose="020B0503020204020204" pitchFamily="34" charset="-122"/>
              </a:rPr>
              <a:t>由省市场监管局</a:t>
            </a:r>
            <a:r>
              <a:rPr lang="zh-CN" altLang="en-US" sz="2000" dirty="0">
                <a:latin typeface="微软雅黑" panose="020B0503020204020204" pitchFamily="34" charset="-122"/>
                <a:ea typeface="微软雅黑" panose="020B0503020204020204" pitchFamily="34" charset="-122"/>
              </a:rPr>
              <a:t>起草</a:t>
            </a:r>
            <a:r>
              <a:rPr lang="zh-CN" altLang="en-US" sz="2000" dirty="0" smtClean="0">
                <a:latin typeface="微软雅黑" panose="020B0503020204020204" pitchFamily="34" charset="-122"/>
                <a:ea typeface="微软雅黑" panose="020B0503020204020204" pitchFamily="34" charset="-122"/>
              </a:rPr>
              <a:t>，经</a:t>
            </a:r>
            <a:r>
              <a:rPr lang="en-US" altLang="zh-CN" sz="2000" dirty="0" smtClean="0">
                <a:latin typeface="微软雅黑" panose="020B0503020204020204" pitchFamily="34" charset="-122"/>
                <a:ea typeface="微软雅黑" panose="020B0503020204020204" pitchFamily="34" charset="-122"/>
              </a:rPr>
              <a:t>8</a:t>
            </a:r>
            <a:r>
              <a:rPr lang="zh-CN" altLang="en-US" sz="2000" dirty="0" smtClean="0">
                <a:latin typeface="微软雅黑" panose="020B0503020204020204" pitchFamily="34" charset="-122"/>
                <a:ea typeface="微软雅黑" panose="020B0503020204020204" pitchFamily="34" charset="-122"/>
              </a:rPr>
              <a:t>月</a:t>
            </a:r>
            <a:r>
              <a:rPr lang="en-US" altLang="zh-CN" sz="2000" dirty="0" smtClean="0">
                <a:latin typeface="微软雅黑" panose="020B0503020204020204" pitchFamily="34" charset="-122"/>
                <a:ea typeface="微软雅黑" panose="020B0503020204020204" pitchFamily="34" charset="-122"/>
              </a:rPr>
              <a:t>8</a:t>
            </a:r>
            <a:r>
              <a:rPr lang="zh-CN" altLang="en-US" sz="2000" dirty="0" smtClean="0">
                <a:latin typeface="微软雅黑" panose="020B0503020204020204" pitchFamily="34" charset="-122"/>
                <a:ea typeface="微软雅黑" panose="020B0503020204020204" pitchFamily="34" charset="-122"/>
              </a:rPr>
              <a:t>日发布实施。</a:t>
            </a:r>
            <a:endParaRPr lang="en-US" altLang="zh-CN" sz="2000" dirty="0">
              <a:latin typeface="微软雅黑" panose="020B0503020204020204" pitchFamily="34" charset="-122"/>
              <a:ea typeface="微软雅黑" panose="020B0503020204020204" pitchFamily="34" charset="-122"/>
            </a:endParaRPr>
          </a:p>
          <a:p>
            <a:endParaRPr lang="en-US" altLang="zh-CN" sz="2000" dirty="0">
              <a:latin typeface="微软雅黑" panose="020B0503020204020204" pitchFamily="34" charset="-122"/>
              <a:ea typeface="微软雅黑" panose="020B0503020204020204" pitchFamily="34" charset="-122"/>
            </a:endParaRPr>
          </a:p>
          <a:p>
            <a:endParaRPr lang="en-US" altLang="zh-CN" sz="2000" dirty="0" smtClean="0">
              <a:latin typeface="微软雅黑" panose="020B0503020204020204" pitchFamily="34" charset="-122"/>
              <a:ea typeface="微软雅黑" panose="020B0503020204020204" pitchFamily="34" charset="-122"/>
            </a:endParaRPr>
          </a:p>
        </p:txBody>
      </p:sp>
      <p:sp>
        <p:nvSpPr>
          <p:cNvPr id="14" name="Title 1"/>
          <p:cNvSpPr txBox="1"/>
          <p:nvPr/>
        </p:nvSpPr>
        <p:spPr>
          <a:xfrm>
            <a:off x="1144588" y="266700"/>
            <a:ext cx="9055868" cy="506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fontAlgn="auto">
              <a:spcAft>
                <a:spcPts val="0"/>
              </a:spcAft>
              <a:defRPr/>
            </a:pPr>
            <a:r>
              <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rPr>
              <a:t>问题十三：我省部门联合双随机抽查事项清单的基本情况</a:t>
            </a:r>
            <a:endParaRPr lang="en-GB"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623392" y="2204864"/>
            <a:ext cx="3670349" cy="4523919"/>
          </a:xfrm>
          <a:prstGeom prst="rect">
            <a:avLst/>
          </a:prstGeom>
        </p:spPr>
      </p:pic>
    </p:spTree>
  </p:cSld>
  <p:clrMapOvr>
    <a:masterClrMapping/>
  </p:clrMapOvr>
  <p:transition spd="slow" advClick="0" advTm="0">
    <p:randomBar dir="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40"/>
          <p:cNvSpPr/>
          <p:nvPr/>
        </p:nvSpPr>
        <p:spPr>
          <a:xfrm>
            <a:off x="1976215" y="1196752"/>
            <a:ext cx="8800305" cy="884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2" rIns="91422" bIns="45712" anchor="ctr"/>
          <a:lstStyle/>
          <a:p>
            <a:pPr algn="ctr" fontAlgn="auto">
              <a:spcBef>
                <a:spcPts val="0"/>
              </a:spcBef>
              <a:spcAft>
                <a:spcPts val="0"/>
              </a:spcAft>
              <a:defRPr/>
            </a:pPr>
            <a:r>
              <a:rPr lang="en-US" altLang="zh-CN" sz="2400" dirty="0" smtClean="0">
                <a:latin typeface="微软雅黑" panose="020B0503020204020204" pitchFamily="34" charset="-122"/>
                <a:ea typeface="微软雅黑" panose="020B0503020204020204" pitchFamily="34" charset="-122"/>
              </a:rPr>
              <a:t>《</a:t>
            </a:r>
            <a:r>
              <a:rPr lang="zh-CN" altLang="en-US" sz="2400" dirty="0" smtClean="0">
                <a:latin typeface="微软雅黑" panose="020B0503020204020204" pitchFamily="34" charset="-122"/>
                <a:ea typeface="微软雅黑" panose="020B0503020204020204" pitchFamily="34" charset="-122"/>
              </a:rPr>
              <a:t>山东省市场监管领域全面推行部门联合“双随机、一公开”监管的实施细则（试行）</a:t>
            </a:r>
            <a:r>
              <a:rPr lang="en-US" altLang="zh-CN" sz="2400" dirty="0" smtClean="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（鲁双随机办</a:t>
            </a:r>
            <a:r>
              <a:rPr lang="en-US" altLang="zh-CN" sz="2400" dirty="0">
                <a:latin typeface="微软雅黑" panose="020B0503020204020204" pitchFamily="34" charset="-122"/>
                <a:ea typeface="微软雅黑" panose="020B0503020204020204" pitchFamily="34" charset="-122"/>
              </a:rPr>
              <a:t>〔</a:t>
            </a:r>
            <a:r>
              <a:rPr lang="en-US" altLang="zh-CN" sz="2400" dirty="0" smtClean="0">
                <a:latin typeface="微软雅黑" panose="020B0503020204020204" pitchFamily="34" charset="-122"/>
                <a:ea typeface="微软雅黑" panose="020B0503020204020204" pitchFamily="34" charset="-122"/>
              </a:rPr>
              <a:t>2019〕3</a:t>
            </a:r>
            <a:r>
              <a:rPr lang="zh-CN" altLang="en-US" sz="2400" dirty="0" smtClean="0">
                <a:latin typeface="微软雅黑" panose="020B0503020204020204" pitchFamily="34" charset="-122"/>
                <a:ea typeface="微软雅黑" panose="020B0503020204020204" pitchFamily="34" charset="-122"/>
              </a:rPr>
              <a:t>号</a:t>
            </a:r>
            <a:r>
              <a:rPr lang="zh-CN" altLang="en-US" sz="2400" dirty="0">
                <a:latin typeface="微软雅黑" panose="020B0503020204020204" pitchFamily="34" charset="-122"/>
                <a:ea typeface="微软雅黑" panose="020B0503020204020204" pitchFamily="34" charset="-122"/>
              </a:rPr>
              <a:t>）</a:t>
            </a:r>
            <a:endParaRPr lang="zh-CN" altLang="en-US" sz="2400" dirty="0">
              <a:latin typeface="微软雅黑" panose="020B0503020204020204" pitchFamily="34" charset="-122"/>
              <a:ea typeface="微软雅黑" panose="020B0503020204020204" pitchFamily="34" charset="-122"/>
            </a:endParaRPr>
          </a:p>
        </p:txBody>
      </p:sp>
      <p:sp>
        <p:nvSpPr>
          <p:cNvPr id="11" name="矩形 10"/>
          <p:cNvSpPr/>
          <p:nvPr/>
        </p:nvSpPr>
        <p:spPr>
          <a:xfrm>
            <a:off x="4943872" y="2852936"/>
            <a:ext cx="5688632" cy="3477875"/>
          </a:xfrm>
          <a:prstGeom prst="rect">
            <a:avLst/>
          </a:prstGeom>
        </p:spPr>
        <p:txBody>
          <a:bodyPr wrap="square">
            <a:spAutoFit/>
          </a:bodyPr>
          <a:lstStyle/>
          <a:p>
            <a:r>
              <a:rPr lang="en-US" altLang="zh-CN" sz="2000" dirty="0" smtClean="0">
                <a:latin typeface="微软雅黑" panose="020B0503020204020204" pitchFamily="34" charset="-122"/>
                <a:ea typeface="微软雅黑" panose="020B0503020204020204" pitchFamily="34" charset="-122"/>
              </a:rPr>
              <a:t>2019</a:t>
            </a:r>
            <a:r>
              <a:rPr lang="zh-CN" altLang="en-US" sz="2000" dirty="0" smtClean="0">
                <a:latin typeface="微软雅黑" panose="020B0503020204020204" pitchFamily="34" charset="-122"/>
                <a:ea typeface="微软雅黑" panose="020B0503020204020204" pitchFamily="34" charset="-122"/>
              </a:rPr>
              <a:t>年</a:t>
            </a:r>
            <a:r>
              <a:rPr lang="en-US" altLang="zh-CN" sz="2000" dirty="0" smtClean="0">
                <a:latin typeface="微软雅黑" panose="020B0503020204020204" pitchFamily="34" charset="-122"/>
                <a:ea typeface="微软雅黑" panose="020B0503020204020204" pitchFamily="34" charset="-122"/>
              </a:rPr>
              <a:t>5</a:t>
            </a:r>
            <a:r>
              <a:rPr lang="zh-CN" altLang="en-US" sz="2000" dirty="0" smtClean="0">
                <a:latin typeface="微软雅黑" panose="020B0503020204020204" pitchFamily="34" charset="-122"/>
                <a:ea typeface="微软雅黑" panose="020B0503020204020204" pitchFamily="34" charset="-122"/>
              </a:rPr>
              <a:t>月开始起草。</a:t>
            </a:r>
            <a:endParaRPr lang="en-US" altLang="zh-CN" sz="2000" dirty="0" smtClean="0">
              <a:latin typeface="微软雅黑" panose="020B0503020204020204" pitchFamily="34" charset="-122"/>
              <a:ea typeface="微软雅黑" panose="020B0503020204020204" pitchFamily="34" charset="-122"/>
            </a:endParaRPr>
          </a:p>
          <a:p>
            <a:endParaRPr lang="en-US" altLang="zh-CN" sz="2000" dirty="0">
              <a:latin typeface="微软雅黑" panose="020B0503020204020204" pitchFamily="34" charset="-122"/>
              <a:ea typeface="微软雅黑" panose="020B0503020204020204" pitchFamily="34" charset="-122"/>
            </a:endParaRPr>
          </a:p>
          <a:p>
            <a:r>
              <a:rPr lang="zh-CN" altLang="en-US" sz="2000" dirty="0" smtClean="0">
                <a:latin typeface="微软雅黑" panose="020B0503020204020204" pitchFamily="34" charset="-122"/>
                <a:ea typeface="微软雅黑" panose="020B0503020204020204" pitchFamily="34" charset="-122"/>
              </a:rPr>
              <a:t>省</a:t>
            </a:r>
            <a:r>
              <a:rPr lang="zh-CN" altLang="en-US" sz="2000" dirty="0">
                <a:latin typeface="微软雅黑" panose="020B0503020204020204" pitchFamily="34" charset="-122"/>
                <a:ea typeface="微软雅黑" panose="020B0503020204020204" pitchFamily="34" charset="-122"/>
              </a:rPr>
              <a:t>司法厅、省大数据局</a:t>
            </a:r>
            <a:r>
              <a:rPr lang="zh-CN" altLang="en-US" sz="2000" dirty="0" smtClean="0">
                <a:latin typeface="微软雅黑" panose="020B0503020204020204" pitchFamily="34" charset="-122"/>
                <a:ea typeface="微软雅黑" panose="020B0503020204020204" pitchFamily="34" charset="-122"/>
              </a:rPr>
              <a:t>和联席会议成员单位等，</a:t>
            </a:r>
            <a:r>
              <a:rPr lang="en-US" altLang="zh-CN" sz="2000" dirty="0" smtClean="0">
                <a:latin typeface="微软雅黑" panose="020B0503020204020204" pitchFamily="34" charset="-122"/>
                <a:ea typeface="微软雅黑" panose="020B0503020204020204" pitchFamily="34" charset="-122"/>
              </a:rPr>
              <a:t>19</a:t>
            </a:r>
            <a:r>
              <a:rPr lang="zh-CN" altLang="en-US" sz="2000" dirty="0" smtClean="0">
                <a:latin typeface="微软雅黑" panose="020B0503020204020204" pitchFamily="34" charset="-122"/>
                <a:ea typeface="微软雅黑" panose="020B0503020204020204" pitchFamily="34" charset="-122"/>
              </a:rPr>
              <a:t>个部门会签。</a:t>
            </a:r>
            <a:endParaRPr lang="en-US" altLang="zh-CN" sz="2000" dirty="0" smtClean="0">
              <a:latin typeface="微软雅黑" panose="020B0503020204020204" pitchFamily="34" charset="-122"/>
              <a:ea typeface="微软雅黑" panose="020B0503020204020204" pitchFamily="34" charset="-122"/>
            </a:endParaRPr>
          </a:p>
          <a:p>
            <a:endParaRPr lang="en-US" altLang="zh-CN" sz="2000" dirty="0" smtClean="0">
              <a:latin typeface="微软雅黑" panose="020B0503020204020204" pitchFamily="34" charset="-122"/>
              <a:ea typeface="微软雅黑" panose="020B0503020204020204" pitchFamily="34" charset="-122"/>
            </a:endParaRPr>
          </a:p>
          <a:p>
            <a:r>
              <a:rPr lang="en-US" altLang="zh-CN" sz="2000" dirty="0" smtClean="0">
                <a:latin typeface="微软雅黑" panose="020B0503020204020204" pitchFamily="34" charset="-122"/>
                <a:ea typeface="微软雅黑" panose="020B0503020204020204" pitchFamily="34" charset="-122"/>
              </a:rPr>
              <a:t>2019</a:t>
            </a:r>
            <a:r>
              <a:rPr lang="zh-CN" altLang="en-US" sz="2000" dirty="0" smtClean="0">
                <a:latin typeface="微软雅黑" panose="020B0503020204020204" pitchFamily="34" charset="-122"/>
                <a:ea typeface="微软雅黑" panose="020B0503020204020204" pitchFamily="34" charset="-122"/>
              </a:rPr>
              <a:t>年</a:t>
            </a:r>
            <a:r>
              <a:rPr lang="en-US" altLang="zh-CN" sz="2000" dirty="0" smtClean="0">
                <a:latin typeface="微软雅黑" panose="020B0503020204020204" pitchFamily="34" charset="-122"/>
                <a:ea typeface="微软雅黑" panose="020B0503020204020204" pitchFamily="34" charset="-122"/>
              </a:rPr>
              <a:t>8</a:t>
            </a:r>
            <a:r>
              <a:rPr lang="zh-CN" altLang="en-US" sz="2000" dirty="0" smtClean="0">
                <a:latin typeface="微软雅黑" panose="020B0503020204020204" pitchFamily="34" charset="-122"/>
                <a:ea typeface="微软雅黑" panose="020B0503020204020204" pitchFamily="34" charset="-122"/>
              </a:rPr>
              <a:t>月</a:t>
            </a:r>
            <a:r>
              <a:rPr lang="en-US" altLang="zh-CN" sz="2000" dirty="0" smtClean="0">
                <a:latin typeface="微软雅黑" panose="020B0503020204020204" pitchFamily="34" charset="-122"/>
                <a:ea typeface="微软雅黑" panose="020B0503020204020204" pitchFamily="34" charset="-122"/>
              </a:rPr>
              <a:t>2</a:t>
            </a:r>
            <a:r>
              <a:rPr lang="zh-CN" altLang="en-US" sz="2000" dirty="0" smtClean="0">
                <a:latin typeface="微软雅黑" panose="020B0503020204020204" pitchFamily="34" charset="-122"/>
                <a:ea typeface="微软雅黑" panose="020B0503020204020204" pitchFamily="34" charset="-122"/>
              </a:rPr>
              <a:t>日省“双随机、一公开”监管联席会议第一次会议审议通过。</a:t>
            </a:r>
            <a:endParaRPr lang="en-US" altLang="zh-CN" sz="2000" dirty="0" smtClean="0">
              <a:latin typeface="微软雅黑" panose="020B0503020204020204" pitchFamily="34" charset="-122"/>
              <a:ea typeface="微软雅黑" panose="020B0503020204020204" pitchFamily="34" charset="-122"/>
            </a:endParaRPr>
          </a:p>
          <a:p>
            <a:endParaRPr lang="en-US" altLang="zh-CN" sz="2000" dirty="0">
              <a:latin typeface="微软雅黑" panose="020B0503020204020204" pitchFamily="34" charset="-122"/>
              <a:ea typeface="微软雅黑" panose="020B0503020204020204" pitchFamily="34" charset="-122"/>
            </a:endParaRPr>
          </a:p>
          <a:p>
            <a:r>
              <a:rPr lang="zh-CN" altLang="en-US" sz="2000" dirty="0" smtClean="0">
                <a:latin typeface="微软雅黑" panose="020B0503020204020204" pitchFamily="34" charset="-122"/>
                <a:ea typeface="微软雅黑" panose="020B0503020204020204" pitchFamily="34" charset="-122"/>
              </a:rPr>
              <a:t>由省市场监管局</a:t>
            </a:r>
            <a:r>
              <a:rPr lang="zh-CN" altLang="en-US" sz="2000" dirty="0">
                <a:latin typeface="微软雅黑" panose="020B0503020204020204" pitchFamily="34" charset="-122"/>
                <a:ea typeface="微软雅黑" panose="020B0503020204020204" pitchFamily="34" charset="-122"/>
              </a:rPr>
              <a:t>起草</a:t>
            </a:r>
            <a:r>
              <a:rPr lang="zh-CN" altLang="en-US" sz="2000" dirty="0" smtClean="0">
                <a:latin typeface="微软雅黑" panose="020B0503020204020204" pitchFamily="34" charset="-122"/>
                <a:ea typeface="微软雅黑" panose="020B0503020204020204" pitchFamily="34" charset="-122"/>
              </a:rPr>
              <a:t>，</a:t>
            </a:r>
            <a:r>
              <a:rPr lang="en-US" altLang="zh-CN" sz="2000" dirty="0" smtClean="0">
                <a:latin typeface="微软雅黑" panose="020B0503020204020204" pitchFamily="34" charset="-122"/>
                <a:ea typeface="微软雅黑" panose="020B0503020204020204" pitchFamily="34" charset="-122"/>
              </a:rPr>
              <a:t>8</a:t>
            </a:r>
            <a:r>
              <a:rPr lang="zh-CN" altLang="en-US" sz="2000" dirty="0" smtClean="0">
                <a:latin typeface="微软雅黑" panose="020B0503020204020204" pitchFamily="34" charset="-122"/>
                <a:ea typeface="微软雅黑" panose="020B0503020204020204" pitchFamily="34" charset="-122"/>
              </a:rPr>
              <a:t>月</a:t>
            </a:r>
            <a:r>
              <a:rPr lang="en-US" altLang="zh-CN" sz="2000" dirty="0" smtClean="0">
                <a:latin typeface="微软雅黑" panose="020B0503020204020204" pitchFamily="34" charset="-122"/>
                <a:ea typeface="微软雅黑" panose="020B0503020204020204" pitchFamily="34" charset="-122"/>
              </a:rPr>
              <a:t>8</a:t>
            </a:r>
            <a:r>
              <a:rPr lang="zh-CN" altLang="en-US" sz="2000" dirty="0" smtClean="0">
                <a:latin typeface="微软雅黑" panose="020B0503020204020204" pitchFamily="34" charset="-122"/>
                <a:ea typeface="微软雅黑" panose="020B0503020204020204" pitchFamily="34" charset="-122"/>
              </a:rPr>
              <a:t>日发布实施。</a:t>
            </a:r>
            <a:endParaRPr lang="en-US" altLang="zh-CN" sz="2000" dirty="0">
              <a:latin typeface="微软雅黑" panose="020B0503020204020204" pitchFamily="34" charset="-122"/>
              <a:ea typeface="微软雅黑" panose="020B0503020204020204" pitchFamily="34" charset="-122"/>
            </a:endParaRPr>
          </a:p>
          <a:p>
            <a:endParaRPr lang="en-US" altLang="zh-CN" sz="2000" dirty="0">
              <a:latin typeface="微软雅黑" panose="020B0503020204020204" pitchFamily="34" charset="-122"/>
              <a:ea typeface="微软雅黑" panose="020B0503020204020204" pitchFamily="34" charset="-122"/>
            </a:endParaRPr>
          </a:p>
          <a:p>
            <a:endParaRPr lang="en-US" altLang="zh-CN" sz="2000" dirty="0" smtClean="0">
              <a:latin typeface="微软雅黑" panose="020B0503020204020204" pitchFamily="34" charset="-122"/>
              <a:ea typeface="微软雅黑" panose="020B0503020204020204" pitchFamily="34" charset="-122"/>
            </a:endParaRPr>
          </a:p>
        </p:txBody>
      </p:sp>
      <p:sp>
        <p:nvSpPr>
          <p:cNvPr id="14" name="Title 1"/>
          <p:cNvSpPr txBox="1"/>
          <p:nvPr/>
        </p:nvSpPr>
        <p:spPr>
          <a:xfrm>
            <a:off x="1144588" y="266700"/>
            <a:ext cx="9055868" cy="506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fontAlgn="auto">
              <a:spcAft>
                <a:spcPts val="0"/>
              </a:spcAft>
              <a:defRPr/>
            </a:pPr>
            <a:r>
              <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rPr>
              <a:t>问题十四：我省部门联合双随机抽查实施细则的基本情况</a:t>
            </a:r>
            <a:endParaRPr lang="en-GB"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623392" y="2204864"/>
            <a:ext cx="3670349" cy="4523919"/>
          </a:xfrm>
          <a:prstGeom prst="rect">
            <a:avLst/>
          </a:prstGeom>
        </p:spPr>
      </p:pic>
    </p:spTree>
  </p:cSld>
  <p:clrMapOvr>
    <a:masterClrMapping/>
  </p:clrMapOvr>
  <p:transition spd="slow" advClick="0" advTm="0">
    <p:randomBar dir="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1"/>
          <p:cNvSpPr txBox="1"/>
          <p:nvPr/>
        </p:nvSpPr>
        <p:spPr>
          <a:xfrm>
            <a:off x="1144588" y="266700"/>
            <a:ext cx="8407796" cy="506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fontAlgn="auto">
              <a:spcAft>
                <a:spcPts val="0"/>
              </a:spcAft>
              <a:defRPr/>
            </a:pPr>
            <a:r>
              <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rPr>
              <a:t>问题十五：部门联合随机抽查的基本原则是什么？</a:t>
            </a:r>
            <a:endParaRPr lang="en-GB"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矩形 23"/>
          <p:cNvSpPr/>
          <p:nvPr/>
        </p:nvSpPr>
        <p:spPr>
          <a:xfrm>
            <a:off x="2192292" y="910054"/>
            <a:ext cx="8054975" cy="884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2" rIns="91422" bIns="45712" anchor="ctr"/>
          <a:lstStyle/>
          <a:p>
            <a:pPr algn="ctr" fontAlgn="auto">
              <a:spcBef>
                <a:spcPts val="0"/>
              </a:spcBef>
              <a:spcAft>
                <a:spcPts val="0"/>
              </a:spcAft>
              <a:defRPr/>
            </a:pPr>
            <a:r>
              <a:rPr lang="zh-CN" altLang="en-US" sz="2400" dirty="0" smtClean="0">
                <a:latin typeface="微软雅黑" panose="020B0503020204020204" pitchFamily="34" charset="-122"/>
                <a:ea typeface="微软雅黑" panose="020B0503020204020204" pitchFamily="34" charset="-122"/>
              </a:rPr>
              <a:t>部门</a:t>
            </a:r>
            <a:r>
              <a:rPr lang="zh-CN" altLang="en-US" sz="2400" dirty="0">
                <a:latin typeface="微软雅黑" panose="020B0503020204020204" pitchFamily="34" charset="-122"/>
                <a:ea typeface="微软雅黑" panose="020B0503020204020204" pitchFamily="34" charset="-122"/>
              </a:rPr>
              <a:t>联合随机抽查的基本原则</a:t>
            </a:r>
            <a:endParaRPr lang="zh-CN" altLang="en-US" sz="2400" dirty="0">
              <a:latin typeface="微软雅黑" panose="020B0503020204020204" pitchFamily="34" charset="-122"/>
              <a:ea typeface="微软雅黑" panose="020B0503020204020204" pitchFamily="34" charset="-122"/>
            </a:endParaRPr>
          </a:p>
        </p:txBody>
      </p:sp>
      <p:sp>
        <p:nvSpPr>
          <p:cNvPr id="30" name="矩形 4"/>
          <p:cNvSpPr>
            <a:spLocks noChangeArrowheads="1"/>
          </p:cNvSpPr>
          <p:nvPr/>
        </p:nvSpPr>
        <p:spPr bwMode="auto">
          <a:xfrm>
            <a:off x="-96688" y="1700808"/>
            <a:ext cx="11493275" cy="459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ts val="3300"/>
              </a:lnSpc>
              <a:spcBef>
                <a:spcPts val="600"/>
              </a:spcBef>
              <a:spcAft>
                <a:spcPts val="1200"/>
              </a:spcAft>
            </a:pPr>
            <a:r>
              <a:rPr lang="zh-CN" altLang="en-US" sz="2200" dirty="0">
                <a:solidFill>
                  <a:srgbClr val="FF0000"/>
                </a:solidFill>
                <a:latin typeface="微软雅黑" panose="020B0503020204020204" pitchFamily="34" charset="-122"/>
                <a:ea typeface="微软雅黑" panose="020B0503020204020204" pitchFamily="34" charset="-122"/>
              </a:rPr>
              <a:t>依法</a:t>
            </a:r>
            <a:r>
              <a:rPr lang="zh-CN" altLang="en-US" sz="2200" dirty="0" smtClean="0">
                <a:solidFill>
                  <a:srgbClr val="FF0000"/>
                </a:solidFill>
                <a:latin typeface="微软雅黑" panose="020B0503020204020204" pitchFamily="34" charset="-122"/>
                <a:ea typeface="微软雅黑" panose="020B0503020204020204" pitchFamily="34" charset="-122"/>
              </a:rPr>
              <a:t>实施：</a:t>
            </a:r>
            <a:r>
              <a:rPr lang="zh-CN" altLang="en-US" sz="2200" dirty="0" smtClean="0">
                <a:latin typeface="微软雅黑" panose="020B0503020204020204" pitchFamily="34" charset="-122"/>
                <a:ea typeface="微软雅黑" panose="020B0503020204020204" pitchFamily="34" charset="-122"/>
              </a:rPr>
              <a:t>所有</a:t>
            </a:r>
            <a:r>
              <a:rPr lang="zh-CN" altLang="en-US" sz="2200" dirty="0">
                <a:latin typeface="微软雅黑" panose="020B0503020204020204" pitchFamily="34" charset="-122"/>
                <a:ea typeface="微软雅黑" panose="020B0503020204020204" pitchFamily="34" charset="-122"/>
              </a:rPr>
              <a:t>的随机抽查事项均应于法有据，严格按照随机抽查事项清单组织实施，不得在清单之外设立或实施抽查检查事项。将“双随机、一公开”监管作为市场监管的基本手段和方式，除特殊重点领域外，原则上</a:t>
            </a:r>
            <a:r>
              <a:rPr lang="zh-CN" altLang="en-US" sz="2200" dirty="0">
                <a:solidFill>
                  <a:srgbClr val="00B050"/>
                </a:solidFill>
                <a:latin typeface="微软雅黑" panose="020B0503020204020204" pitchFamily="34" charset="-122"/>
                <a:ea typeface="微软雅黑" panose="020B0503020204020204" pitchFamily="34" charset="-122"/>
              </a:rPr>
              <a:t>所有抽查检查都应通过双随机检查</a:t>
            </a:r>
            <a:r>
              <a:rPr lang="zh-CN" altLang="en-US" sz="2200" dirty="0">
                <a:latin typeface="微软雅黑" panose="020B0503020204020204" pitchFamily="34" charset="-122"/>
                <a:ea typeface="微软雅黑" panose="020B0503020204020204" pitchFamily="34" charset="-122"/>
              </a:rPr>
              <a:t>的方式进行。</a:t>
            </a:r>
            <a:endParaRPr lang="en-US" altLang="zh-CN" sz="2200" dirty="0" smtClean="0">
              <a:latin typeface="微软雅黑" panose="020B0503020204020204" pitchFamily="34" charset="-122"/>
              <a:ea typeface="微软雅黑" panose="020B0503020204020204" pitchFamily="34" charset="-122"/>
            </a:endParaRPr>
          </a:p>
          <a:p>
            <a:pPr algn="just">
              <a:lnSpc>
                <a:spcPts val="3300"/>
              </a:lnSpc>
              <a:spcBef>
                <a:spcPts val="600"/>
              </a:spcBef>
              <a:spcAft>
                <a:spcPts val="1200"/>
              </a:spcAft>
            </a:pPr>
            <a:r>
              <a:rPr lang="zh-CN" altLang="en-US" sz="2200" dirty="0">
                <a:solidFill>
                  <a:srgbClr val="FF0000"/>
                </a:solidFill>
                <a:latin typeface="微软雅黑" panose="020B0503020204020204" pitchFamily="34" charset="-122"/>
                <a:ea typeface="微软雅黑" panose="020B0503020204020204" pitchFamily="34" charset="-122"/>
              </a:rPr>
              <a:t>协同</a:t>
            </a:r>
            <a:r>
              <a:rPr lang="zh-CN" altLang="en-US" sz="2200" dirty="0" smtClean="0">
                <a:solidFill>
                  <a:srgbClr val="FF0000"/>
                </a:solidFill>
                <a:latin typeface="微软雅黑" panose="020B0503020204020204" pitchFamily="34" charset="-122"/>
                <a:ea typeface="微软雅黑" panose="020B0503020204020204" pitchFamily="34" charset="-122"/>
              </a:rPr>
              <a:t>推进：</a:t>
            </a:r>
            <a:r>
              <a:rPr lang="zh-CN" altLang="en-US" sz="2200" dirty="0" smtClean="0">
                <a:latin typeface="微软雅黑" panose="020B0503020204020204" pitchFamily="34" charset="-122"/>
                <a:ea typeface="微软雅黑" panose="020B0503020204020204" pitchFamily="34" charset="-122"/>
              </a:rPr>
              <a:t>全面</a:t>
            </a:r>
            <a:r>
              <a:rPr lang="zh-CN" altLang="en-US" sz="2200" dirty="0">
                <a:latin typeface="微软雅黑" panose="020B0503020204020204" pitchFamily="34" charset="-122"/>
                <a:ea typeface="微软雅黑" panose="020B0503020204020204" pitchFamily="34" charset="-122"/>
              </a:rPr>
              <a:t>推行部门联合“双随机、一公开”监管，坚持问题导向，科学确定部门联合检查的</a:t>
            </a:r>
            <a:r>
              <a:rPr lang="zh-CN" altLang="en-US" sz="2200" dirty="0">
                <a:solidFill>
                  <a:srgbClr val="00B050"/>
                </a:solidFill>
                <a:latin typeface="微软雅黑" panose="020B0503020204020204" pitchFamily="34" charset="-122"/>
                <a:ea typeface="微软雅黑" panose="020B0503020204020204" pitchFamily="34" charset="-122"/>
              </a:rPr>
              <a:t>牵头部门、参与部门</a:t>
            </a:r>
            <a:r>
              <a:rPr lang="zh-CN" altLang="en-US" sz="2200" dirty="0">
                <a:latin typeface="微软雅黑" panose="020B0503020204020204" pitchFamily="34" charset="-122"/>
                <a:ea typeface="微软雅黑" panose="020B0503020204020204" pitchFamily="34" charset="-122"/>
              </a:rPr>
              <a:t>、联合抽查事项，实现“进一次门、查多项事”。</a:t>
            </a:r>
            <a:endParaRPr lang="en-US" altLang="zh-CN" sz="2200" dirty="0" smtClean="0">
              <a:latin typeface="微软雅黑" panose="020B0503020204020204" pitchFamily="34" charset="-122"/>
              <a:ea typeface="微软雅黑" panose="020B0503020204020204" pitchFamily="34" charset="-122"/>
            </a:endParaRPr>
          </a:p>
          <a:p>
            <a:pPr algn="just">
              <a:lnSpc>
                <a:spcPts val="3300"/>
              </a:lnSpc>
              <a:spcBef>
                <a:spcPts val="600"/>
              </a:spcBef>
              <a:spcAft>
                <a:spcPts val="1200"/>
              </a:spcAft>
            </a:pPr>
            <a:r>
              <a:rPr lang="zh-CN" altLang="en-US" sz="2200" dirty="0">
                <a:solidFill>
                  <a:srgbClr val="FF0000"/>
                </a:solidFill>
                <a:latin typeface="微软雅黑" panose="020B0503020204020204" pitchFamily="34" charset="-122"/>
                <a:ea typeface="微软雅黑" panose="020B0503020204020204" pitchFamily="34" charset="-122"/>
              </a:rPr>
              <a:t>权责</a:t>
            </a:r>
            <a:r>
              <a:rPr lang="zh-CN" altLang="en-US" sz="2200" dirty="0" smtClean="0">
                <a:solidFill>
                  <a:srgbClr val="FF0000"/>
                </a:solidFill>
                <a:latin typeface="微软雅黑" panose="020B0503020204020204" pitchFamily="34" charset="-122"/>
                <a:ea typeface="微软雅黑" panose="020B0503020204020204" pitchFamily="34" charset="-122"/>
              </a:rPr>
              <a:t>明确</a:t>
            </a:r>
            <a:r>
              <a:rPr lang="zh-CN" altLang="en-US" sz="2200" dirty="0" smtClean="0">
                <a:latin typeface="微软雅黑" panose="020B0503020204020204" pitchFamily="34" charset="-122"/>
                <a:ea typeface="微软雅黑" panose="020B0503020204020204" pitchFamily="34" charset="-122"/>
              </a:rPr>
              <a:t>：参加</a:t>
            </a:r>
            <a:r>
              <a:rPr lang="zh-CN" altLang="en-US" sz="2200" dirty="0">
                <a:latin typeface="微软雅黑" panose="020B0503020204020204" pitchFamily="34" charset="-122"/>
                <a:ea typeface="微软雅黑" panose="020B0503020204020204" pitchFamily="34" charset="-122"/>
              </a:rPr>
              <a:t>联合检查的部门对具体检查过程、检查结果、公示结果应</a:t>
            </a:r>
            <a:r>
              <a:rPr lang="zh-CN" altLang="en-US" sz="2200" dirty="0">
                <a:solidFill>
                  <a:srgbClr val="00B050"/>
                </a:solidFill>
                <a:latin typeface="微软雅黑" panose="020B0503020204020204" pitchFamily="34" charset="-122"/>
                <a:ea typeface="微软雅黑" panose="020B0503020204020204" pitchFamily="34" charset="-122"/>
              </a:rPr>
              <a:t>分别依法负责</a:t>
            </a:r>
            <a:r>
              <a:rPr lang="en-US" altLang="zh-CN" sz="2200" dirty="0">
                <a:latin typeface="微软雅黑" panose="020B0503020204020204" pitchFamily="34" charset="-122"/>
                <a:ea typeface="微软雅黑" panose="020B0503020204020204" pitchFamily="34" charset="-122"/>
              </a:rPr>
              <a:t>;</a:t>
            </a:r>
            <a:r>
              <a:rPr lang="zh-CN" altLang="en-US" sz="2200" dirty="0">
                <a:latin typeface="微软雅黑" panose="020B0503020204020204" pitchFamily="34" charset="-122"/>
                <a:ea typeface="微软雅黑" panose="020B0503020204020204" pitchFamily="34" charset="-122"/>
              </a:rPr>
              <a:t>对随机抽查中发现的问题由各部门按照“谁管辖、谁负责”的原则实施后续监管，防止监管</a:t>
            </a:r>
            <a:r>
              <a:rPr lang="zh-CN" altLang="en-US" sz="2200" dirty="0" smtClean="0">
                <a:latin typeface="微软雅黑" panose="020B0503020204020204" pitchFamily="34" charset="-122"/>
                <a:ea typeface="微软雅黑" panose="020B0503020204020204" pitchFamily="34" charset="-122"/>
              </a:rPr>
              <a:t>脱节。</a:t>
            </a:r>
            <a:endParaRPr lang="en-US" altLang="zh-CN" sz="2200" dirty="0" smtClean="0">
              <a:latin typeface="微软雅黑" panose="020B0503020204020204" pitchFamily="34" charset="-122"/>
              <a:ea typeface="微软雅黑" panose="020B0503020204020204" pitchFamily="34" charset="-122"/>
            </a:endParaRPr>
          </a:p>
          <a:p>
            <a:pPr algn="just">
              <a:lnSpc>
                <a:spcPts val="3300"/>
              </a:lnSpc>
              <a:spcBef>
                <a:spcPts val="600"/>
              </a:spcBef>
              <a:spcAft>
                <a:spcPts val="1200"/>
              </a:spcAft>
            </a:pPr>
            <a:r>
              <a:rPr lang="zh-CN" altLang="en-US" sz="2200" dirty="0" smtClean="0">
                <a:solidFill>
                  <a:srgbClr val="FF0000"/>
                </a:solidFill>
                <a:latin typeface="微软雅黑" panose="020B0503020204020204" pitchFamily="34" charset="-122"/>
                <a:ea typeface="微软雅黑" panose="020B0503020204020204" pitchFamily="34" charset="-122"/>
              </a:rPr>
              <a:t>公开透明</a:t>
            </a:r>
            <a:r>
              <a:rPr lang="zh-CN" altLang="en-US" sz="2200" dirty="0" smtClean="0">
                <a:latin typeface="微软雅黑" panose="020B0503020204020204" pitchFamily="34" charset="-122"/>
                <a:ea typeface="微软雅黑" panose="020B0503020204020204" pitchFamily="34" charset="-122"/>
              </a:rPr>
              <a:t>：除</a:t>
            </a:r>
            <a:r>
              <a:rPr lang="zh-CN" altLang="en-US" sz="2200" dirty="0">
                <a:latin typeface="微软雅黑" panose="020B0503020204020204" pitchFamily="34" charset="-122"/>
                <a:ea typeface="微软雅黑" panose="020B0503020204020204" pitchFamily="34" charset="-122"/>
              </a:rPr>
              <a:t>法律法规明确规定外，抽查清单、抽查计划、抽取结果、抽查检查及处理结果等均</a:t>
            </a:r>
            <a:r>
              <a:rPr lang="zh-CN" altLang="en-US" sz="2200" dirty="0">
                <a:solidFill>
                  <a:srgbClr val="00B050"/>
                </a:solidFill>
                <a:latin typeface="微软雅黑" panose="020B0503020204020204" pitchFamily="34" charset="-122"/>
                <a:ea typeface="微软雅黑" panose="020B0503020204020204" pitchFamily="34" charset="-122"/>
              </a:rPr>
              <a:t>应当及时、准确、规范地向社会公开</a:t>
            </a:r>
            <a:r>
              <a:rPr lang="zh-CN" altLang="en-US" sz="2200" dirty="0">
                <a:latin typeface="微软雅黑" panose="020B0503020204020204" pitchFamily="34" charset="-122"/>
                <a:ea typeface="微软雅黑" panose="020B0503020204020204" pitchFamily="34" charset="-122"/>
              </a:rPr>
              <a:t>，实行“阳光监管”。</a:t>
            </a:r>
            <a:endParaRPr lang="en-US" altLang="zh-CN" sz="2200" dirty="0" smtClean="0">
              <a:latin typeface="微软雅黑" panose="020B0503020204020204" pitchFamily="34" charset="-122"/>
              <a:ea typeface="微软雅黑" panose="020B0503020204020204" pitchFamily="34" charset="-122"/>
            </a:endParaRPr>
          </a:p>
        </p:txBody>
      </p:sp>
      <p:sp>
        <p:nvSpPr>
          <p:cNvPr id="31" name="矩形 5"/>
          <p:cNvSpPr>
            <a:spLocks noChangeArrowheads="1"/>
          </p:cNvSpPr>
          <p:nvPr/>
        </p:nvSpPr>
        <p:spPr bwMode="auto">
          <a:xfrm>
            <a:off x="479376" y="2060848"/>
            <a:ext cx="52109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endParaRPr lang="zh-CN" altLang="en-US" sz="2000" b="1" dirty="0">
              <a:solidFill>
                <a:srgbClr val="C00000"/>
              </a:solidFill>
              <a:latin typeface="Calibri" panose="020F0502020204030204" pitchFamily="34" charset="0"/>
            </a:endParaRPr>
          </a:p>
        </p:txBody>
      </p:sp>
      <p:sp>
        <p:nvSpPr>
          <p:cNvPr id="32" name="矩形 6"/>
          <p:cNvSpPr>
            <a:spLocks noChangeArrowheads="1"/>
          </p:cNvSpPr>
          <p:nvPr/>
        </p:nvSpPr>
        <p:spPr bwMode="auto">
          <a:xfrm>
            <a:off x="479376" y="3699709"/>
            <a:ext cx="167613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endParaRPr lang="zh-CN" altLang="en-US" sz="2000" b="1" dirty="0">
              <a:solidFill>
                <a:srgbClr val="C00000"/>
              </a:solidFill>
              <a:latin typeface="Calibri" panose="020F0502020204030204" pitchFamily="34" charset="0"/>
            </a:endParaRPr>
          </a:p>
        </p:txBody>
      </p:sp>
      <p:sp>
        <p:nvSpPr>
          <p:cNvPr id="34" name="矩形 7"/>
          <p:cNvSpPr>
            <a:spLocks noChangeArrowheads="1"/>
          </p:cNvSpPr>
          <p:nvPr/>
        </p:nvSpPr>
        <p:spPr bwMode="auto">
          <a:xfrm>
            <a:off x="429964" y="4562765"/>
            <a:ext cx="52109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endParaRPr lang="zh-CN" altLang="en-US" sz="2000" b="1" dirty="0">
              <a:solidFill>
                <a:srgbClr val="C00000"/>
              </a:solidFill>
              <a:latin typeface="Calibri" panose="020F0502020204030204" pitchFamily="34" charset="0"/>
            </a:endParaRPr>
          </a:p>
        </p:txBody>
      </p:sp>
      <p:sp>
        <p:nvSpPr>
          <p:cNvPr id="35" name="矩形 8"/>
          <p:cNvSpPr>
            <a:spLocks noChangeArrowheads="1"/>
          </p:cNvSpPr>
          <p:nvPr/>
        </p:nvSpPr>
        <p:spPr bwMode="auto">
          <a:xfrm>
            <a:off x="429964" y="5187499"/>
            <a:ext cx="52109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endParaRPr lang="zh-CN" altLang="en-US" sz="2000" b="1" dirty="0">
              <a:solidFill>
                <a:srgbClr val="C00000"/>
              </a:solidFill>
              <a:latin typeface="Calibri" panose="020F0502020204030204" pitchFamily="34" charset="0"/>
            </a:endParaRPr>
          </a:p>
        </p:txBody>
      </p:sp>
      <p:sp>
        <p:nvSpPr>
          <p:cNvPr id="9" name="矩形 8"/>
          <p:cNvSpPr>
            <a:spLocks noChangeArrowheads="1"/>
          </p:cNvSpPr>
          <p:nvPr/>
        </p:nvSpPr>
        <p:spPr bwMode="auto">
          <a:xfrm>
            <a:off x="454701" y="6001571"/>
            <a:ext cx="52109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endParaRPr lang="zh-CN" altLang="en-US" sz="2000" b="1" dirty="0">
              <a:solidFill>
                <a:srgbClr val="C00000"/>
              </a:solidFill>
              <a:latin typeface="Calibri" panose="020F0502020204030204" pitchFamily="34" charset="0"/>
            </a:endParaRPr>
          </a:p>
        </p:txBody>
      </p:sp>
    </p:spTree>
  </p:cSld>
  <p:clrMapOvr>
    <a:masterClrMapping/>
  </p:clrMapOvr>
  <p:transition spd="slow" advClick="0" advTm="0">
    <p:randomBar dir="ver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1"/>
          <p:cNvSpPr txBox="1"/>
          <p:nvPr/>
        </p:nvSpPr>
        <p:spPr>
          <a:xfrm>
            <a:off x="1144588" y="266700"/>
            <a:ext cx="9487916" cy="506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fontAlgn="auto">
              <a:spcAft>
                <a:spcPts val="0"/>
              </a:spcAft>
              <a:defRPr/>
            </a:pPr>
            <a:r>
              <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rPr>
              <a:t>问题十六：如何编制部门联合抽查的清单和计划？</a:t>
            </a:r>
            <a:endParaRPr lang="en-GB"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Round Same Side Corner Rectangle 68"/>
          <p:cNvSpPr/>
          <p:nvPr/>
        </p:nvSpPr>
        <p:spPr>
          <a:xfrm rot="10800000" flipH="1">
            <a:off x="1229742" y="1412221"/>
            <a:ext cx="66675" cy="685800"/>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9709" tIns="54854" rIns="109709" bIns="54854" anchor="ctr"/>
          <a:lstStyle/>
          <a:p>
            <a:pPr algn="ctr" fontAlgn="auto">
              <a:spcBef>
                <a:spcPts val="0"/>
              </a:spcBef>
              <a:spcAft>
                <a:spcPts val="0"/>
              </a:spcAft>
              <a:defRPr/>
            </a:pPr>
            <a:endParaRPr lang="bg-BG" sz="1600" dirty="0">
              <a:latin typeface="Calibri Light" panose="020F0302020204030204"/>
            </a:endParaRPr>
          </a:p>
        </p:txBody>
      </p:sp>
      <p:sp>
        <p:nvSpPr>
          <p:cNvPr id="25" name="TextBox 24"/>
          <p:cNvSpPr txBox="1"/>
          <p:nvPr/>
        </p:nvSpPr>
        <p:spPr bwMode="auto">
          <a:xfrm>
            <a:off x="1415480" y="1340213"/>
            <a:ext cx="9577064" cy="1708160"/>
          </a:xfrm>
          <a:prstGeom prst="rect">
            <a:avLst/>
          </a:prstGeom>
          <a:noFill/>
        </p:spPr>
        <p:txBody>
          <a:bodyPr wrap="square" lIns="45720" tIns="22860" rIns="45720" bIns="22860">
            <a:spAutoFit/>
          </a:bodyPr>
          <a:lstStyle/>
          <a:p>
            <a:pPr algn="just" fontAlgn="auto">
              <a:lnSpc>
                <a:spcPct val="120000"/>
              </a:lnSpc>
              <a:spcBef>
                <a:spcPts val="0"/>
              </a:spcBef>
              <a:spcAft>
                <a:spcPts val="0"/>
              </a:spcAft>
              <a:defRPr/>
            </a:pP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清单制定：</a:t>
            </a:r>
            <a:endParaRPr lang="en-US" altLang="zh-CN"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gn="just" fontAlgn="auto">
              <a:lnSpc>
                <a:spcPct val="120000"/>
              </a:lnSpc>
              <a:spcBef>
                <a:spcPts val="0"/>
              </a:spcBef>
              <a:spcAft>
                <a:spcPts val="0"/>
              </a:spcAft>
              <a:defRPr/>
            </a:pPr>
            <a:r>
              <a:rPr lang="zh-CN" altLang="en-US" dirty="0">
                <a:solidFill>
                  <a:srgbClr val="FF0000"/>
                </a:solidFill>
                <a:latin typeface="微软雅黑" panose="020B0503020204020204" pitchFamily="34" charset="-122"/>
                <a:ea typeface="微软雅黑" panose="020B0503020204020204" pitchFamily="34" charset="-122"/>
              </a:rPr>
              <a:t>省直有关部门</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按照法律法规规章规定，制定本部门、本系统随机抽查事项清单。</a:t>
            </a:r>
            <a:r>
              <a:rPr lang="zh-CN" altLang="en-US" dirty="0">
                <a:solidFill>
                  <a:srgbClr val="FF0000"/>
                </a:solidFill>
                <a:latin typeface="微软雅黑" panose="020B0503020204020204" pitchFamily="34" charset="-122"/>
                <a:ea typeface="微软雅黑" panose="020B0503020204020204" pitchFamily="34" charset="-122"/>
              </a:rPr>
              <a:t>省市场监管局</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会同省直各有关部门共同制订全省市场监管领域联合随机抽查事项清单。</a:t>
            </a:r>
            <a:r>
              <a:rPr lang="zh-CN" altLang="en-US" dirty="0">
                <a:solidFill>
                  <a:srgbClr val="FF0000"/>
                </a:solidFill>
                <a:latin typeface="微软雅黑" panose="020B0503020204020204" pitchFamily="34" charset="-122"/>
                <a:ea typeface="微软雅黑" panose="020B0503020204020204" pitchFamily="34" charset="-122"/>
              </a:rPr>
              <a:t>抽查事项清单录入</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省工作平台并共享到国家企业信用信息公示系统（山东）向社会公布。抽查事项清单实行动态管理。</a:t>
            </a:r>
            <a:r>
              <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rPr>
              <a:t>                                                                                           </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Round Same Side Corner Rectangle 68"/>
          <p:cNvSpPr/>
          <p:nvPr/>
        </p:nvSpPr>
        <p:spPr>
          <a:xfrm rot="10800000" flipH="1">
            <a:off x="1229742" y="3049928"/>
            <a:ext cx="66675" cy="685800"/>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9709" tIns="54854" rIns="109709" bIns="54854" anchor="ctr"/>
          <a:lstStyle/>
          <a:p>
            <a:pPr algn="ctr" fontAlgn="auto">
              <a:spcBef>
                <a:spcPts val="0"/>
              </a:spcBef>
              <a:spcAft>
                <a:spcPts val="0"/>
              </a:spcAft>
              <a:defRPr/>
            </a:pPr>
            <a:endParaRPr lang="bg-BG" sz="1600" dirty="0">
              <a:latin typeface="Calibri Light" panose="020F0302020204030204"/>
            </a:endParaRPr>
          </a:p>
        </p:txBody>
      </p:sp>
      <p:sp>
        <p:nvSpPr>
          <p:cNvPr id="32" name="TextBox 31"/>
          <p:cNvSpPr txBox="1"/>
          <p:nvPr/>
        </p:nvSpPr>
        <p:spPr bwMode="auto">
          <a:xfrm>
            <a:off x="1415480" y="3049928"/>
            <a:ext cx="9793088" cy="1708160"/>
          </a:xfrm>
          <a:prstGeom prst="rect">
            <a:avLst/>
          </a:prstGeom>
          <a:noFill/>
        </p:spPr>
        <p:txBody>
          <a:bodyPr wrap="square" lIns="45720" tIns="22860" rIns="45720" bIns="22860">
            <a:spAutoFit/>
          </a:bodyPr>
          <a:lstStyle/>
          <a:p>
            <a:pPr algn="just" fontAlgn="auto">
              <a:lnSpc>
                <a:spcPct val="120000"/>
              </a:lnSpc>
              <a:spcBef>
                <a:spcPts val="0"/>
              </a:spcBef>
              <a:spcAft>
                <a:spcPts val="0"/>
              </a:spcAft>
              <a:defRPr/>
            </a:pPr>
            <a:r>
              <a:rPr lang="zh-CN" altLang="en-US" b="1" dirty="0" smtClean="0">
                <a:latin typeface="微软雅黑" panose="020B0503020204020204" pitchFamily="34" charset="-122"/>
                <a:ea typeface="微软雅黑" panose="020B0503020204020204" pitchFamily="34" charset="-122"/>
              </a:rPr>
              <a:t>抽查计划制定：</a:t>
            </a:r>
            <a:endParaRPr lang="en-US" altLang="zh-CN" b="1" dirty="0" smtClean="0">
              <a:latin typeface="微软雅黑" panose="020B0503020204020204" pitchFamily="34" charset="-122"/>
              <a:ea typeface="微软雅黑" panose="020B0503020204020204" pitchFamily="34" charset="-122"/>
            </a:endParaRPr>
          </a:p>
          <a:p>
            <a:pPr algn="just" fontAlgn="auto">
              <a:lnSpc>
                <a:spcPct val="120000"/>
              </a:lnSpc>
              <a:spcBef>
                <a:spcPts val="0"/>
              </a:spcBef>
              <a:spcAft>
                <a:spcPts val="0"/>
              </a:spcAft>
              <a:defRPr/>
            </a:pPr>
            <a:r>
              <a:rPr lang="zh-CN" altLang="en-US" dirty="0">
                <a:solidFill>
                  <a:srgbClr val="FF0000"/>
                </a:solidFill>
                <a:latin typeface="微软雅黑" panose="020B0503020204020204" pitchFamily="34" charset="-122"/>
                <a:ea typeface="微软雅黑" panose="020B0503020204020204" pitchFamily="34" charset="-122"/>
              </a:rPr>
              <a:t>省直各部门</a:t>
            </a:r>
            <a:r>
              <a:rPr lang="zh-CN" altLang="en-US" dirty="0">
                <a:latin typeface="微软雅黑" panose="020B0503020204020204" pitchFamily="34" charset="-122"/>
                <a:ea typeface="微软雅黑" panose="020B0503020204020204" pitchFamily="34" charset="-122"/>
              </a:rPr>
              <a:t>应当将本部门牵头的部门联合随机抽查计划于每年</a:t>
            </a:r>
            <a:r>
              <a:rPr lang="en-US" altLang="zh-CN" dirty="0">
                <a:latin typeface="微软雅黑" panose="020B0503020204020204" pitchFamily="34" charset="-122"/>
                <a:ea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rPr>
              <a:t>月底前报省市场监管局，省市场监管局汇总后于每年</a:t>
            </a:r>
            <a:r>
              <a:rPr lang="en-US" altLang="zh-CN" dirty="0">
                <a:latin typeface="微软雅黑" panose="020B0503020204020204" pitchFamily="34" charset="-122"/>
                <a:ea typeface="微软雅黑" panose="020B0503020204020204" pitchFamily="34" charset="-122"/>
              </a:rPr>
              <a:t>2</a:t>
            </a:r>
            <a:r>
              <a:rPr lang="zh-CN" altLang="en-US" dirty="0">
                <a:latin typeface="微软雅黑" panose="020B0503020204020204" pitchFamily="34" charset="-122"/>
                <a:ea typeface="微软雅黑" panose="020B0503020204020204" pitchFamily="34" charset="-122"/>
              </a:rPr>
              <a:t>月制订并公布联合抽查年度计划，明确抽查任务、被抽查对象的范围、抽查比例和频次、实施检查时间、牵头与配合部门等内容。</a:t>
            </a:r>
            <a:endParaRPr lang="en-US" altLang="zh-CN" dirty="0" smtClean="0">
              <a:latin typeface="微软雅黑" panose="020B0503020204020204" pitchFamily="34" charset="-122"/>
              <a:ea typeface="微软雅黑" panose="020B0503020204020204" pitchFamily="34" charset="-122"/>
            </a:endParaRPr>
          </a:p>
          <a:p>
            <a:pPr algn="just" fontAlgn="auto">
              <a:lnSpc>
                <a:spcPct val="120000"/>
              </a:lnSpc>
              <a:spcBef>
                <a:spcPts val="0"/>
              </a:spcBef>
              <a:spcAft>
                <a:spcPts val="0"/>
              </a:spcAft>
              <a:defRPr/>
            </a:pPr>
            <a:endParaRPr lang="en-US" altLang="zh-CN" dirty="0">
              <a:latin typeface="微软雅黑" panose="020B0503020204020204" pitchFamily="34" charset="-122"/>
              <a:ea typeface="微软雅黑" panose="020B0503020204020204" pitchFamily="34" charset="-122"/>
            </a:endParaRPr>
          </a:p>
        </p:txBody>
      </p:sp>
      <p:sp>
        <p:nvSpPr>
          <p:cNvPr id="34" name="Round Same Side Corner Rectangle 68"/>
          <p:cNvSpPr/>
          <p:nvPr/>
        </p:nvSpPr>
        <p:spPr>
          <a:xfrm rot="10800000" flipH="1">
            <a:off x="1229742" y="4509120"/>
            <a:ext cx="66675" cy="685800"/>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9709" tIns="54854" rIns="109709" bIns="54854" anchor="ctr"/>
          <a:lstStyle/>
          <a:p>
            <a:pPr algn="ctr" fontAlgn="auto">
              <a:spcBef>
                <a:spcPts val="0"/>
              </a:spcBef>
              <a:spcAft>
                <a:spcPts val="0"/>
              </a:spcAft>
              <a:defRPr/>
            </a:pPr>
            <a:endParaRPr lang="bg-BG" sz="1600" dirty="0">
              <a:latin typeface="Calibri Light" panose="020F0302020204030204"/>
            </a:endParaRPr>
          </a:p>
        </p:txBody>
      </p:sp>
      <p:sp>
        <p:nvSpPr>
          <p:cNvPr id="35" name="TextBox 34"/>
          <p:cNvSpPr txBox="1"/>
          <p:nvPr/>
        </p:nvSpPr>
        <p:spPr bwMode="auto">
          <a:xfrm>
            <a:off x="1415480" y="4509120"/>
            <a:ext cx="9793088" cy="2372957"/>
          </a:xfrm>
          <a:prstGeom prst="rect">
            <a:avLst/>
          </a:prstGeom>
          <a:noFill/>
        </p:spPr>
        <p:txBody>
          <a:bodyPr wrap="square" lIns="45720" tIns="22860" rIns="45720" bIns="22860">
            <a:spAutoFit/>
          </a:bodyPr>
          <a:lstStyle/>
          <a:p>
            <a:pPr algn="just" fontAlgn="auto">
              <a:lnSpc>
                <a:spcPct val="120000"/>
              </a:lnSpc>
              <a:spcBef>
                <a:spcPts val="0"/>
              </a:spcBef>
              <a:spcAft>
                <a:spcPts val="0"/>
              </a:spcAft>
              <a:defRPr/>
            </a:pP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抽查计划制定过程和原则：</a:t>
            </a:r>
            <a:endParaRPr lang="en-US" altLang="zh-CN"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gn="just" fontAlgn="auto">
              <a:lnSpc>
                <a:spcPct val="120000"/>
              </a:lnSpc>
              <a:spcBef>
                <a:spcPts val="0"/>
              </a:spcBef>
              <a:spcAft>
                <a:spcPts val="0"/>
              </a:spcAft>
              <a:defRPr/>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部门联合随机抽查，涉及配合部门较少的，</a:t>
            </a:r>
            <a:r>
              <a:rPr lang="zh-CN" altLang="en-US" dirty="0">
                <a:solidFill>
                  <a:srgbClr val="00B050"/>
                </a:solidFill>
                <a:latin typeface="微软雅黑" panose="020B0503020204020204" pitchFamily="34" charset="-122"/>
                <a:ea typeface="微软雅黑" panose="020B0503020204020204" pitchFamily="34" charset="-122"/>
              </a:rPr>
              <a:t>发起部门直接与配合部门协商沟通</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，编制部门联合随机抽查计划。涉及配合部门较多的，发起部门可申请部门联合随机抽查联席会议协调解决。</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fontAlgn="auto">
              <a:lnSpc>
                <a:spcPct val="120000"/>
              </a:lnSpc>
              <a:spcBef>
                <a:spcPts val="0"/>
              </a:spcBef>
              <a:spcAft>
                <a:spcPts val="0"/>
              </a:spcAft>
              <a:defRPr/>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各级各有关部门年度抽查计划（含部门内部、部门联合）应实现</a:t>
            </a:r>
            <a:r>
              <a:rPr lang="zh-CN" altLang="en-US" dirty="0">
                <a:solidFill>
                  <a:srgbClr val="00B050"/>
                </a:solidFill>
                <a:latin typeface="微软雅黑" panose="020B0503020204020204" pitchFamily="34" charset="-122"/>
                <a:ea typeface="微软雅黑" panose="020B0503020204020204" pitchFamily="34" charset="-122"/>
              </a:rPr>
              <a:t>监管事项清单的全覆盖</a:t>
            </a: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gn="just" fontAlgn="auto">
              <a:lnSpc>
                <a:spcPct val="120000"/>
              </a:lnSpc>
              <a:spcBef>
                <a:spcPts val="0"/>
              </a:spcBef>
              <a:spcAft>
                <a:spcPts val="0"/>
              </a:spcAft>
              <a:defRPr/>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各级</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各有关部门每年应至少</a:t>
            </a:r>
            <a:r>
              <a:rPr lang="zh-CN" altLang="en-US" dirty="0">
                <a:solidFill>
                  <a:srgbClr val="FF0000"/>
                </a:solidFill>
                <a:latin typeface="微软雅黑" panose="020B0503020204020204" pitchFamily="34" charset="-122"/>
                <a:ea typeface="微软雅黑" panose="020B0503020204020204" pitchFamily="34" charset="-122"/>
              </a:rPr>
              <a:t>发起或参与一次部门联合抽查</a:t>
            </a: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gn="just" fontAlgn="auto">
              <a:lnSpc>
                <a:spcPct val="120000"/>
              </a:lnSpc>
              <a:spcBef>
                <a:spcPts val="0"/>
              </a:spcBef>
              <a:spcAft>
                <a:spcPts val="0"/>
              </a:spcAft>
              <a:defRPr/>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在</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同一年度内对同一检查对象的抽查次数原则上</a:t>
            </a:r>
            <a:r>
              <a:rPr lang="zh-CN" altLang="en-US" dirty="0">
                <a:solidFill>
                  <a:srgbClr val="FF0000"/>
                </a:solidFill>
                <a:latin typeface="微软雅黑" panose="020B0503020204020204" pitchFamily="34" charset="-122"/>
                <a:ea typeface="微软雅黑" panose="020B0503020204020204" pitchFamily="34" charset="-122"/>
              </a:rPr>
              <a:t>不超过两次</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fontAlgn="auto">
              <a:lnSpc>
                <a:spcPct val="120000"/>
              </a:lnSpc>
              <a:spcBef>
                <a:spcPts val="0"/>
              </a:spcBef>
              <a:spcAft>
                <a:spcPts val="0"/>
              </a:spcAft>
              <a:defRPr/>
            </a:pPr>
            <a:endPar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randomBar dir="ver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1"/>
          <p:cNvSpPr txBox="1"/>
          <p:nvPr/>
        </p:nvSpPr>
        <p:spPr>
          <a:xfrm>
            <a:off x="1144588" y="266700"/>
            <a:ext cx="9487916" cy="506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fontAlgn="auto">
              <a:spcAft>
                <a:spcPts val="0"/>
              </a:spcAft>
              <a:defRPr/>
            </a:pPr>
            <a:r>
              <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rPr>
              <a:t>问题十七：如何制定执法检查对象名录库、执法检查人员名录库？</a:t>
            </a:r>
            <a:endParaRPr lang="en-GB"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Round Same Side Corner Rectangle 68"/>
          <p:cNvSpPr/>
          <p:nvPr/>
        </p:nvSpPr>
        <p:spPr>
          <a:xfrm rot="10800000" flipH="1">
            <a:off x="1229742" y="1412221"/>
            <a:ext cx="66675" cy="685800"/>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9709" tIns="54854" rIns="109709" bIns="54854" anchor="ctr"/>
          <a:lstStyle/>
          <a:p>
            <a:pPr algn="ctr" fontAlgn="auto">
              <a:spcBef>
                <a:spcPts val="0"/>
              </a:spcBef>
              <a:spcAft>
                <a:spcPts val="0"/>
              </a:spcAft>
              <a:defRPr/>
            </a:pPr>
            <a:endParaRPr lang="bg-BG" sz="1600" dirty="0">
              <a:latin typeface="Calibri Light" panose="020F0302020204030204"/>
            </a:endParaRPr>
          </a:p>
        </p:txBody>
      </p:sp>
      <p:sp>
        <p:nvSpPr>
          <p:cNvPr id="25" name="TextBox 24"/>
          <p:cNvSpPr txBox="1"/>
          <p:nvPr/>
        </p:nvSpPr>
        <p:spPr bwMode="auto">
          <a:xfrm>
            <a:off x="1415480" y="1340213"/>
            <a:ext cx="9577064" cy="710964"/>
          </a:xfrm>
          <a:prstGeom prst="rect">
            <a:avLst/>
          </a:prstGeom>
          <a:noFill/>
        </p:spPr>
        <p:txBody>
          <a:bodyPr wrap="square" lIns="45720" tIns="22860" rIns="45720" bIns="22860">
            <a:spAutoFit/>
          </a:bodyPr>
          <a:lstStyle/>
          <a:p>
            <a:pPr algn="just" fontAlgn="auto">
              <a:lnSpc>
                <a:spcPct val="120000"/>
              </a:lnSpc>
              <a:spcBef>
                <a:spcPts val="0"/>
              </a:spcBef>
              <a:spcAft>
                <a:spcPts val="0"/>
              </a:spcAft>
              <a:defRPr/>
            </a:pP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标准制定：</a:t>
            </a:r>
            <a:endPar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gn="just" fontAlgn="auto">
              <a:lnSpc>
                <a:spcPct val="120000"/>
              </a:lnSpc>
              <a:spcBef>
                <a:spcPts val="0"/>
              </a:spcBef>
              <a:spcAft>
                <a:spcPts val="0"/>
              </a:spcAft>
              <a:defRPr/>
            </a:pPr>
            <a:r>
              <a:rPr lang="zh-CN" altLang="en-US" dirty="0">
                <a:solidFill>
                  <a:srgbClr val="FF0000"/>
                </a:solidFill>
                <a:latin typeface="微软雅黑" panose="020B0503020204020204" pitchFamily="34" charset="-122"/>
                <a:ea typeface="微软雅黑" panose="020B0503020204020204" pitchFamily="34" charset="-122"/>
              </a:rPr>
              <a:t>省市场监管局会同省直各有关部门统一制订检查对象名录库、执法检查人员名录库的数据标准。</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Round Same Side Corner Rectangle 68"/>
          <p:cNvSpPr/>
          <p:nvPr/>
        </p:nvSpPr>
        <p:spPr>
          <a:xfrm rot="10800000" flipH="1">
            <a:off x="1207161" y="2737129"/>
            <a:ext cx="66675" cy="685800"/>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9709" tIns="54854" rIns="109709" bIns="54854" anchor="ctr"/>
          <a:lstStyle/>
          <a:p>
            <a:pPr algn="ctr" fontAlgn="auto">
              <a:spcBef>
                <a:spcPts val="0"/>
              </a:spcBef>
              <a:spcAft>
                <a:spcPts val="0"/>
              </a:spcAft>
              <a:defRPr/>
            </a:pPr>
            <a:endParaRPr lang="bg-BG" sz="1600" dirty="0">
              <a:latin typeface="Calibri Light" panose="020F0302020204030204"/>
            </a:endParaRPr>
          </a:p>
        </p:txBody>
      </p:sp>
      <p:sp>
        <p:nvSpPr>
          <p:cNvPr id="32" name="TextBox 31"/>
          <p:cNvSpPr txBox="1"/>
          <p:nvPr/>
        </p:nvSpPr>
        <p:spPr bwMode="auto">
          <a:xfrm>
            <a:off x="1415480" y="2468561"/>
            <a:ext cx="9793088" cy="2040559"/>
          </a:xfrm>
          <a:prstGeom prst="rect">
            <a:avLst/>
          </a:prstGeom>
          <a:noFill/>
        </p:spPr>
        <p:txBody>
          <a:bodyPr wrap="square" lIns="45720" tIns="22860" rIns="45720" bIns="22860">
            <a:spAutoFit/>
          </a:bodyPr>
          <a:lstStyle/>
          <a:p>
            <a:pPr algn="just" fontAlgn="auto">
              <a:lnSpc>
                <a:spcPct val="120000"/>
              </a:lnSpc>
              <a:spcBef>
                <a:spcPts val="0"/>
              </a:spcBef>
              <a:spcAft>
                <a:spcPts val="0"/>
              </a:spcAft>
              <a:defRPr/>
            </a:pPr>
            <a:r>
              <a:rPr lang="zh-CN" altLang="en-US" b="1" dirty="0" smtClean="0">
                <a:latin typeface="微软雅黑" panose="020B0503020204020204" pitchFamily="34" charset="-122"/>
                <a:ea typeface="微软雅黑" panose="020B0503020204020204" pitchFamily="34" charset="-122"/>
              </a:rPr>
              <a:t>两库建立：</a:t>
            </a:r>
            <a:endParaRPr lang="en-US" altLang="zh-CN" b="1" dirty="0" smtClean="0">
              <a:latin typeface="微软雅黑" panose="020B0503020204020204" pitchFamily="34" charset="-122"/>
              <a:ea typeface="微软雅黑" panose="020B0503020204020204" pitchFamily="34" charset="-122"/>
            </a:endParaRPr>
          </a:p>
          <a:p>
            <a:pPr algn="just" fontAlgn="auto">
              <a:lnSpc>
                <a:spcPct val="120000"/>
              </a:lnSpc>
              <a:spcBef>
                <a:spcPts val="0"/>
              </a:spcBef>
              <a:spcAft>
                <a:spcPts val="0"/>
              </a:spcAft>
              <a:defRPr/>
            </a:pPr>
            <a:r>
              <a:rPr lang="zh-CN" altLang="en-US" dirty="0">
                <a:solidFill>
                  <a:srgbClr val="FF0000"/>
                </a:solidFill>
                <a:latin typeface="微软雅黑" panose="020B0503020204020204" pitchFamily="34" charset="-122"/>
                <a:ea typeface="微软雅黑" panose="020B0503020204020204" pitchFamily="34" charset="-122"/>
              </a:rPr>
              <a:t>省直有关部门</a:t>
            </a:r>
            <a:r>
              <a:rPr lang="zh-CN" altLang="en-US" dirty="0">
                <a:latin typeface="微软雅黑" panose="020B0503020204020204" pitchFamily="34" charset="-122"/>
                <a:ea typeface="微软雅黑" panose="020B0503020204020204" pitchFamily="34" charset="-122"/>
              </a:rPr>
              <a:t>已归集本系统“两库”信息的，可按照平台“两库”数据标准直接导入；尚未归集本系统“两库”信息的</a:t>
            </a:r>
            <a:r>
              <a:rPr lang="zh-CN" altLang="en-US" dirty="0" smtClean="0">
                <a:latin typeface="微软雅黑" panose="020B0503020204020204" pitchFamily="34" charset="-122"/>
                <a:ea typeface="微软雅黑" panose="020B0503020204020204" pitchFamily="34" charset="-122"/>
              </a:rPr>
              <a:t>，市县</a:t>
            </a:r>
            <a:r>
              <a:rPr lang="zh-CN" altLang="en-US" dirty="0">
                <a:latin typeface="微软雅黑" panose="020B0503020204020204" pitchFamily="34" charset="-122"/>
                <a:ea typeface="微软雅黑" panose="020B0503020204020204" pitchFamily="34" charset="-122"/>
              </a:rPr>
              <a:t>两级对应部门分别建立并导入</a:t>
            </a:r>
            <a:r>
              <a:rPr lang="zh-CN" altLang="en-US" dirty="0" smtClean="0">
                <a:latin typeface="微软雅黑" panose="020B0503020204020204" pitchFamily="34" charset="-122"/>
                <a:ea typeface="微软雅黑" panose="020B0503020204020204" pitchFamily="34" charset="-122"/>
              </a:rPr>
              <a:t>。</a:t>
            </a:r>
            <a:endParaRPr lang="en-US" altLang="zh-CN" dirty="0" smtClean="0">
              <a:latin typeface="微软雅黑" panose="020B0503020204020204" pitchFamily="34" charset="-122"/>
              <a:ea typeface="微软雅黑" panose="020B0503020204020204" pitchFamily="34" charset="-122"/>
            </a:endParaRPr>
          </a:p>
          <a:p>
            <a:pPr algn="just" fontAlgn="auto">
              <a:lnSpc>
                <a:spcPct val="120000"/>
              </a:lnSpc>
              <a:spcBef>
                <a:spcPts val="0"/>
              </a:spcBef>
              <a:spcAft>
                <a:spcPts val="0"/>
              </a:spcAft>
              <a:defRPr/>
            </a:pPr>
            <a:r>
              <a:rPr lang="zh-CN" altLang="en-US" dirty="0" smtClean="0">
                <a:latin typeface="微软雅黑" panose="020B0503020204020204" pitchFamily="34" charset="-122"/>
                <a:ea typeface="微软雅黑" panose="020B0503020204020204" pitchFamily="34" charset="-122"/>
              </a:rPr>
              <a:t>有关</a:t>
            </a:r>
            <a:r>
              <a:rPr lang="zh-CN" altLang="en-US" dirty="0">
                <a:solidFill>
                  <a:srgbClr val="FF0000"/>
                </a:solidFill>
                <a:latin typeface="微软雅黑" panose="020B0503020204020204" pitchFamily="34" charset="-122"/>
                <a:ea typeface="微软雅黑" panose="020B0503020204020204" pitchFamily="34" charset="-122"/>
              </a:rPr>
              <a:t>部门不能建立执法检查对象名录库</a:t>
            </a:r>
            <a:r>
              <a:rPr lang="zh-CN" altLang="en-US" dirty="0">
                <a:latin typeface="微软雅黑" panose="020B0503020204020204" pitchFamily="34" charset="-122"/>
                <a:ea typeface="微软雅黑" panose="020B0503020204020204" pitchFamily="34" charset="-122"/>
              </a:rPr>
              <a:t>的，可利用省工作平台通过设置国民经济行业分类和经营范围关键字等，辅助产生执法检查对象名录库，经有关部门审核确认后实施。</a:t>
            </a:r>
            <a:endParaRPr lang="en-US" altLang="zh-CN" dirty="0" smtClean="0">
              <a:latin typeface="微软雅黑" panose="020B0503020204020204" pitchFamily="34" charset="-122"/>
              <a:ea typeface="微软雅黑" panose="020B0503020204020204" pitchFamily="34" charset="-122"/>
            </a:endParaRPr>
          </a:p>
          <a:p>
            <a:pPr algn="just" fontAlgn="auto">
              <a:lnSpc>
                <a:spcPct val="120000"/>
              </a:lnSpc>
              <a:spcBef>
                <a:spcPts val="0"/>
              </a:spcBef>
              <a:spcAft>
                <a:spcPts val="0"/>
              </a:spcAft>
              <a:defRPr/>
            </a:pPr>
            <a:endParaRPr lang="en-US" altLang="zh-CN" dirty="0">
              <a:latin typeface="微软雅黑" panose="020B0503020204020204" pitchFamily="34" charset="-122"/>
              <a:ea typeface="微软雅黑" panose="020B0503020204020204" pitchFamily="34" charset="-122"/>
            </a:endParaRPr>
          </a:p>
        </p:txBody>
      </p:sp>
      <p:sp>
        <p:nvSpPr>
          <p:cNvPr id="34" name="Round Same Side Corner Rectangle 68"/>
          <p:cNvSpPr/>
          <p:nvPr/>
        </p:nvSpPr>
        <p:spPr>
          <a:xfrm rot="10800000" flipH="1">
            <a:off x="1144588" y="5119068"/>
            <a:ext cx="66675" cy="685800"/>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9709" tIns="54854" rIns="109709" bIns="54854" anchor="ctr"/>
          <a:lstStyle/>
          <a:p>
            <a:pPr algn="ctr" fontAlgn="auto">
              <a:spcBef>
                <a:spcPts val="0"/>
              </a:spcBef>
              <a:spcAft>
                <a:spcPts val="0"/>
              </a:spcAft>
              <a:defRPr/>
            </a:pPr>
            <a:endParaRPr lang="bg-BG" sz="1600" dirty="0">
              <a:latin typeface="Calibri Light" panose="020F0302020204030204"/>
            </a:endParaRPr>
          </a:p>
        </p:txBody>
      </p:sp>
      <p:sp>
        <p:nvSpPr>
          <p:cNvPr id="35" name="TextBox 34"/>
          <p:cNvSpPr txBox="1"/>
          <p:nvPr/>
        </p:nvSpPr>
        <p:spPr bwMode="auto">
          <a:xfrm>
            <a:off x="1415480" y="4940286"/>
            <a:ext cx="9793088" cy="1043363"/>
          </a:xfrm>
          <a:prstGeom prst="rect">
            <a:avLst/>
          </a:prstGeom>
          <a:noFill/>
        </p:spPr>
        <p:txBody>
          <a:bodyPr wrap="square" lIns="45720" tIns="22860" rIns="45720" bIns="22860">
            <a:spAutoFit/>
          </a:bodyPr>
          <a:lstStyle/>
          <a:p>
            <a:pPr algn="just" fontAlgn="auto">
              <a:lnSpc>
                <a:spcPct val="120000"/>
              </a:lnSpc>
              <a:spcBef>
                <a:spcPts val="0"/>
              </a:spcBef>
              <a:spcAft>
                <a:spcPts val="0"/>
              </a:spcAft>
              <a:defRPr/>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两</a:t>
            </a: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库的更新维护：</a:t>
            </a:r>
            <a:endParaRPr lang="en-US" altLang="zh-CN"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gn="just" fontAlgn="auto">
              <a:lnSpc>
                <a:spcPct val="120000"/>
              </a:lnSpc>
              <a:spcBef>
                <a:spcPts val="0"/>
              </a:spcBef>
              <a:spcAft>
                <a:spcPts val="0"/>
              </a:spcAft>
              <a:defRPr/>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各级</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各有关部门</a:t>
            </a:r>
            <a:r>
              <a:rPr lang="zh-CN" altLang="en-US" dirty="0">
                <a:solidFill>
                  <a:srgbClr val="FF0000"/>
                </a:solidFill>
                <a:latin typeface="微软雅黑" panose="020B0503020204020204" pitchFamily="34" charset="-122"/>
                <a:ea typeface="微软雅黑" panose="020B0503020204020204" pitchFamily="34" charset="-122"/>
              </a:rPr>
              <a:t>每次组织抽查活动前</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对“两库”进行更新确认，并对</a:t>
            </a:r>
            <a:r>
              <a:rPr lang="zh-CN" altLang="en-US" dirty="0">
                <a:solidFill>
                  <a:srgbClr val="FF0000"/>
                </a:solidFill>
                <a:latin typeface="微软雅黑" panose="020B0503020204020204" pitchFamily="34" charset="-122"/>
                <a:ea typeface="微软雅黑" panose="020B0503020204020204" pitchFamily="34" charset="-122"/>
              </a:rPr>
              <a:t>其真实性、及时性</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负责。</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fontAlgn="auto">
              <a:lnSpc>
                <a:spcPct val="120000"/>
              </a:lnSpc>
              <a:spcBef>
                <a:spcPts val="0"/>
              </a:spcBef>
              <a:spcAft>
                <a:spcPts val="0"/>
              </a:spcAft>
              <a:defRPr/>
            </a:pPr>
            <a:endPar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randomBar dir="ver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1"/>
          <p:cNvSpPr txBox="1"/>
          <p:nvPr/>
        </p:nvSpPr>
        <p:spPr>
          <a:xfrm>
            <a:off x="1144588" y="266700"/>
            <a:ext cx="8407796" cy="506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fontAlgn="auto">
              <a:spcAft>
                <a:spcPts val="0"/>
              </a:spcAft>
              <a:defRPr/>
            </a:pPr>
            <a:r>
              <a:rPr lang="zh-CN" altLang="en-US" sz="2400" b="1" dirty="0" smtClean="0">
                <a:solidFill>
                  <a:prstClr val="black">
                    <a:lumMod val="75000"/>
                    <a:lumOff val="25000"/>
                  </a:prstClr>
                </a:solidFill>
                <a:latin typeface="微软雅黑" panose="020B0503020204020204" pitchFamily="34" charset="-122"/>
                <a:ea typeface="微软雅黑" panose="020B0503020204020204" pitchFamily="34" charset="-122"/>
              </a:rPr>
              <a:t>问题十八：两库的抽取方式有几种方式</a:t>
            </a:r>
            <a:endParaRPr lang="en-GB" altLang="zh-CN" sz="2400" b="1"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24" name="矩形 23"/>
          <p:cNvSpPr/>
          <p:nvPr/>
        </p:nvSpPr>
        <p:spPr>
          <a:xfrm>
            <a:off x="2063552" y="1434260"/>
            <a:ext cx="8054975" cy="884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2" rIns="91422" bIns="45712" anchor="ctr"/>
          <a:lstStyle/>
          <a:p>
            <a:pPr algn="ctr" fontAlgn="auto">
              <a:spcBef>
                <a:spcPts val="0"/>
              </a:spcBef>
              <a:spcAft>
                <a:spcPts val="0"/>
              </a:spcAft>
              <a:defRPr/>
            </a:pPr>
            <a:r>
              <a:rPr lang="zh-CN" altLang="en-US" sz="2400" dirty="0">
                <a:solidFill>
                  <a:prstClr val="white"/>
                </a:solidFill>
                <a:latin typeface="微软雅黑" panose="020B0503020204020204" pitchFamily="34" charset="-122"/>
                <a:ea typeface="微软雅黑" panose="020B0503020204020204" pitchFamily="34" charset="-122"/>
              </a:rPr>
              <a:t>两</a:t>
            </a:r>
            <a:r>
              <a:rPr lang="zh-CN" altLang="en-US" sz="2400" dirty="0" smtClean="0">
                <a:solidFill>
                  <a:prstClr val="white"/>
                </a:solidFill>
                <a:latin typeface="微软雅黑" panose="020B0503020204020204" pitchFamily="34" charset="-122"/>
                <a:ea typeface="微软雅黑" panose="020B0503020204020204" pitchFamily="34" charset="-122"/>
              </a:rPr>
              <a:t>库的抽取方式</a:t>
            </a:r>
            <a:endParaRPr lang="zh-CN" altLang="en-US" sz="2400" dirty="0">
              <a:solidFill>
                <a:prstClr val="white"/>
              </a:solidFill>
              <a:latin typeface="微软雅黑" panose="020B0503020204020204" pitchFamily="34" charset="-122"/>
              <a:ea typeface="微软雅黑" panose="020B0503020204020204" pitchFamily="34" charset="-122"/>
            </a:endParaRPr>
          </a:p>
        </p:txBody>
      </p:sp>
      <p:sp>
        <p:nvSpPr>
          <p:cNvPr id="30" name="矩形 4"/>
          <p:cNvSpPr>
            <a:spLocks noChangeArrowheads="1"/>
          </p:cNvSpPr>
          <p:nvPr/>
        </p:nvSpPr>
        <p:spPr bwMode="auto">
          <a:xfrm>
            <a:off x="2063552" y="2996952"/>
            <a:ext cx="9837091"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ts val="3300"/>
              </a:lnSpc>
              <a:spcBef>
                <a:spcPts val="600"/>
              </a:spcBef>
              <a:spcAft>
                <a:spcPts val="1200"/>
              </a:spcAft>
            </a:pPr>
            <a:r>
              <a:rPr lang="zh-CN" altLang="en-US" sz="2200" dirty="0" smtClean="0">
                <a:solidFill>
                  <a:prstClr val="black"/>
                </a:solidFill>
                <a:latin typeface="微软雅黑" panose="020B0503020204020204" pitchFamily="34" charset="-122"/>
                <a:ea typeface="微软雅黑" panose="020B0503020204020204" pitchFamily="34" charset="-122"/>
              </a:rPr>
              <a:t>先抽取执法检查对象</a:t>
            </a:r>
            <a:endParaRPr lang="en-US" altLang="zh-CN" sz="2200" dirty="0" smtClean="0">
              <a:solidFill>
                <a:prstClr val="black"/>
              </a:solidFill>
              <a:latin typeface="微软雅黑" panose="020B0503020204020204" pitchFamily="34" charset="-122"/>
              <a:ea typeface="微软雅黑" panose="020B0503020204020204" pitchFamily="34" charset="-122"/>
            </a:endParaRPr>
          </a:p>
          <a:p>
            <a:pPr algn="just">
              <a:lnSpc>
                <a:spcPts val="3300"/>
              </a:lnSpc>
              <a:spcBef>
                <a:spcPts val="600"/>
              </a:spcBef>
              <a:spcAft>
                <a:spcPts val="1200"/>
              </a:spcAft>
            </a:pPr>
            <a:r>
              <a:rPr lang="zh-CN" altLang="en-US" sz="2200" dirty="0" smtClean="0">
                <a:solidFill>
                  <a:prstClr val="black"/>
                </a:solidFill>
                <a:latin typeface="微软雅黑" panose="020B0503020204020204" pitchFamily="34" charset="-122"/>
                <a:ea typeface="微软雅黑" panose="020B0503020204020204" pitchFamily="34" charset="-122"/>
              </a:rPr>
              <a:t>执法检查对象，可由上级主管业务部门统一抽取，派发；也可以省市县分别抽取</a:t>
            </a:r>
            <a:endParaRPr lang="en-US" altLang="zh-CN" sz="2200" dirty="0">
              <a:solidFill>
                <a:prstClr val="black"/>
              </a:solidFill>
              <a:latin typeface="微软雅黑" panose="020B0503020204020204" pitchFamily="34" charset="-122"/>
              <a:ea typeface="微软雅黑" panose="020B0503020204020204" pitchFamily="34" charset="-122"/>
            </a:endParaRPr>
          </a:p>
          <a:p>
            <a:pPr algn="just">
              <a:lnSpc>
                <a:spcPts val="3300"/>
              </a:lnSpc>
              <a:spcBef>
                <a:spcPts val="600"/>
              </a:spcBef>
              <a:spcAft>
                <a:spcPts val="1200"/>
              </a:spcAft>
            </a:pPr>
            <a:r>
              <a:rPr lang="zh-CN" altLang="en-US" sz="2200" dirty="0" smtClean="0">
                <a:solidFill>
                  <a:prstClr val="black"/>
                </a:solidFill>
                <a:latin typeface="微软雅黑" panose="020B0503020204020204" pitchFamily="34" charset="-122"/>
                <a:ea typeface="微软雅黑" panose="020B0503020204020204" pitchFamily="34" charset="-122"/>
              </a:rPr>
              <a:t>抽查任务实施部门随机匹配执法检查人员</a:t>
            </a:r>
            <a:endParaRPr lang="en-US" altLang="zh-CN" sz="2200" dirty="0">
              <a:solidFill>
                <a:prstClr val="black"/>
              </a:solidFill>
              <a:latin typeface="微软雅黑" panose="020B0503020204020204" pitchFamily="34" charset="-122"/>
              <a:ea typeface="微软雅黑" panose="020B0503020204020204" pitchFamily="34" charset="-122"/>
            </a:endParaRPr>
          </a:p>
        </p:txBody>
      </p:sp>
      <p:sp>
        <p:nvSpPr>
          <p:cNvPr id="31" name="矩形 5"/>
          <p:cNvSpPr>
            <a:spLocks noChangeArrowheads="1"/>
          </p:cNvSpPr>
          <p:nvPr/>
        </p:nvSpPr>
        <p:spPr bwMode="auto">
          <a:xfrm>
            <a:off x="1638348" y="3056423"/>
            <a:ext cx="52109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b="1" dirty="0" smtClean="0">
                <a:solidFill>
                  <a:srgbClr val="C00000"/>
                </a:solidFill>
              </a:rPr>
              <a:t>□</a:t>
            </a:r>
            <a:endParaRPr lang="zh-CN" altLang="en-US" sz="2000" b="1" dirty="0">
              <a:solidFill>
                <a:srgbClr val="C00000"/>
              </a:solidFill>
            </a:endParaRPr>
          </a:p>
        </p:txBody>
      </p:sp>
      <p:sp>
        <p:nvSpPr>
          <p:cNvPr id="32" name="矩形 6"/>
          <p:cNvSpPr>
            <a:spLocks noChangeArrowheads="1"/>
          </p:cNvSpPr>
          <p:nvPr/>
        </p:nvSpPr>
        <p:spPr bwMode="auto">
          <a:xfrm>
            <a:off x="1634422" y="3699709"/>
            <a:ext cx="52109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b="1" dirty="0">
                <a:solidFill>
                  <a:srgbClr val="C00000"/>
                </a:solidFill>
              </a:rPr>
              <a:t>□</a:t>
            </a:r>
            <a:endParaRPr lang="zh-CN" altLang="en-US" sz="2000" b="1" dirty="0">
              <a:solidFill>
                <a:srgbClr val="C00000"/>
              </a:solidFill>
            </a:endParaRPr>
          </a:p>
        </p:txBody>
      </p:sp>
      <p:sp>
        <p:nvSpPr>
          <p:cNvPr id="35" name="矩形 8"/>
          <p:cNvSpPr>
            <a:spLocks noChangeArrowheads="1"/>
          </p:cNvSpPr>
          <p:nvPr/>
        </p:nvSpPr>
        <p:spPr bwMode="auto">
          <a:xfrm>
            <a:off x="1588442" y="4681553"/>
            <a:ext cx="52109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b="1" dirty="0">
                <a:solidFill>
                  <a:srgbClr val="C00000"/>
                </a:solidFill>
              </a:rPr>
              <a:t>□</a:t>
            </a:r>
            <a:endParaRPr lang="zh-CN" altLang="en-US" sz="2000" b="1" dirty="0">
              <a:solidFill>
                <a:srgbClr val="C00000"/>
              </a:solidFill>
            </a:endParaRPr>
          </a:p>
        </p:txBody>
      </p:sp>
    </p:spTree>
  </p:cSld>
  <p:clrMapOvr>
    <a:masterClrMapping/>
  </p:clrMapOvr>
  <p:transition spd="slow" advClick="0" advTm="0">
    <p:randomBar dir="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1"/>
          <p:cNvSpPr txBox="1"/>
          <p:nvPr/>
        </p:nvSpPr>
        <p:spPr>
          <a:xfrm>
            <a:off x="1144588" y="266700"/>
            <a:ext cx="7183660" cy="506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fontAlgn="auto">
              <a:spcAft>
                <a:spcPts val="0"/>
              </a:spcAft>
              <a:defRPr/>
            </a:pPr>
            <a:r>
              <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rPr>
              <a:t>如何发起部门联合随机抽查？</a:t>
            </a:r>
            <a:endParaRPr lang="en-GB"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矩形 14"/>
          <p:cNvSpPr/>
          <p:nvPr/>
        </p:nvSpPr>
        <p:spPr>
          <a:xfrm>
            <a:off x="2154469" y="1329668"/>
            <a:ext cx="8054975" cy="884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2" rIns="91422" bIns="45712" anchor="ctr"/>
          <a:lstStyle/>
          <a:p>
            <a:pPr algn="ctr" fontAlgn="auto">
              <a:spcBef>
                <a:spcPts val="0"/>
              </a:spcBef>
              <a:spcAft>
                <a:spcPts val="0"/>
              </a:spcAft>
              <a:defRPr/>
            </a:pPr>
            <a:r>
              <a:rPr lang="zh-CN" altLang="en-US" sz="2400" dirty="0" smtClean="0">
                <a:latin typeface="微软雅黑" panose="020B0503020204020204" pitchFamily="34" charset="-122"/>
                <a:ea typeface="微软雅黑" panose="020B0503020204020204" pitchFamily="34" charset="-122"/>
              </a:rPr>
              <a:t>发起部门联合随机抽查流程（一）</a:t>
            </a:r>
            <a:endParaRPr lang="zh-CN" altLang="en-US" sz="2400" dirty="0">
              <a:latin typeface="微软雅黑" panose="020B0503020204020204" pitchFamily="34" charset="-122"/>
              <a:ea typeface="微软雅黑" panose="020B0503020204020204" pitchFamily="34" charset="-122"/>
            </a:endParaRPr>
          </a:p>
        </p:txBody>
      </p:sp>
      <p:sp>
        <p:nvSpPr>
          <p:cNvPr id="16" name="矩形 4"/>
          <p:cNvSpPr>
            <a:spLocks noChangeArrowheads="1"/>
          </p:cNvSpPr>
          <p:nvPr/>
        </p:nvSpPr>
        <p:spPr bwMode="auto">
          <a:xfrm>
            <a:off x="1631504" y="2770461"/>
            <a:ext cx="9837091" cy="3657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ts val="2800"/>
              </a:lnSpc>
              <a:spcBef>
                <a:spcPts val="600"/>
              </a:spcBef>
              <a:spcAft>
                <a:spcPts val="1200"/>
              </a:spcAft>
            </a:pPr>
            <a:r>
              <a:rPr lang="zh-CN" altLang="en-US" sz="2000" dirty="0" smtClean="0">
                <a:latin typeface="微软雅黑" panose="020B0503020204020204" pitchFamily="34" charset="-122"/>
                <a:ea typeface="微软雅黑" panose="020B0503020204020204" pitchFamily="34" charset="-122"/>
              </a:rPr>
              <a:t>发起部门主动和配合检查的部门进行协商，确定检查的事项、时间、抽查比例，抽查频次和抽查，并制定抽查工作计划、抽查实施方案。（明年制度化）</a:t>
            </a:r>
            <a:endParaRPr lang="en-US" altLang="zh-CN" sz="2000" dirty="0" smtClean="0">
              <a:latin typeface="微软雅黑" panose="020B0503020204020204" pitchFamily="34" charset="-122"/>
              <a:ea typeface="微软雅黑" panose="020B0503020204020204" pitchFamily="34" charset="-122"/>
            </a:endParaRPr>
          </a:p>
          <a:p>
            <a:pPr algn="just">
              <a:lnSpc>
                <a:spcPts val="2800"/>
              </a:lnSpc>
              <a:spcBef>
                <a:spcPts val="600"/>
              </a:spcBef>
              <a:spcAft>
                <a:spcPts val="1200"/>
              </a:spcAft>
            </a:pPr>
            <a:r>
              <a:rPr lang="zh-CN" altLang="en-US" sz="2000" dirty="0" smtClean="0">
                <a:latin typeface="微软雅黑" panose="020B0503020204020204" pitchFamily="34" charset="-122"/>
                <a:ea typeface="微软雅黑" panose="020B0503020204020204" pitchFamily="34" charset="-122"/>
              </a:rPr>
              <a:t>发起部门在省“双随机、一公开”监管工作平台设置联合抽查工作任务，并导入检查对象名录库（各方确认的），各配合部门分别点击同意确认。</a:t>
            </a:r>
            <a:endParaRPr lang="en-US" altLang="zh-CN" sz="2000" dirty="0" smtClean="0">
              <a:latin typeface="微软雅黑" panose="020B0503020204020204" pitchFamily="34" charset="-122"/>
              <a:ea typeface="微软雅黑" panose="020B0503020204020204" pitchFamily="34" charset="-122"/>
            </a:endParaRPr>
          </a:p>
          <a:p>
            <a:pPr algn="just">
              <a:lnSpc>
                <a:spcPts val="2800"/>
              </a:lnSpc>
              <a:spcBef>
                <a:spcPts val="600"/>
              </a:spcBef>
              <a:spcAft>
                <a:spcPts val="1200"/>
              </a:spcAft>
            </a:pPr>
            <a:r>
              <a:rPr lang="zh-CN" altLang="en-US" sz="2000" dirty="0" smtClean="0">
                <a:latin typeface="微软雅黑" panose="020B0503020204020204" pitchFamily="34" charset="-122"/>
                <a:ea typeface="微软雅黑" panose="020B0503020204020204" pitchFamily="34" charset="-122"/>
              </a:rPr>
              <a:t>发起</a:t>
            </a:r>
            <a:r>
              <a:rPr lang="zh-CN" altLang="en-US" sz="2000" dirty="0">
                <a:latin typeface="微软雅黑" panose="020B0503020204020204" pitchFamily="34" charset="-122"/>
                <a:ea typeface="微软雅黑" panose="020B0503020204020204" pitchFamily="34" charset="-122"/>
              </a:rPr>
              <a:t>部门通过“双随机、一公开”监管工作</a:t>
            </a:r>
            <a:r>
              <a:rPr lang="zh-CN" altLang="en-US" sz="2000" dirty="0" smtClean="0">
                <a:latin typeface="微软雅黑" panose="020B0503020204020204" pitchFamily="34" charset="-122"/>
                <a:ea typeface="微软雅黑" panose="020B0503020204020204" pitchFamily="34" charset="-122"/>
              </a:rPr>
              <a:t>平台随机抽取检查对象名单，并通过平台派发至抽查具体实施部门。</a:t>
            </a:r>
            <a:endParaRPr lang="en-US" altLang="zh-CN" sz="2000" dirty="0" smtClean="0">
              <a:latin typeface="微软雅黑" panose="020B0503020204020204" pitchFamily="34" charset="-122"/>
              <a:ea typeface="微软雅黑" panose="020B0503020204020204" pitchFamily="34" charset="-122"/>
            </a:endParaRPr>
          </a:p>
          <a:p>
            <a:pPr algn="just">
              <a:lnSpc>
                <a:spcPts val="2800"/>
              </a:lnSpc>
              <a:spcBef>
                <a:spcPts val="600"/>
              </a:spcBef>
              <a:spcAft>
                <a:spcPts val="1200"/>
              </a:spcAft>
            </a:pPr>
            <a:r>
              <a:rPr lang="zh-CN" altLang="en-US" sz="2000" dirty="0" smtClean="0">
                <a:latin typeface="微软雅黑" panose="020B0503020204020204" pitchFamily="34" charset="-122"/>
                <a:ea typeface="微软雅黑" panose="020B0503020204020204" pitchFamily="34" charset="-122"/>
              </a:rPr>
              <a:t>抽查具体实施部门根据执法检查人员实际，分别匹配执法检查人员，平台自动汇聚执法人员。</a:t>
            </a:r>
            <a:endParaRPr lang="en-US" altLang="zh-CN" sz="2000" dirty="0" smtClean="0">
              <a:latin typeface="微软雅黑" panose="020B0503020204020204" pitchFamily="34" charset="-122"/>
              <a:ea typeface="微软雅黑" panose="020B0503020204020204" pitchFamily="34" charset="-122"/>
            </a:endParaRPr>
          </a:p>
        </p:txBody>
      </p:sp>
      <p:sp>
        <p:nvSpPr>
          <p:cNvPr id="17" name="矩形 5"/>
          <p:cNvSpPr>
            <a:spLocks noChangeArrowheads="1"/>
          </p:cNvSpPr>
          <p:nvPr/>
        </p:nvSpPr>
        <p:spPr bwMode="auto">
          <a:xfrm>
            <a:off x="1089771" y="2799034"/>
            <a:ext cx="52109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b="1" dirty="0" smtClean="0">
                <a:solidFill>
                  <a:srgbClr val="C00000"/>
                </a:solidFill>
                <a:latin typeface="Calibri" panose="020F0502020204030204" pitchFamily="34" charset="0"/>
              </a:rPr>
              <a:t>□</a:t>
            </a:r>
            <a:endParaRPr lang="zh-CN" altLang="en-US" sz="2000" b="1" dirty="0">
              <a:solidFill>
                <a:srgbClr val="C00000"/>
              </a:solidFill>
              <a:latin typeface="Calibri" panose="020F0502020204030204" pitchFamily="34" charset="0"/>
            </a:endParaRPr>
          </a:p>
        </p:txBody>
      </p:sp>
      <p:sp>
        <p:nvSpPr>
          <p:cNvPr id="18" name="矩形 6"/>
          <p:cNvSpPr>
            <a:spLocks noChangeArrowheads="1"/>
          </p:cNvSpPr>
          <p:nvPr/>
        </p:nvSpPr>
        <p:spPr bwMode="auto">
          <a:xfrm>
            <a:off x="1089771" y="3750011"/>
            <a:ext cx="52109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b="1" dirty="0">
                <a:solidFill>
                  <a:srgbClr val="C00000"/>
                </a:solidFill>
                <a:latin typeface="Calibri" panose="020F0502020204030204" pitchFamily="34" charset="0"/>
              </a:rPr>
              <a:t>□</a:t>
            </a:r>
            <a:endParaRPr lang="zh-CN" altLang="en-US" sz="2000" b="1" dirty="0">
              <a:solidFill>
                <a:srgbClr val="C00000"/>
              </a:solidFill>
              <a:latin typeface="Calibri" panose="020F0502020204030204" pitchFamily="34" charset="0"/>
            </a:endParaRPr>
          </a:p>
        </p:txBody>
      </p:sp>
      <p:sp>
        <p:nvSpPr>
          <p:cNvPr id="19" name="矩形 7"/>
          <p:cNvSpPr>
            <a:spLocks noChangeArrowheads="1"/>
          </p:cNvSpPr>
          <p:nvPr/>
        </p:nvSpPr>
        <p:spPr bwMode="auto">
          <a:xfrm>
            <a:off x="1085783" y="4560694"/>
            <a:ext cx="52109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b="1" dirty="0">
                <a:solidFill>
                  <a:srgbClr val="C00000"/>
                </a:solidFill>
                <a:latin typeface="Calibri" panose="020F0502020204030204" pitchFamily="34" charset="0"/>
              </a:rPr>
              <a:t>□</a:t>
            </a:r>
            <a:endParaRPr lang="zh-CN" altLang="en-US" sz="2000" b="1" dirty="0">
              <a:solidFill>
                <a:srgbClr val="C00000"/>
              </a:solidFill>
              <a:latin typeface="Calibri" panose="020F0502020204030204" pitchFamily="34" charset="0"/>
            </a:endParaRPr>
          </a:p>
        </p:txBody>
      </p:sp>
      <p:sp>
        <p:nvSpPr>
          <p:cNvPr id="20" name="矩形 8"/>
          <p:cNvSpPr>
            <a:spLocks noChangeArrowheads="1"/>
          </p:cNvSpPr>
          <p:nvPr/>
        </p:nvSpPr>
        <p:spPr bwMode="auto">
          <a:xfrm>
            <a:off x="1085783" y="5532485"/>
            <a:ext cx="52109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b="1" dirty="0">
                <a:solidFill>
                  <a:srgbClr val="C00000"/>
                </a:solidFill>
                <a:latin typeface="Calibri" panose="020F0502020204030204" pitchFamily="34" charset="0"/>
              </a:rPr>
              <a:t>□</a:t>
            </a:r>
            <a:endParaRPr lang="zh-CN" altLang="en-US" sz="2000" b="1" dirty="0">
              <a:solidFill>
                <a:srgbClr val="C00000"/>
              </a:solidFill>
              <a:latin typeface="Calibri" panose="020F0502020204030204" pitchFamily="34" charset="0"/>
            </a:endParaRPr>
          </a:p>
        </p:txBody>
      </p:sp>
    </p:spTree>
  </p:cSld>
  <p:clrMapOvr>
    <a:masterClrMapping/>
  </p:clrMapOvr>
  <p:transition spd="slow" advClick="0" advTm="0">
    <p:randomBar dir="ver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1"/>
          <p:cNvSpPr txBox="1"/>
          <p:nvPr/>
        </p:nvSpPr>
        <p:spPr>
          <a:xfrm>
            <a:off x="1144588" y="266700"/>
            <a:ext cx="7183660" cy="506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fontAlgn="auto">
              <a:spcAft>
                <a:spcPts val="0"/>
              </a:spcAft>
              <a:defRPr/>
            </a:pPr>
            <a:r>
              <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rPr>
              <a:t>如何发起部门联合随机抽查？</a:t>
            </a:r>
            <a:endParaRPr lang="en-GB"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矩形 14"/>
          <p:cNvSpPr/>
          <p:nvPr/>
        </p:nvSpPr>
        <p:spPr>
          <a:xfrm>
            <a:off x="2279576" y="908720"/>
            <a:ext cx="8054975" cy="884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2" rIns="91422" bIns="45712" anchor="ctr"/>
          <a:lstStyle/>
          <a:p>
            <a:pPr algn="ctr" fontAlgn="auto">
              <a:spcBef>
                <a:spcPts val="0"/>
              </a:spcBef>
              <a:spcAft>
                <a:spcPts val="0"/>
              </a:spcAft>
              <a:defRPr/>
            </a:pPr>
            <a:r>
              <a:rPr lang="zh-CN" altLang="en-US" sz="2400" dirty="0" smtClean="0">
                <a:latin typeface="微软雅黑" panose="020B0503020204020204" pitchFamily="34" charset="-122"/>
                <a:ea typeface="微软雅黑" panose="020B0503020204020204" pitchFamily="34" charset="-122"/>
              </a:rPr>
              <a:t>发起部门联合随机抽查流程（二）</a:t>
            </a:r>
            <a:endParaRPr lang="zh-CN" altLang="en-US" sz="2400" dirty="0">
              <a:latin typeface="微软雅黑" panose="020B0503020204020204" pitchFamily="34" charset="-122"/>
              <a:ea typeface="微软雅黑" panose="020B0503020204020204" pitchFamily="34" charset="-122"/>
            </a:endParaRPr>
          </a:p>
        </p:txBody>
      </p:sp>
      <p:sp>
        <p:nvSpPr>
          <p:cNvPr id="16" name="矩形 4"/>
          <p:cNvSpPr>
            <a:spLocks noChangeArrowheads="1"/>
          </p:cNvSpPr>
          <p:nvPr/>
        </p:nvSpPr>
        <p:spPr bwMode="auto">
          <a:xfrm>
            <a:off x="1144588" y="1928566"/>
            <a:ext cx="10324007" cy="4734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ts val="2800"/>
              </a:lnSpc>
              <a:spcBef>
                <a:spcPts val="600"/>
              </a:spcBef>
              <a:spcAft>
                <a:spcPts val="1200"/>
              </a:spcAft>
            </a:pPr>
            <a:r>
              <a:rPr lang="zh-CN" altLang="en-US" sz="2000" dirty="0" smtClean="0">
                <a:latin typeface="微软雅黑" panose="020B0503020204020204" pitchFamily="34" charset="-122"/>
                <a:ea typeface="微软雅黑" panose="020B0503020204020204" pitchFamily="34" charset="-122"/>
              </a:rPr>
              <a:t>发起部门的检查人员为组长，负责检查任务实施期间的组织协调，统一安排检查日常、检查方式，组织实施联合检查。其他检查人员应当配合，服从组长的安排。（可以采取现场检查、书面检查、网络监测等方式。涉及专业领域的，可以委托专业机构开展审计、评估、检查检测等第三方验证活动）</a:t>
            </a:r>
            <a:endParaRPr lang="en-US" altLang="zh-CN" sz="2000" dirty="0" smtClean="0">
              <a:latin typeface="微软雅黑" panose="020B0503020204020204" pitchFamily="34" charset="-122"/>
              <a:ea typeface="微软雅黑" panose="020B0503020204020204" pitchFamily="34" charset="-122"/>
            </a:endParaRPr>
          </a:p>
          <a:p>
            <a:pPr algn="just">
              <a:lnSpc>
                <a:spcPts val="2800"/>
              </a:lnSpc>
              <a:spcBef>
                <a:spcPts val="600"/>
              </a:spcBef>
              <a:spcAft>
                <a:spcPts val="1200"/>
              </a:spcAft>
            </a:pPr>
            <a:r>
              <a:rPr lang="zh-CN" altLang="en-US" sz="2000" dirty="0" smtClean="0">
                <a:latin typeface="微软雅黑" panose="020B0503020204020204" pitchFamily="34" charset="-122"/>
                <a:ea typeface="微软雅黑" panose="020B0503020204020204" pitchFamily="34" charset="-122"/>
              </a:rPr>
              <a:t>检查实施前，各执法人员应当通过国家企业信用信息公示系统（山东）、各部门业务系统等了解检查对象的基本情况</a:t>
            </a:r>
            <a:endParaRPr lang="en-US" altLang="zh-CN" sz="2000" dirty="0" smtClean="0">
              <a:latin typeface="微软雅黑" panose="020B0503020204020204" pitchFamily="34" charset="-122"/>
              <a:ea typeface="微软雅黑" panose="020B0503020204020204" pitchFamily="34" charset="-122"/>
            </a:endParaRPr>
          </a:p>
          <a:p>
            <a:pPr algn="just">
              <a:lnSpc>
                <a:spcPts val="2800"/>
              </a:lnSpc>
              <a:spcBef>
                <a:spcPts val="600"/>
              </a:spcBef>
              <a:spcAft>
                <a:spcPts val="1200"/>
              </a:spcAft>
            </a:pPr>
            <a:r>
              <a:rPr lang="zh-CN" altLang="en-US" sz="2000" dirty="0" smtClean="0">
                <a:latin typeface="微软雅黑" panose="020B0503020204020204" pitchFamily="34" charset="-122"/>
                <a:ea typeface="微软雅黑" panose="020B0503020204020204" pitchFamily="34" charset="-122"/>
              </a:rPr>
              <a:t>组长通过省“双随机、一公开”监管工作平台打印检查企业告知书，以电话、传真等形式告知被检查企业。检查活动按有关规定不能告知企业的，可以不告知企业。</a:t>
            </a:r>
            <a:endParaRPr lang="en-US" altLang="zh-CN" sz="2000" dirty="0" smtClean="0">
              <a:latin typeface="微软雅黑" panose="020B0503020204020204" pitchFamily="34" charset="-122"/>
              <a:ea typeface="微软雅黑" panose="020B0503020204020204" pitchFamily="34" charset="-122"/>
            </a:endParaRPr>
          </a:p>
          <a:p>
            <a:pPr algn="just">
              <a:lnSpc>
                <a:spcPts val="2800"/>
              </a:lnSpc>
              <a:spcBef>
                <a:spcPts val="600"/>
              </a:spcBef>
              <a:spcAft>
                <a:spcPts val="1200"/>
              </a:spcAft>
            </a:pPr>
            <a:r>
              <a:rPr lang="zh-CN" altLang="en-US" sz="2000" dirty="0" smtClean="0">
                <a:latin typeface="微软雅黑" panose="020B0503020204020204" pitchFamily="34" charset="-122"/>
                <a:ea typeface="微软雅黑" panose="020B0503020204020204" pitchFamily="34" charset="-122"/>
              </a:rPr>
              <a:t>组长组织协调实施具体抽查，各执法人员按照本部门、本系统抽查工作标准、抽查工作指引进行检查，检查情况填写检查情况记录表，并要求被检查对象法定代表人及授权人签字或盖章。</a:t>
            </a:r>
            <a:endParaRPr lang="en-US" altLang="zh-CN" sz="2000" dirty="0" smtClean="0">
              <a:latin typeface="微软雅黑" panose="020B0503020204020204" pitchFamily="34" charset="-122"/>
              <a:ea typeface="微软雅黑" panose="020B0503020204020204" pitchFamily="34" charset="-122"/>
            </a:endParaRPr>
          </a:p>
        </p:txBody>
      </p:sp>
      <p:sp>
        <p:nvSpPr>
          <p:cNvPr id="17" name="矩形 5"/>
          <p:cNvSpPr>
            <a:spLocks noChangeArrowheads="1"/>
          </p:cNvSpPr>
          <p:nvPr/>
        </p:nvSpPr>
        <p:spPr bwMode="auto">
          <a:xfrm>
            <a:off x="569070" y="2276872"/>
            <a:ext cx="52109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b="1" dirty="0" smtClean="0">
                <a:solidFill>
                  <a:srgbClr val="C00000"/>
                </a:solidFill>
                <a:latin typeface="Calibri" panose="020F0502020204030204" pitchFamily="34" charset="0"/>
              </a:rPr>
              <a:t>□</a:t>
            </a:r>
            <a:endParaRPr lang="zh-CN" altLang="en-US" sz="2000" b="1" dirty="0">
              <a:solidFill>
                <a:srgbClr val="C00000"/>
              </a:solidFill>
              <a:latin typeface="Calibri" panose="020F0502020204030204" pitchFamily="34" charset="0"/>
            </a:endParaRPr>
          </a:p>
        </p:txBody>
      </p:sp>
      <p:sp>
        <p:nvSpPr>
          <p:cNvPr id="18" name="矩形 6"/>
          <p:cNvSpPr>
            <a:spLocks noChangeArrowheads="1"/>
          </p:cNvSpPr>
          <p:nvPr/>
        </p:nvSpPr>
        <p:spPr bwMode="auto">
          <a:xfrm>
            <a:off x="578468" y="3567319"/>
            <a:ext cx="52109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b="1" dirty="0">
                <a:solidFill>
                  <a:srgbClr val="C00000"/>
                </a:solidFill>
                <a:latin typeface="Calibri" panose="020F0502020204030204" pitchFamily="34" charset="0"/>
              </a:rPr>
              <a:t>□</a:t>
            </a:r>
            <a:endParaRPr lang="zh-CN" altLang="en-US" sz="2000" b="1" dirty="0">
              <a:solidFill>
                <a:srgbClr val="C00000"/>
              </a:solidFill>
              <a:latin typeface="Calibri" panose="020F0502020204030204" pitchFamily="34" charset="0"/>
            </a:endParaRPr>
          </a:p>
        </p:txBody>
      </p:sp>
      <p:sp>
        <p:nvSpPr>
          <p:cNvPr id="19" name="矩形 7"/>
          <p:cNvSpPr>
            <a:spLocks noChangeArrowheads="1"/>
          </p:cNvSpPr>
          <p:nvPr/>
        </p:nvSpPr>
        <p:spPr bwMode="auto">
          <a:xfrm>
            <a:off x="603494" y="4650802"/>
            <a:ext cx="52109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b="1" dirty="0">
                <a:solidFill>
                  <a:srgbClr val="C00000"/>
                </a:solidFill>
                <a:latin typeface="Calibri" panose="020F0502020204030204" pitchFamily="34" charset="0"/>
              </a:rPr>
              <a:t>□</a:t>
            </a:r>
            <a:endParaRPr lang="zh-CN" altLang="en-US" sz="2000" b="1" dirty="0">
              <a:solidFill>
                <a:srgbClr val="C00000"/>
              </a:solidFill>
              <a:latin typeface="Calibri" panose="020F0502020204030204" pitchFamily="34" charset="0"/>
            </a:endParaRPr>
          </a:p>
        </p:txBody>
      </p:sp>
      <p:sp>
        <p:nvSpPr>
          <p:cNvPr id="20" name="矩形 8"/>
          <p:cNvSpPr>
            <a:spLocks noChangeArrowheads="1"/>
          </p:cNvSpPr>
          <p:nvPr/>
        </p:nvSpPr>
        <p:spPr bwMode="auto">
          <a:xfrm>
            <a:off x="578468" y="5532485"/>
            <a:ext cx="52109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b="1" dirty="0">
                <a:solidFill>
                  <a:srgbClr val="C00000"/>
                </a:solidFill>
                <a:latin typeface="Calibri" panose="020F0502020204030204" pitchFamily="34" charset="0"/>
              </a:rPr>
              <a:t>□</a:t>
            </a:r>
            <a:endParaRPr lang="zh-CN" altLang="en-US" sz="2000" b="1" dirty="0">
              <a:solidFill>
                <a:srgbClr val="C00000"/>
              </a:solidFill>
              <a:latin typeface="Calibri" panose="020F0502020204030204" pitchFamily="34" charset="0"/>
            </a:endParaRPr>
          </a:p>
        </p:txBody>
      </p:sp>
    </p:spTree>
  </p:cSld>
  <p:clrMapOvr>
    <a:masterClrMapping/>
  </p:clrMapOvr>
  <p:transition spd="slow" advClick="0" advTm="0">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p:cNvSpPr txBox="1"/>
          <p:nvPr/>
        </p:nvSpPr>
        <p:spPr>
          <a:xfrm>
            <a:off x="1144588" y="266700"/>
            <a:ext cx="6823620" cy="506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fontAlgn="auto">
              <a:spcAft>
                <a:spcPts val="0"/>
              </a:spcAft>
              <a:defRPr/>
            </a:pPr>
            <a:r>
              <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rPr>
              <a:t>问题一：“双随机、一公开“的起源什么</a:t>
            </a:r>
            <a:endParaRPr lang="en-GB"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矩形 26"/>
          <p:cNvSpPr/>
          <p:nvPr/>
        </p:nvSpPr>
        <p:spPr>
          <a:xfrm>
            <a:off x="479376" y="1700213"/>
            <a:ext cx="10706149" cy="43210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a:p>
        </p:txBody>
      </p:sp>
      <p:sp>
        <p:nvSpPr>
          <p:cNvPr id="29" name="TextBox 28"/>
          <p:cNvSpPr txBox="1">
            <a:spLocks noChangeArrowheads="1"/>
          </p:cNvSpPr>
          <p:nvPr/>
        </p:nvSpPr>
        <p:spPr bwMode="auto">
          <a:xfrm>
            <a:off x="479376" y="1804988"/>
            <a:ext cx="10706149" cy="3447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dirty="0" smtClean="0">
                <a:solidFill>
                  <a:srgbClr val="FDFDFD"/>
                </a:solidFill>
                <a:latin typeface="楷体" panose="02010609060101010101" pitchFamily="49" charset="-122"/>
                <a:ea typeface="楷体" panose="02010609060101010101" pitchFamily="49" charset="-122"/>
              </a:rPr>
              <a:t>    2015</a:t>
            </a:r>
            <a:r>
              <a:rPr lang="zh-CN" altLang="zh-CN" sz="2800" dirty="0">
                <a:solidFill>
                  <a:srgbClr val="FDFDFD"/>
                </a:solidFill>
                <a:latin typeface="楷体" panose="02010609060101010101" pitchFamily="49" charset="-122"/>
                <a:ea typeface="楷体" panose="02010609060101010101" pitchFamily="49" charset="-122"/>
              </a:rPr>
              <a:t>年</a:t>
            </a:r>
            <a:r>
              <a:rPr lang="en-US" altLang="zh-CN" sz="2800" dirty="0">
                <a:solidFill>
                  <a:srgbClr val="FDFDFD"/>
                </a:solidFill>
                <a:latin typeface="楷体" panose="02010609060101010101" pitchFamily="49" charset="-122"/>
                <a:ea typeface="楷体" panose="02010609060101010101" pitchFamily="49" charset="-122"/>
              </a:rPr>
              <a:t>9</a:t>
            </a:r>
            <a:r>
              <a:rPr lang="zh-CN" altLang="zh-CN" sz="2800" dirty="0">
                <a:solidFill>
                  <a:srgbClr val="FDFDFD"/>
                </a:solidFill>
                <a:latin typeface="楷体" panose="02010609060101010101" pitchFamily="49" charset="-122"/>
                <a:ea typeface="楷体" panose="02010609060101010101" pitchFamily="49" charset="-122"/>
              </a:rPr>
              <a:t>月，李克强总理</a:t>
            </a:r>
            <a:r>
              <a:rPr lang="zh-CN" altLang="en-US" sz="2800" dirty="0">
                <a:solidFill>
                  <a:srgbClr val="FDFDFD"/>
                </a:solidFill>
                <a:latin typeface="楷体" panose="02010609060101010101" pitchFamily="49" charset="-122"/>
                <a:ea typeface="楷体" panose="02010609060101010101" pitchFamily="49" charset="-122"/>
              </a:rPr>
              <a:t>考察</a:t>
            </a:r>
            <a:r>
              <a:rPr lang="zh-CN" altLang="zh-CN" sz="2800" dirty="0">
                <a:solidFill>
                  <a:srgbClr val="FDFDFD"/>
                </a:solidFill>
                <a:latin typeface="楷体" panose="02010609060101010101" pitchFamily="49" charset="-122"/>
                <a:ea typeface="楷体" panose="02010609060101010101" pitchFamily="49" charset="-122"/>
              </a:rPr>
              <a:t>天津海关，工作人员展示了“双随机”的抽检方式：需要开箱检验的货品，以及负责检验的工作人员，两者都由计算机随机抽取。这样，过关的企业不知道自己是否会被检查，也不知道会被谁检查，“想作弊都不知道找谁”。总理当场赞许这一方式“是一项制度创新”，完全压缩了寻租交易空间。他说，这不仅增强了监管科学性和执法公正性，也为政府转变职能提供了重要启示。总理当即要求随行人员，汲取其中的普遍性理念加以推广，让寻租无门、腐败无路。</a:t>
            </a:r>
            <a:endParaRPr lang="en-US" altLang="zh-CN" sz="2800" b="1" dirty="0">
              <a:solidFill>
                <a:srgbClr val="FDFDFD"/>
              </a:solidFill>
              <a:latin typeface="楷体" panose="02010609060101010101" pitchFamily="49" charset="-122"/>
              <a:ea typeface="楷体" panose="02010609060101010101" pitchFamily="49" charset="-122"/>
            </a:endParaRPr>
          </a:p>
        </p:txBody>
      </p:sp>
    </p:spTree>
  </p:cSld>
  <p:clrMapOvr>
    <a:masterClrMapping/>
  </p:clrMapOvr>
  <p:transition spd="slow" advClick="0" advTm="0">
    <p:randomBar dir="ver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1"/>
          <p:cNvSpPr txBox="1"/>
          <p:nvPr/>
        </p:nvSpPr>
        <p:spPr>
          <a:xfrm>
            <a:off x="1144588" y="266700"/>
            <a:ext cx="7183660" cy="506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fontAlgn="auto">
              <a:spcAft>
                <a:spcPts val="0"/>
              </a:spcAft>
              <a:defRPr/>
            </a:pPr>
            <a:r>
              <a:rPr lang="zh-CN" altLang="en-US" sz="2400" b="1" dirty="0" smtClean="0">
                <a:solidFill>
                  <a:prstClr val="black">
                    <a:lumMod val="75000"/>
                    <a:lumOff val="25000"/>
                  </a:prstClr>
                </a:solidFill>
                <a:latin typeface="微软雅黑" panose="020B0503020204020204" pitchFamily="34" charset="-122"/>
                <a:ea typeface="微软雅黑" panose="020B0503020204020204" pitchFamily="34" charset="-122"/>
              </a:rPr>
              <a:t>如何发起部门联合随机抽查？</a:t>
            </a:r>
            <a:endParaRPr lang="en-GB" altLang="zh-CN" sz="2400" b="1"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5" name="矩形 14"/>
          <p:cNvSpPr/>
          <p:nvPr/>
        </p:nvSpPr>
        <p:spPr>
          <a:xfrm>
            <a:off x="2279576" y="908720"/>
            <a:ext cx="8054975" cy="884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2" rIns="91422" bIns="45712" anchor="ctr"/>
          <a:lstStyle/>
          <a:p>
            <a:pPr algn="ctr" fontAlgn="auto">
              <a:spcBef>
                <a:spcPts val="0"/>
              </a:spcBef>
              <a:spcAft>
                <a:spcPts val="0"/>
              </a:spcAft>
              <a:defRPr/>
            </a:pPr>
            <a:r>
              <a:rPr lang="zh-CN" altLang="en-US" sz="2400" dirty="0" smtClean="0">
                <a:solidFill>
                  <a:prstClr val="white"/>
                </a:solidFill>
                <a:latin typeface="微软雅黑" panose="020B0503020204020204" pitchFamily="34" charset="-122"/>
                <a:ea typeface="微软雅黑" panose="020B0503020204020204" pitchFamily="34" charset="-122"/>
              </a:rPr>
              <a:t>发起部门联合随机抽查流程（三）</a:t>
            </a:r>
            <a:endParaRPr lang="zh-CN" altLang="en-US" sz="2400" dirty="0">
              <a:solidFill>
                <a:prstClr val="white"/>
              </a:solidFill>
              <a:latin typeface="微软雅黑" panose="020B0503020204020204" pitchFamily="34" charset="-122"/>
              <a:ea typeface="微软雅黑" panose="020B0503020204020204" pitchFamily="34" charset="-122"/>
            </a:endParaRPr>
          </a:p>
        </p:txBody>
      </p:sp>
      <p:sp>
        <p:nvSpPr>
          <p:cNvPr id="16" name="矩形 4"/>
          <p:cNvSpPr>
            <a:spLocks noChangeArrowheads="1"/>
          </p:cNvSpPr>
          <p:nvPr/>
        </p:nvSpPr>
        <p:spPr bwMode="auto">
          <a:xfrm>
            <a:off x="983432" y="2276872"/>
            <a:ext cx="10485163" cy="3067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ts val="2800"/>
              </a:lnSpc>
              <a:spcBef>
                <a:spcPts val="600"/>
              </a:spcBef>
              <a:spcAft>
                <a:spcPts val="1200"/>
              </a:spcAft>
            </a:pPr>
            <a:r>
              <a:rPr lang="zh-CN" altLang="en-US" sz="2000" dirty="0" smtClean="0">
                <a:solidFill>
                  <a:prstClr val="black"/>
                </a:solidFill>
                <a:latin typeface="微软雅黑" panose="020B0503020204020204" pitchFamily="34" charset="-122"/>
                <a:ea typeface="微软雅黑" panose="020B0503020204020204" pitchFamily="34" charset="-122"/>
              </a:rPr>
              <a:t>检查组全体人员在执法检查记录表上签字，形成初步检查结果。</a:t>
            </a:r>
            <a:endParaRPr lang="en-US" altLang="zh-CN" sz="2000" dirty="0" smtClean="0">
              <a:solidFill>
                <a:prstClr val="black"/>
              </a:solidFill>
              <a:latin typeface="微软雅黑" panose="020B0503020204020204" pitchFamily="34" charset="-122"/>
              <a:ea typeface="微软雅黑" panose="020B0503020204020204" pitchFamily="34" charset="-122"/>
            </a:endParaRPr>
          </a:p>
          <a:p>
            <a:pPr algn="just">
              <a:lnSpc>
                <a:spcPts val="2800"/>
              </a:lnSpc>
              <a:spcBef>
                <a:spcPts val="600"/>
              </a:spcBef>
              <a:spcAft>
                <a:spcPts val="1200"/>
              </a:spcAft>
            </a:pPr>
            <a:r>
              <a:rPr lang="zh-CN" altLang="en-US" sz="2000" dirty="0" smtClean="0">
                <a:solidFill>
                  <a:prstClr val="black"/>
                </a:solidFill>
                <a:latin typeface="微软雅黑" panose="020B0503020204020204" pitchFamily="34" charset="-122"/>
                <a:ea typeface="微软雅黑" panose="020B0503020204020204" pitchFamily="34" charset="-122"/>
              </a:rPr>
              <a:t>执法检查人员将抽查检查结果分别报送本部门审批后，在检查结束</a:t>
            </a:r>
            <a:r>
              <a:rPr lang="en-US" altLang="zh-CN" sz="2000" dirty="0" smtClean="0">
                <a:solidFill>
                  <a:prstClr val="black"/>
                </a:solidFill>
                <a:latin typeface="微软雅黑" panose="020B0503020204020204" pitchFamily="34" charset="-122"/>
                <a:ea typeface="微软雅黑" panose="020B0503020204020204" pitchFamily="34" charset="-122"/>
              </a:rPr>
              <a:t>20</a:t>
            </a:r>
            <a:r>
              <a:rPr lang="zh-CN" altLang="en-US" sz="2000" dirty="0" smtClean="0">
                <a:solidFill>
                  <a:prstClr val="black"/>
                </a:solidFill>
                <a:latin typeface="微软雅黑" panose="020B0503020204020204" pitchFamily="34" charset="-122"/>
                <a:ea typeface="微软雅黑" panose="020B0503020204020204" pitchFamily="34" charset="-122"/>
              </a:rPr>
              <a:t>个工作内，由组长协调各执法人员分别将本部门检查事项的检查结果录入省“双随机、一公开”监管工作平台。省工作平台自动推送至国家企业信用信息公示系统（山东）并记于企业名下，并向社会公示。公示系统（山东）</a:t>
            </a:r>
            <a:r>
              <a:rPr lang="zh-CN" altLang="en-US" sz="2000" dirty="0">
                <a:solidFill>
                  <a:prstClr val="black"/>
                </a:solidFill>
                <a:latin typeface="微软雅黑" panose="020B0503020204020204" pitchFamily="34" charset="-122"/>
                <a:ea typeface="微软雅黑" panose="020B0503020204020204" pitchFamily="34" charset="-122"/>
              </a:rPr>
              <a:t>与“信用山东”</a:t>
            </a:r>
            <a:r>
              <a:rPr lang="zh-CN" altLang="en-US" sz="2000" dirty="0" smtClean="0">
                <a:solidFill>
                  <a:prstClr val="black"/>
                </a:solidFill>
                <a:latin typeface="微软雅黑" panose="020B0503020204020204" pitchFamily="34" charset="-122"/>
                <a:ea typeface="微软雅黑" panose="020B0503020204020204" pitchFamily="34" charset="-122"/>
              </a:rPr>
              <a:t>网站实现互联互通。</a:t>
            </a:r>
            <a:endParaRPr lang="en-US" altLang="zh-CN" sz="2000" dirty="0" smtClean="0">
              <a:solidFill>
                <a:prstClr val="black"/>
              </a:solidFill>
              <a:latin typeface="微软雅黑" panose="020B0503020204020204" pitchFamily="34" charset="-122"/>
              <a:ea typeface="微软雅黑" panose="020B0503020204020204" pitchFamily="34" charset="-122"/>
            </a:endParaRPr>
          </a:p>
          <a:p>
            <a:pPr algn="just">
              <a:lnSpc>
                <a:spcPts val="2800"/>
              </a:lnSpc>
              <a:spcBef>
                <a:spcPts val="600"/>
              </a:spcBef>
              <a:spcAft>
                <a:spcPts val="1200"/>
              </a:spcAft>
            </a:pPr>
            <a:r>
              <a:rPr lang="zh-CN" altLang="en-US" sz="2000" dirty="0" smtClean="0">
                <a:solidFill>
                  <a:prstClr val="black"/>
                </a:solidFill>
                <a:latin typeface="微软雅黑" panose="020B0503020204020204" pitchFamily="34" charset="-122"/>
                <a:ea typeface="微软雅黑" panose="020B0503020204020204" pitchFamily="34" charset="-122"/>
              </a:rPr>
              <a:t>检查</a:t>
            </a:r>
            <a:r>
              <a:rPr lang="zh-CN" altLang="en-US" sz="2000" dirty="0">
                <a:solidFill>
                  <a:prstClr val="black"/>
                </a:solidFill>
                <a:latin typeface="微软雅黑" panose="020B0503020204020204" pitchFamily="34" charset="-122"/>
                <a:ea typeface="微软雅黑" panose="020B0503020204020204" pitchFamily="34" charset="-122"/>
              </a:rPr>
              <a:t>中发现违法违规情况需要进行后续处理的，应当将相关线索移交给负有监管职责的相关部门。</a:t>
            </a:r>
            <a:endParaRPr lang="en-US" altLang="zh-CN" sz="2000" dirty="0" smtClean="0">
              <a:solidFill>
                <a:prstClr val="black"/>
              </a:solidFill>
              <a:latin typeface="微软雅黑" panose="020B0503020204020204" pitchFamily="34" charset="-122"/>
              <a:ea typeface="微软雅黑" panose="020B0503020204020204" pitchFamily="34" charset="-122"/>
            </a:endParaRPr>
          </a:p>
        </p:txBody>
      </p:sp>
      <p:sp>
        <p:nvSpPr>
          <p:cNvPr id="17" name="矩形 5"/>
          <p:cNvSpPr>
            <a:spLocks noChangeArrowheads="1"/>
          </p:cNvSpPr>
          <p:nvPr/>
        </p:nvSpPr>
        <p:spPr bwMode="auto">
          <a:xfrm>
            <a:off x="569070" y="2276872"/>
            <a:ext cx="52109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b="1" dirty="0" smtClean="0">
                <a:solidFill>
                  <a:srgbClr val="C00000"/>
                </a:solidFill>
              </a:rPr>
              <a:t>□</a:t>
            </a:r>
            <a:endParaRPr lang="zh-CN" altLang="en-US" sz="2000" b="1" dirty="0">
              <a:solidFill>
                <a:srgbClr val="C00000"/>
              </a:solidFill>
            </a:endParaRPr>
          </a:p>
        </p:txBody>
      </p:sp>
      <p:sp>
        <p:nvSpPr>
          <p:cNvPr id="18" name="矩形 6"/>
          <p:cNvSpPr>
            <a:spLocks noChangeArrowheads="1"/>
          </p:cNvSpPr>
          <p:nvPr/>
        </p:nvSpPr>
        <p:spPr bwMode="auto">
          <a:xfrm>
            <a:off x="569070" y="3158555"/>
            <a:ext cx="52109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b="1" dirty="0">
                <a:solidFill>
                  <a:srgbClr val="C00000"/>
                </a:solidFill>
              </a:rPr>
              <a:t>□</a:t>
            </a:r>
            <a:endParaRPr lang="zh-CN" altLang="en-US" sz="2000" b="1" dirty="0">
              <a:solidFill>
                <a:srgbClr val="C00000"/>
              </a:solidFill>
            </a:endParaRPr>
          </a:p>
        </p:txBody>
      </p:sp>
      <p:sp>
        <p:nvSpPr>
          <p:cNvPr id="19" name="矩形 7"/>
          <p:cNvSpPr>
            <a:spLocks noChangeArrowheads="1"/>
          </p:cNvSpPr>
          <p:nvPr/>
        </p:nvSpPr>
        <p:spPr bwMode="auto">
          <a:xfrm>
            <a:off x="603494" y="4650802"/>
            <a:ext cx="52109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b="1" dirty="0">
                <a:solidFill>
                  <a:srgbClr val="C00000"/>
                </a:solidFill>
              </a:rPr>
              <a:t>□</a:t>
            </a:r>
            <a:endParaRPr lang="zh-CN" altLang="en-US" sz="2000" b="1" dirty="0">
              <a:solidFill>
                <a:srgbClr val="C00000"/>
              </a:solidFill>
            </a:endParaRPr>
          </a:p>
        </p:txBody>
      </p:sp>
    </p:spTree>
  </p:cSld>
  <p:clrMapOvr>
    <a:masterClrMapping/>
  </p:clrMapOvr>
  <p:transition spd="slow" advClick="0" advTm="0">
    <p:randomBar dir="ver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1"/>
          <p:cNvSpPr txBox="1"/>
          <p:nvPr/>
        </p:nvSpPr>
        <p:spPr>
          <a:xfrm>
            <a:off x="1144588" y="266700"/>
            <a:ext cx="7183660" cy="506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fontAlgn="auto">
              <a:spcAft>
                <a:spcPts val="0"/>
              </a:spcAft>
              <a:defRPr/>
            </a:pPr>
            <a:r>
              <a:rPr lang="zh-CN" altLang="en-US" sz="2400" b="1" dirty="0" smtClean="0">
                <a:solidFill>
                  <a:prstClr val="black">
                    <a:lumMod val="75000"/>
                    <a:lumOff val="25000"/>
                  </a:prstClr>
                </a:solidFill>
                <a:latin typeface="微软雅黑" panose="020B0503020204020204" pitchFamily="34" charset="-122"/>
                <a:ea typeface="微软雅黑" panose="020B0503020204020204" pitchFamily="34" charset="-122"/>
              </a:rPr>
              <a:t>问题十九：</a:t>
            </a:r>
            <a:r>
              <a:rPr lang="en-US" altLang="zh-CN" sz="2400" b="1" dirty="0" smtClean="0">
                <a:solidFill>
                  <a:prstClr val="black">
                    <a:lumMod val="75000"/>
                    <a:lumOff val="25000"/>
                  </a:prstClr>
                </a:solidFill>
                <a:latin typeface="微软雅黑" panose="020B0503020204020204" pitchFamily="34" charset="-122"/>
                <a:ea typeface="微软雅黑" panose="020B0503020204020204" pitchFamily="34" charset="-122"/>
              </a:rPr>
              <a:t>8</a:t>
            </a:r>
            <a:r>
              <a:rPr lang="zh-CN" altLang="en-US" sz="2400" b="1" dirty="0" smtClean="0">
                <a:solidFill>
                  <a:prstClr val="black">
                    <a:lumMod val="75000"/>
                    <a:lumOff val="25000"/>
                  </a:prstClr>
                </a:solidFill>
                <a:latin typeface="微软雅黑" panose="020B0503020204020204" pitchFamily="34" charset="-122"/>
                <a:ea typeface="微软雅黑" panose="020B0503020204020204" pitchFamily="34" charset="-122"/>
              </a:rPr>
              <a:t>种抽查检查结果分别是什么</a:t>
            </a:r>
            <a:endParaRPr lang="en-GB" altLang="zh-CN" sz="2400" b="1"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5" name="矩形 14"/>
          <p:cNvSpPr/>
          <p:nvPr/>
        </p:nvSpPr>
        <p:spPr>
          <a:xfrm>
            <a:off x="2279576" y="908720"/>
            <a:ext cx="8054975" cy="884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2" rIns="91422" bIns="45712" anchor="ctr"/>
          <a:lstStyle/>
          <a:p>
            <a:pPr algn="ctr" fontAlgn="auto">
              <a:spcBef>
                <a:spcPts val="0"/>
              </a:spcBef>
              <a:spcAft>
                <a:spcPts val="0"/>
              </a:spcAft>
              <a:defRPr/>
            </a:pPr>
            <a:r>
              <a:rPr lang="en-US" altLang="zh-CN" sz="2400" dirty="0" smtClean="0">
                <a:solidFill>
                  <a:prstClr val="white"/>
                </a:solidFill>
                <a:latin typeface="微软雅黑" panose="020B0503020204020204" pitchFamily="34" charset="-122"/>
                <a:ea typeface="微软雅黑" panose="020B0503020204020204" pitchFamily="34" charset="-122"/>
              </a:rPr>
              <a:t>8</a:t>
            </a:r>
            <a:r>
              <a:rPr lang="zh-CN" altLang="en-US" sz="2400" dirty="0" smtClean="0">
                <a:solidFill>
                  <a:prstClr val="white"/>
                </a:solidFill>
                <a:latin typeface="微软雅黑" panose="020B0503020204020204" pitchFamily="34" charset="-122"/>
                <a:ea typeface="微软雅黑" panose="020B0503020204020204" pitchFamily="34" charset="-122"/>
              </a:rPr>
              <a:t>种抽查检查结果</a:t>
            </a:r>
            <a:endParaRPr lang="zh-CN" altLang="en-US" sz="2400" dirty="0">
              <a:solidFill>
                <a:prstClr val="white"/>
              </a:solidFill>
              <a:latin typeface="微软雅黑" panose="020B0503020204020204" pitchFamily="34" charset="-122"/>
              <a:ea typeface="微软雅黑" panose="020B0503020204020204" pitchFamily="34" charset="-122"/>
            </a:endParaRPr>
          </a:p>
        </p:txBody>
      </p:sp>
      <p:sp>
        <p:nvSpPr>
          <p:cNvPr id="16" name="矩形 4"/>
          <p:cNvSpPr>
            <a:spLocks noChangeArrowheads="1"/>
          </p:cNvSpPr>
          <p:nvPr/>
        </p:nvSpPr>
        <p:spPr bwMode="auto">
          <a:xfrm>
            <a:off x="1144588" y="1928566"/>
            <a:ext cx="10324007" cy="4580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ts val="2800"/>
              </a:lnSpc>
              <a:spcBef>
                <a:spcPts val="600"/>
              </a:spcBef>
              <a:spcAft>
                <a:spcPts val="1200"/>
              </a:spcAft>
            </a:pPr>
            <a:r>
              <a:rPr lang="zh-CN" altLang="en-US" sz="2000" dirty="0">
                <a:solidFill>
                  <a:prstClr val="black"/>
                </a:solidFill>
                <a:latin typeface="微软雅黑" panose="020B0503020204020204" pitchFamily="34" charset="-122"/>
                <a:ea typeface="微软雅黑" panose="020B0503020204020204" pitchFamily="34" charset="-122"/>
              </a:rPr>
              <a:t>未发现</a:t>
            </a:r>
            <a:r>
              <a:rPr lang="zh-CN" altLang="en-US" sz="2000" dirty="0" smtClean="0">
                <a:solidFill>
                  <a:prstClr val="black"/>
                </a:solidFill>
                <a:latin typeface="微软雅黑" panose="020B0503020204020204" pitchFamily="34" charset="-122"/>
                <a:ea typeface="微软雅黑" panose="020B0503020204020204" pitchFamily="34" charset="-122"/>
              </a:rPr>
              <a:t>问题</a:t>
            </a:r>
            <a:endParaRPr lang="en-US" altLang="zh-CN" sz="2000" dirty="0" smtClean="0">
              <a:solidFill>
                <a:prstClr val="black"/>
              </a:solidFill>
              <a:latin typeface="微软雅黑" panose="020B0503020204020204" pitchFamily="34" charset="-122"/>
              <a:ea typeface="微软雅黑" panose="020B0503020204020204" pitchFamily="34" charset="-122"/>
            </a:endParaRPr>
          </a:p>
          <a:p>
            <a:pPr algn="just">
              <a:lnSpc>
                <a:spcPts val="2800"/>
              </a:lnSpc>
              <a:spcBef>
                <a:spcPts val="600"/>
              </a:spcBef>
              <a:spcAft>
                <a:spcPts val="1200"/>
              </a:spcAft>
            </a:pPr>
            <a:r>
              <a:rPr lang="zh-CN" altLang="en-US" sz="2000" dirty="0">
                <a:solidFill>
                  <a:prstClr val="black"/>
                </a:solidFill>
                <a:latin typeface="微软雅黑" panose="020B0503020204020204" pitchFamily="34" charset="-122"/>
                <a:ea typeface="微软雅黑" panose="020B0503020204020204" pitchFamily="34" charset="-122"/>
              </a:rPr>
              <a:t>未按规定公示应当公示的</a:t>
            </a:r>
            <a:r>
              <a:rPr lang="zh-CN" altLang="en-US" sz="2000" dirty="0" smtClean="0">
                <a:solidFill>
                  <a:prstClr val="black"/>
                </a:solidFill>
                <a:latin typeface="微软雅黑" panose="020B0503020204020204" pitchFamily="34" charset="-122"/>
                <a:ea typeface="微软雅黑" panose="020B0503020204020204" pitchFamily="34" charset="-122"/>
              </a:rPr>
              <a:t>信息</a:t>
            </a:r>
            <a:endParaRPr lang="en-US" altLang="zh-CN" sz="2000" dirty="0" smtClean="0">
              <a:solidFill>
                <a:prstClr val="black"/>
              </a:solidFill>
              <a:latin typeface="微软雅黑" panose="020B0503020204020204" pitchFamily="34" charset="-122"/>
              <a:ea typeface="微软雅黑" panose="020B0503020204020204" pitchFamily="34" charset="-122"/>
            </a:endParaRPr>
          </a:p>
          <a:p>
            <a:pPr algn="just">
              <a:lnSpc>
                <a:spcPts val="2800"/>
              </a:lnSpc>
              <a:spcBef>
                <a:spcPts val="600"/>
              </a:spcBef>
              <a:spcAft>
                <a:spcPts val="1200"/>
              </a:spcAft>
            </a:pPr>
            <a:r>
              <a:rPr lang="zh-CN" altLang="en-US" sz="2000" dirty="0">
                <a:solidFill>
                  <a:prstClr val="black"/>
                </a:solidFill>
                <a:latin typeface="微软雅黑" panose="020B0503020204020204" pitchFamily="34" charset="-122"/>
                <a:ea typeface="微软雅黑" panose="020B0503020204020204" pitchFamily="34" charset="-122"/>
              </a:rPr>
              <a:t>公示信息隐瞒真实情况弄虚作假</a:t>
            </a:r>
            <a:endParaRPr lang="en-US" altLang="zh-CN" sz="2000" dirty="0" smtClean="0">
              <a:solidFill>
                <a:prstClr val="black"/>
              </a:solidFill>
              <a:latin typeface="微软雅黑" panose="020B0503020204020204" pitchFamily="34" charset="-122"/>
              <a:ea typeface="微软雅黑" panose="020B0503020204020204" pitchFamily="34" charset="-122"/>
            </a:endParaRPr>
          </a:p>
          <a:p>
            <a:pPr algn="just">
              <a:lnSpc>
                <a:spcPts val="2800"/>
              </a:lnSpc>
              <a:spcBef>
                <a:spcPts val="600"/>
              </a:spcBef>
              <a:spcAft>
                <a:spcPts val="1200"/>
              </a:spcAft>
            </a:pPr>
            <a:r>
              <a:rPr lang="zh-CN" altLang="en-US" sz="2000" dirty="0">
                <a:solidFill>
                  <a:prstClr val="black"/>
                </a:solidFill>
                <a:latin typeface="微软雅黑" panose="020B0503020204020204" pitchFamily="34" charset="-122"/>
                <a:ea typeface="微软雅黑" panose="020B0503020204020204" pitchFamily="34" charset="-122"/>
              </a:rPr>
              <a:t>通过登记的住所（经营场所）无法</a:t>
            </a:r>
            <a:r>
              <a:rPr lang="zh-CN" altLang="en-US" sz="2000" dirty="0" smtClean="0">
                <a:solidFill>
                  <a:prstClr val="black"/>
                </a:solidFill>
                <a:latin typeface="微软雅黑" panose="020B0503020204020204" pitchFamily="34" charset="-122"/>
                <a:ea typeface="微软雅黑" panose="020B0503020204020204" pitchFamily="34" charset="-122"/>
              </a:rPr>
              <a:t>联系</a:t>
            </a:r>
            <a:endParaRPr lang="en-US" altLang="zh-CN" sz="2000" dirty="0" smtClean="0">
              <a:solidFill>
                <a:prstClr val="black"/>
              </a:solidFill>
              <a:latin typeface="微软雅黑" panose="020B0503020204020204" pitchFamily="34" charset="-122"/>
              <a:ea typeface="微软雅黑" panose="020B0503020204020204" pitchFamily="34" charset="-122"/>
            </a:endParaRPr>
          </a:p>
          <a:p>
            <a:pPr algn="just">
              <a:lnSpc>
                <a:spcPts val="2800"/>
              </a:lnSpc>
              <a:spcBef>
                <a:spcPts val="600"/>
              </a:spcBef>
              <a:spcAft>
                <a:spcPts val="1200"/>
              </a:spcAft>
            </a:pPr>
            <a:r>
              <a:rPr lang="zh-CN" altLang="en-US" sz="2000" dirty="0">
                <a:solidFill>
                  <a:prstClr val="black"/>
                </a:solidFill>
                <a:latin typeface="微软雅黑" panose="020B0503020204020204" pitchFamily="34" charset="-122"/>
                <a:ea typeface="微软雅黑" panose="020B0503020204020204" pitchFamily="34" charset="-122"/>
              </a:rPr>
              <a:t>发现问题已责令改正</a:t>
            </a:r>
            <a:endParaRPr lang="en-US" altLang="zh-CN" sz="2000" dirty="0" smtClean="0">
              <a:solidFill>
                <a:prstClr val="black"/>
              </a:solidFill>
              <a:latin typeface="微软雅黑" panose="020B0503020204020204" pitchFamily="34" charset="-122"/>
              <a:ea typeface="微软雅黑" panose="020B0503020204020204" pitchFamily="34" charset="-122"/>
            </a:endParaRPr>
          </a:p>
          <a:p>
            <a:pPr algn="just">
              <a:lnSpc>
                <a:spcPts val="2800"/>
              </a:lnSpc>
              <a:spcBef>
                <a:spcPts val="600"/>
              </a:spcBef>
              <a:spcAft>
                <a:spcPts val="1200"/>
              </a:spcAft>
            </a:pPr>
            <a:r>
              <a:rPr lang="zh-CN" altLang="en-US" sz="2000" dirty="0">
                <a:solidFill>
                  <a:prstClr val="black"/>
                </a:solidFill>
                <a:latin typeface="微软雅黑" panose="020B0503020204020204" pitchFamily="34" charset="-122"/>
                <a:ea typeface="微软雅黑" panose="020B0503020204020204" pitchFamily="34" charset="-122"/>
              </a:rPr>
              <a:t>不配合检查情节</a:t>
            </a:r>
            <a:r>
              <a:rPr lang="zh-CN" altLang="en-US" sz="2000" dirty="0" smtClean="0">
                <a:solidFill>
                  <a:prstClr val="black"/>
                </a:solidFill>
                <a:latin typeface="微软雅黑" panose="020B0503020204020204" pitchFamily="34" charset="-122"/>
                <a:ea typeface="微软雅黑" panose="020B0503020204020204" pitchFamily="34" charset="-122"/>
              </a:rPr>
              <a:t>严重</a:t>
            </a:r>
            <a:endParaRPr lang="en-US" altLang="zh-CN" sz="2000" dirty="0" smtClean="0">
              <a:solidFill>
                <a:prstClr val="black"/>
              </a:solidFill>
              <a:latin typeface="微软雅黑" panose="020B0503020204020204" pitchFamily="34" charset="-122"/>
              <a:ea typeface="微软雅黑" panose="020B0503020204020204" pitchFamily="34" charset="-122"/>
            </a:endParaRPr>
          </a:p>
          <a:p>
            <a:pPr algn="just">
              <a:lnSpc>
                <a:spcPts val="2800"/>
              </a:lnSpc>
              <a:spcBef>
                <a:spcPts val="600"/>
              </a:spcBef>
              <a:spcAft>
                <a:spcPts val="1200"/>
              </a:spcAft>
            </a:pPr>
            <a:r>
              <a:rPr lang="zh-CN" altLang="en-US" sz="2000" dirty="0">
                <a:solidFill>
                  <a:prstClr val="black"/>
                </a:solidFill>
                <a:latin typeface="微软雅黑" panose="020B0503020204020204" pitchFamily="34" charset="-122"/>
                <a:ea typeface="微软雅黑" panose="020B0503020204020204" pitchFamily="34" charset="-122"/>
              </a:rPr>
              <a:t>未发现开展本次抽查涉及的经营</a:t>
            </a:r>
            <a:r>
              <a:rPr lang="zh-CN" altLang="en-US" sz="2000" dirty="0" smtClean="0">
                <a:solidFill>
                  <a:prstClr val="black"/>
                </a:solidFill>
                <a:latin typeface="微软雅黑" panose="020B0503020204020204" pitchFamily="34" charset="-122"/>
                <a:ea typeface="微软雅黑" panose="020B0503020204020204" pitchFamily="34" charset="-122"/>
              </a:rPr>
              <a:t>活动</a:t>
            </a:r>
            <a:endParaRPr lang="en-US" altLang="zh-CN" sz="2000" dirty="0" smtClean="0">
              <a:solidFill>
                <a:prstClr val="black"/>
              </a:solidFill>
              <a:latin typeface="微软雅黑" panose="020B0503020204020204" pitchFamily="34" charset="-122"/>
              <a:ea typeface="微软雅黑" panose="020B0503020204020204" pitchFamily="34" charset="-122"/>
            </a:endParaRPr>
          </a:p>
          <a:p>
            <a:pPr algn="just">
              <a:lnSpc>
                <a:spcPts val="2800"/>
              </a:lnSpc>
              <a:spcBef>
                <a:spcPts val="600"/>
              </a:spcBef>
              <a:spcAft>
                <a:spcPts val="1200"/>
              </a:spcAft>
            </a:pPr>
            <a:r>
              <a:rPr lang="zh-CN" altLang="en-US" sz="2000" dirty="0">
                <a:solidFill>
                  <a:prstClr val="black"/>
                </a:solidFill>
                <a:latin typeface="微软雅黑" panose="020B0503020204020204" pitchFamily="34" charset="-122"/>
                <a:ea typeface="微软雅黑" panose="020B0503020204020204" pitchFamily="34" charset="-122"/>
              </a:rPr>
              <a:t>发现问题待后续处理</a:t>
            </a:r>
            <a:endParaRPr lang="en-US" altLang="zh-CN" sz="2000" dirty="0" smtClean="0">
              <a:solidFill>
                <a:prstClr val="black"/>
              </a:solidFill>
              <a:latin typeface="微软雅黑" panose="020B0503020204020204" pitchFamily="34" charset="-122"/>
              <a:ea typeface="微软雅黑" panose="020B0503020204020204" pitchFamily="34" charset="-122"/>
            </a:endParaRPr>
          </a:p>
        </p:txBody>
      </p:sp>
      <p:sp>
        <p:nvSpPr>
          <p:cNvPr id="17" name="矩形 5"/>
          <p:cNvSpPr>
            <a:spLocks noChangeArrowheads="1"/>
          </p:cNvSpPr>
          <p:nvPr/>
        </p:nvSpPr>
        <p:spPr bwMode="auto">
          <a:xfrm>
            <a:off x="578468" y="1928566"/>
            <a:ext cx="51169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b="1" dirty="0" smtClean="0">
                <a:solidFill>
                  <a:srgbClr val="C00000"/>
                </a:solidFill>
              </a:rPr>
              <a:t>□</a:t>
            </a:r>
            <a:endParaRPr lang="zh-CN" altLang="en-US" sz="2000" b="1" dirty="0">
              <a:solidFill>
                <a:srgbClr val="C00000"/>
              </a:solidFill>
            </a:endParaRPr>
          </a:p>
        </p:txBody>
      </p:sp>
      <p:sp>
        <p:nvSpPr>
          <p:cNvPr id="18" name="矩形 6"/>
          <p:cNvSpPr>
            <a:spLocks noChangeArrowheads="1"/>
          </p:cNvSpPr>
          <p:nvPr/>
        </p:nvSpPr>
        <p:spPr bwMode="auto">
          <a:xfrm>
            <a:off x="536944" y="3140968"/>
            <a:ext cx="52109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b="1" dirty="0" smtClean="0">
                <a:solidFill>
                  <a:srgbClr val="C00000"/>
                </a:solidFill>
              </a:rPr>
              <a:t>□</a:t>
            </a:r>
            <a:endParaRPr lang="zh-CN" altLang="en-US" sz="2000" b="1" dirty="0">
              <a:solidFill>
                <a:srgbClr val="C00000"/>
              </a:solidFill>
            </a:endParaRPr>
          </a:p>
        </p:txBody>
      </p:sp>
      <p:sp>
        <p:nvSpPr>
          <p:cNvPr id="19" name="矩形 7"/>
          <p:cNvSpPr>
            <a:spLocks noChangeArrowheads="1"/>
          </p:cNvSpPr>
          <p:nvPr/>
        </p:nvSpPr>
        <p:spPr bwMode="auto">
          <a:xfrm>
            <a:off x="623498" y="4350564"/>
            <a:ext cx="52109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b="1" dirty="0">
                <a:solidFill>
                  <a:srgbClr val="C00000"/>
                </a:solidFill>
              </a:rPr>
              <a:t>□</a:t>
            </a:r>
            <a:endParaRPr lang="zh-CN" altLang="en-US" sz="2000" b="1" dirty="0">
              <a:solidFill>
                <a:srgbClr val="C00000"/>
              </a:solidFill>
            </a:endParaRPr>
          </a:p>
        </p:txBody>
      </p:sp>
      <p:sp>
        <p:nvSpPr>
          <p:cNvPr id="20" name="矩形 8"/>
          <p:cNvSpPr>
            <a:spLocks noChangeArrowheads="1"/>
          </p:cNvSpPr>
          <p:nvPr/>
        </p:nvSpPr>
        <p:spPr bwMode="auto">
          <a:xfrm>
            <a:off x="479376" y="5429935"/>
            <a:ext cx="52109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b="1" dirty="0">
                <a:solidFill>
                  <a:srgbClr val="C00000"/>
                </a:solidFill>
              </a:rPr>
              <a:t>□</a:t>
            </a:r>
            <a:endParaRPr lang="zh-CN" altLang="en-US" sz="2000" b="1" dirty="0">
              <a:solidFill>
                <a:srgbClr val="C00000"/>
              </a:solidFill>
            </a:endParaRPr>
          </a:p>
        </p:txBody>
      </p:sp>
    </p:spTree>
  </p:cSld>
  <p:clrMapOvr>
    <a:masterClrMapping/>
  </p:clrMapOvr>
  <p:transition spd="slow" advClick="0" advTm="0">
    <p:randomBar dir="ver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1"/>
          <p:cNvSpPr txBox="1"/>
          <p:nvPr/>
        </p:nvSpPr>
        <p:spPr>
          <a:xfrm>
            <a:off x="1144588" y="266700"/>
            <a:ext cx="9271892" cy="506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fontAlgn="auto">
              <a:spcAft>
                <a:spcPts val="0"/>
              </a:spcAft>
              <a:defRPr/>
            </a:pPr>
            <a:r>
              <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rPr>
              <a:t>问题二十：需要作出行政处罚的，怎么办？</a:t>
            </a:r>
            <a:endParaRPr lang="en-GB"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4" name="Round Same Side Corner Rectangle 67"/>
          <p:cNvSpPr/>
          <p:nvPr/>
        </p:nvSpPr>
        <p:spPr>
          <a:xfrm rot="10800000" flipH="1">
            <a:off x="1144588" y="2780928"/>
            <a:ext cx="72010" cy="776114"/>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9709" tIns="54854" rIns="109709" bIns="54854" anchor="ctr"/>
          <a:lstStyle/>
          <a:p>
            <a:pPr algn="ctr" fontAlgn="auto">
              <a:spcBef>
                <a:spcPts val="0"/>
              </a:spcBef>
              <a:spcAft>
                <a:spcPts val="0"/>
              </a:spcAft>
              <a:defRPr/>
            </a:pPr>
            <a:endParaRPr lang="bg-BG" sz="2000" dirty="0">
              <a:latin typeface="Calibri Light" panose="020F0302020204030204"/>
            </a:endParaRPr>
          </a:p>
        </p:txBody>
      </p:sp>
      <p:grpSp>
        <p:nvGrpSpPr>
          <p:cNvPr id="95" name="组合 94"/>
          <p:cNvGrpSpPr/>
          <p:nvPr/>
        </p:nvGrpSpPr>
        <p:grpSpPr bwMode="auto">
          <a:xfrm>
            <a:off x="1322367" y="2765052"/>
            <a:ext cx="9720263" cy="2288706"/>
            <a:chOff x="5228512" y="1109269"/>
            <a:chExt cx="2871880" cy="1717735"/>
          </a:xfrm>
        </p:grpSpPr>
        <p:sp>
          <p:nvSpPr>
            <p:cNvPr id="96" name="TextBox 20"/>
            <p:cNvSpPr txBox="1"/>
            <p:nvPr/>
          </p:nvSpPr>
          <p:spPr>
            <a:xfrm>
              <a:off x="5228512" y="1406387"/>
              <a:ext cx="2871880" cy="1420617"/>
            </a:xfrm>
            <a:prstGeom prst="rect">
              <a:avLst/>
            </a:prstGeom>
            <a:noFill/>
          </p:spPr>
          <p:txBody>
            <a:bodyPr lIns="45720" tIns="22860" rIns="45720" bIns="22860">
              <a:spAutoFit/>
            </a:bodyPr>
            <a:lstStyle/>
            <a:p>
              <a:pPr algn="just" fontAlgn="auto">
                <a:lnSpc>
                  <a:spcPct val="120000"/>
                </a:lnSpc>
                <a:spcBef>
                  <a:spcPts val="0"/>
                </a:spcBef>
                <a:spcAft>
                  <a:spcPts val="0"/>
                </a:spcAft>
                <a:defRPr/>
              </a:pP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需要作为行政处罚的，抽查检查结果选择“发现问题后续处理”，在备注里边注明。待下达行政处罚决定</a:t>
              </a:r>
              <a:r>
                <a:rPr lang="en-US" altLang="zh-CN" sz="2000" dirty="0" smtClean="0">
                  <a:solidFill>
                    <a:schemeClr val="tx1">
                      <a:lumMod val="75000"/>
                      <a:lumOff val="25000"/>
                    </a:schemeClr>
                  </a:solidFill>
                  <a:latin typeface="微软雅黑" panose="020B0503020204020204" pitchFamily="34" charset="-122"/>
                  <a:ea typeface="微软雅黑" panose="020B0503020204020204" pitchFamily="34" charset="-122"/>
                </a:rPr>
                <a:t>7</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个工作内，按照省政府办公厅</a:t>
              </a:r>
              <a:r>
                <a:rPr lang="en-US" altLang="zh-CN" sz="20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国家企业信用信息公示系统（山东）涉企信息归集应用管理办法（试行）</a:t>
              </a:r>
              <a:r>
                <a:rPr lang="en-US" altLang="zh-CN" sz="20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（鲁</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政办发</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〔2017〕77</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号</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）要求，各部门录入、导入国家企业信用信息公示系统（山东）协同监管门户，通过公示系统（山东）进行记名并公示。</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7" name="Rectangle 71"/>
            <p:cNvSpPr/>
            <p:nvPr/>
          </p:nvSpPr>
          <p:spPr>
            <a:xfrm>
              <a:off x="5228512" y="1109269"/>
              <a:ext cx="1878433" cy="265644"/>
            </a:xfrm>
            <a:prstGeom prst="rect">
              <a:avLst/>
            </a:prstGeom>
          </p:spPr>
          <p:txBody>
            <a:bodyPr wrap="square" lIns="45720" tIns="22860" rIns="45720" bIns="22860">
              <a:spAutoFit/>
            </a:bodyPr>
            <a:lstStyle/>
            <a:p>
              <a:pPr fontAlgn="auto">
                <a:spcBef>
                  <a:spcPts val="0"/>
                </a:spcBef>
                <a:spcAft>
                  <a:spcPts val="0"/>
                </a:spcAft>
                <a:defRPr/>
              </a:pP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8" name="矩形 7"/>
          <p:cNvSpPr/>
          <p:nvPr/>
        </p:nvSpPr>
        <p:spPr>
          <a:xfrm>
            <a:off x="2063552" y="1434260"/>
            <a:ext cx="8054975" cy="884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2" rIns="91422" bIns="45712" anchor="ctr"/>
          <a:lstStyle/>
          <a:p>
            <a:pPr algn="ctr" fontAlgn="auto">
              <a:spcBef>
                <a:spcPts val="0"/>
              </a:spcBef>
              <a:spcAft>
                <a:spcPts val="0"/>
              </a:spcAft>
              <a:defRPr/>
            </a:pPr>
            <a:r>
              <a:rPr lang="zh-CN" altLang="en-US" sz="2400" dirty="0" smtClean="0">
                <a:latin typeface="微软雅黑" panose="020B0503020204020204" pitchFamily="34" charset="-122"/>
                <a:ea typeface="微软雅黑" panose="020B0503020204020204" pitchFamily="34" charset="-122"/>
              </a:rPr>
              <a:t>发现问题后续处理</a:t>
            </a:r>
            <a:endParaRPr lang="zh-CN" altLang="en-US" sz="2400" dirty="0">
              <a:latin typeface="微软雅黑" panose="020B0503020204020204" pitchFamily="34" charset="-122"/>
              <a:ea typeface="微软雅黑" panose="020B0503020204020204" pitchFamily="34" charset="-122"/>
            </a:endParaRPr>
          </a:p>
        </p:txBody>
      </p:sp>
    </p:spTree>
  </p:cSld>
  <p:clrMapOvr>
    <a:masterClrMapping/>
  </p:clrMapOvr>
  <p:transition spd="slow" advClick="0" advTm="0">
    <p:randomBar dir="ver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nvGrpSpPr>
        <p:grpSpPr bwMode="auto">
          <a:xfrm>
            <a:off x="0" y="2201863"/>
            <a:ext cx="12192000" cy="2420937"/>
            <a:chOff x="170694" y="177982"/>
            <a:chExt cx="3936003" cy="781165"/>
          </a:xfrm>
        </p:grpSpPr>
        <p:sp>
          <p:nvSpPr>
            <p:cNvPr id="44" name="等腰三角形 43"/>
            <p:cNvSpPr/>
            <p:nvPr/>
          </p:nvSpPr>
          <p:spPr>
            <a:xfrm>
              <a:off x="1233620" y="177982"/>
              <a:ext cx="355675" cy="356519"/>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a:p>
          </p:txBody>
        </p:sp>
        <p:sp>
          <p:nvSpPr>
            <p:cNvPr id="45" name="等腰三角形 44"/>
            <p:cNvSpPr/>
            <p:nvPr/>
          </p:nvSpPr>
          <p:spPr>
            <a:xfrm flipV="1">
              <a:off x="200419" y="602628"/>
              <a:ext cx="355163" cy="356519"/>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a:p>
          </p:txBody>
        </p:sp>
        <p:sp>
          <p:nvSpPr>
            <p:cNvPr id="46" name="矩形 45"/>
            <p:cNvSpPr/>
            <p:nvPr/>
          </p:nvSpPr>
          <p:spPr>
            <a:xfrm>
              <a:off x="170694" y="261989"/>
              <a:ext cx="3936003" cy="6116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a:p>
          </p:txBody>
        </p:sp>
        <p:sp>
          <p:nvSpPr>
            <p:cNvPr id="47" name="平行四边形 46"/>
            <p:cNvSpPr/>
            <p:nvPr/>
          </p:nvSpPr>
          <p:spPr>
            <a:xfrm>
              <a:off x="376719" y="178494"/>
              <a:ext cx="1036276" cy="778604"/>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a:p>
          </p:txBody>
        </p:sp>
        <p:sp>
          <p:nvSpPr>
            <p:cNvPr id="48" name="文本框 6"/>
            <p:cNvSpPr txBox="1"/>
            <p:nvPr/>
          </p:nvSpPr>
          <p:spPr>
            <a:xfrm>
              <a:off x="650907" y="284015"/>
              <a:ext cx="568875" cy="558853"/>
            </a:xfrm>
            <a:prstGeom prst="rect">
              <a:avLst/>
            </a:prstGeom>
            <a:noFill/>
          </p:spPr>
          <p:txBody>
            <a:bodyPr>
              <a:spAutoFit/>
            </a:bodyPr>
            <a:lstStyle/>
            <a:p>
              <a:pPr fontAlgn="auto">
                <a:spcBef>
                  <a:spcPts val="0"/>
                </a:spcBef>
                <a:spcAft>
                  <a:spcPts val="0"/>
                </a:spcAft>
                <a:defRPr/>
              </a:pPr>
              <a:r>
                <a:rPr lang="en-US" altLang="zh-CN" sz="10665" dirty="0" smtClean="0">
                  <a:solidFill>
                    <a:schemeClr val="bg1">
                      <a:lumMod val="95000"/>
                    </a:schemeClr>
                  </a:solidFill>
                  <a:latin typeface="Impact" panose="020B0806030902050204" pitchFamily="34" charset="0"/>
                  <a:ea typeface="+mn-ea"/>
                </a:rPr>
                <a:t>03</a:t>
              </a:r>
              <a:endParaRPr lang="zh-CN" altLang="en-US" sz="10665" dirty="0">
                <a:solidFill>
                  <a:schemeClr val="bg1">
                    <a:lumMod val="95000"/>
                  </a:schemeClr>
                </a:solidFill>
                <a:latin typeface="Impact" panose="020B0806030902050204" pitchFamily="34" charset="0"/>
                <a:ea typeface="+mn-ea"/>
              </a:endParaRPr>
            </a:p>
          </p:txBody>
        </p:sp>
      </p:grpSp>
      <p:sp>
        <p:nvSpPr>
          <p:cNvPr id="49" name="TextBox 48"/>
          <p:cNvSpPr txBox="1"/>
          <p:nvPr/>
        </p:nvSpPr>
        <p:spPr>
          <a:xfrm>
            <a:off x="3843338" y="2625118"/>
            <a:ext cx="8348662" cy="1569662"/>
          </a:xfrm>
          <a:prstGeom prst="rect">
            <a:avLst/>
          </a:prstGeom>
          <a:noFill/>
        </p:spPr>
        <p:txBody>
          <a:bodyPr wrap="square" lIns="91445" tIns="45721" rIns="91445" bIns="45721">
            <a:spAutoFit/>
          </a:bodyPr>
          <a:lstStyle/>
          <a:p>
            <a:pPr fontAlgn="auto">
              <a:spcBef>
                <a:spcPts val="0"/>
              </a:spcBef>
              <a:spcAft>
                <a:spcPts val="0"/>
              </a:spcAft>
              <a:defRPr/>
            </a:pPr>
            <a:r>
              <a:rPr lang="zh-CN" altLang="en-US" sz="4800" b="1" dirty="0">
                <a:solidFill>
                  <a:schemeClr val="tx1">
                    <a:lumMod val="75000"/>
                    <a:lumOff val="25000"/>
                  </a:schemeClr>
                </a:solidFill>
                <a:latin typeface="微软雅黑" panose="020B0503020204020204" pitchFamily="34" charset="-122"/>
                <a:ea typeface="微软雅黑" panose="020B0503020204020204" pitchFamily="34" charset="-122"/>
              </a:rPr>
              <a:t>我省“双随机、一公开”监管工作开展情况及相关工作要求</a:t>
            </a:r>
            <a:endParaRPr lang="zh-CN" altLang="en-US" sz="4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0" name="组合 9"/>
          <p:cNvGrpSpPr/>
          <p:nvPr/>
        </p:nvGrpSpPr>
        <p:grpSpPr bwMode="auto">
          <a:xfrm>
            <a:off x="7920038" y="1700213"/>
            <a:ext cx="576262" cy="576262"/>
            <a:chOff x="6084168" y="1274820"/>
            <a:chExt cx="432048" cy="432834"/>
          </a:xfrm>
        </p:grpSpPr>
        <p:sp>
          <p:nvSpPr>
            <p:cNvPr id="18450" name="椭圆 22"/>
            <p:cNvSpPr>
              <a:spLocks noChangeArrowheads="1"/>
            </p:cNvSpPr>
            <p:nvPr/>
          </p:nvSpPr>
          <p:spPr bwMode="auto">
            <a:xfrm>
              <a:off x="6084168" y="1274820"/>
              <a:ext cx="432048"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en-US" sz="2400">
                <a:solidFill>
                  <a:srgbClr val="FFFFFF"/>
                </a:solidFill>
              </a:endParaRPr>
            </a:p>
          </p:txBody>
        </p:sp>
        <p:sp>
          <p:nvSpPr>
            <p:cNvPr id="18451" name="Freeform 59"/>
            <p:cNvSpPr>
              <a:spLocks noChangeArrowheads="1"/>
            </p:cNvSpPr>
            <p:nvPr/>
          </p:nvSpPr>
          <p:spPr bwMode="auto">
            <a:xfrm>
              <a:off x="6180302" y="1365898"/>
              <a:ext cx="239780" cy="250679"/>
            </a:xfrm>
            <a:custGeom>
              <a:avLst/>
              <a:gdLst>
                <a:gd name="T0" fmla="*/ 2147483647 w 581"/>
                <a:gd name="T1" fmla="*/ 2147483647 h 609"/>
                <a:gd name="T2" fmla="*/ 2147483647 w 581"/>
                <a:gd name="T3" fmla="*/ 2147483647 h 609"/>
                <a:gd name="T4" fmla="*/ 2147483647 w 581"/>
                <a:gd name="T5" fmla="*/ 2147483647 h 609"/>
                <a:gd name="T6" fmla="*/ 2147483647 w 581"/>
                <a:gd name="T7" fmla="*/ 2147483647 h 609"/>
                <a:gd name="T8" fmla="*/ 2147483647 w 581"/>
                <a:gd name="T9" fmla="*/ 2147483647 h 609"/>
                <a:gd name="T10" fmla="*/ 2147483647 w 581"/>
                <a:gd name="T11" fmla="*/ 2147483647 h 609"/>
                <a:gd name="T12" fmla="*/ 2147483647 w 581"/>
                <a:gd name="T13" fmla="*/ 2147483647 h 609"/>
                <a:gd name="T14" fmla="*/ 2147483647 w 581"/>
                <a:gd name="T15" fmla="*/ 2147483647 h 609"/>
                <a:gd name="T16" fmla="*/ 2147483647 w 581"/>
                <a:gd name="T17" fmla="*/ 2147483647 h 609"/>
                <a:gd name="T18" fmla="*/ 2147483647 w 581"/>
                <a:gd name="T19" fmla="*/ 2147483647 h 609"/>
                <a:gd name="T20" fmla="*/ 2147483647 w 581"/>
                <a:gd name="T21" fmla="*/ 2147483647 h 609"/>
                <a:gd name="T22" fmla="*/ 0 w 581"/>
                <a:gd name="T23" fmla="*/ 2147483647 h 609"/>
                <a:gd name="T24" fmla="*/ 2147483647 w 581"/>
                <a:gd name="T25" fmla="*/ 2147483647 h 609"/>
                <a:gd name="T26" fmla="*/ 2147483647 w 581"/>
                <a:gd name="T27" fmla="*/ 2147483647 h 609"/>
                <a:gd name="T28" fmla="*/ 2147483647 w 581"/>
                <a:gd name="T29" fmla="*/ 2147483647 h 609"/>
                <a:gd name="T30" fmla="*/ 2147483647 w 581"/>
                <a:gd name="T31" fmla="*/ 2147483647 h 609"/>
                <a:gd name="T32" fmla="*/ 2147483647 w 581"/>
                <a:gd name="T33" fmla="*/ 2147483647 h 609"/>
                <a:gd name="T34" fmla="*/ 2147483647 w 581"/>
                <a:gd name="T35" fmla="*/ 2147483647 h 609"/>
                <a:gd name="T36" fmla="*/ 2147483647 w 581"/>
                <a:gd name="T37" fmla="*/ 2147483647 h 609"/>
                <a:gd name="T38" fmla="*/ 2147483647 w 581"/>
                <a:gd name="T39" fmla="*/ 2147483647 h 609"/>
                <a:gd name="T40" fmla="*/ 2147483647 w 581"/>
                <a:gd name="T41" fmla="*/ 2147483647 h 609"/>
                <a:gd name="T42" fmla="*/ 2147483647 w 581"/>
                <a:gd name="T43" fmla="*/ 2147483647 h 609"/>
                <a:gd name="T44" fmla="*/ 2147483647 w 581"/>
                <a:gd name="T45" fmla="*/ 2147483647 h 609"/>
                <a:gd name="T46" fmla="*/ 2147483647 w 581"/>
                <a:gd name="T47" fmla="*/ 2147483647 h 609"/>
                <a:gd name="T48" fmla="*/ 2147483647 w 581"/>
                <a:gd name="T49" fmla="*/ 2147483647 h 609"/>
                <a:gd name="T50" fmla="*/ 2147483647 w 581"/>
                <a:gd name="T51" fmla="*/ 2147483647 h 609"/>
                <a:gd name="T52" fmla="*/ 2147483647 w 581"/>
                <a:gd name="T53" fmla="*/ 2147483647 h 609"/>
                <a:gd name="T54" fmla="*/ 2147483647 w 581"/>
                <a:gd name="T55" fmla="*/ 2147483647 h 609"/>
                <a:gd name="T56" fmla="*/ 2147483647 w 581"/>
                <a:gd name="T57" fmla="*/ 2147483647 h 609"/>
                <a:gd name="T58" fmla="*/ 2147483647 w 581"/>
                <a:gd name="T59" fmla="*/ 2147483647 h 609"/>
                <a:gd name="T60" fmla="*/ 2147483647 w 581"/>
                <a:gd name="T61" fmla="*/ 2147483647 h 609"/>
                <a:gd name="T62" fmla="*/ 2147483647 w 581"/>
                <a:gd name="T63" fmla="*/ 2147483647 h 609"/>
                <a:gd name="T64" fmla="*/ 2147483647 w 581"/>
                <a:gd name="T65" fmla="*/ 2147483647 h 609"/>
                <a:gd name="T66" fmla="*/ 2147483647 w 581"/>
                <a:gd name="T67" fmla="*/ 2147483647 h 609"/>
                <a:gd name="T68" fmla="*/ 2147483647 w 581"/>
                <a:gd name="T69" fmla="*/ 2147483647 h 609"/>
                <a:gd name="T70" fmla="*/ 2147483647 w 581"/>
                <a:gd name="T71" fmla="*/ 2147483647 h 609"/>
                <a:gd name="T72" fmla="*/ 2147483647 w 581"/>
                <a:gd name="T73" fmla="*/ 2147483647 h 609"/>
                <a:gd name="T74" fmla="*/ 2147483647 w 581"/>
                <a:gd name="T75" fmla="*/ 2147483647 h 609"/>
                <a:gd name="T76" fmla="*/ 2147483647 w 581"/>
                <a:gd name="T77" fmla="*/ 2147483647 h 609"/>
                <a:gd name="T78" fmla="*/ 2147483647 w 581"/>
                <a:gd name="T79" fmla="*/ 2147483647 h 609"/>
                <a:gd name="T80" fmla="*/ 2147483647 w 581"/>
                <a:gd name="T81" fmla="*/ 0 h 609"/>
                <a:gd name="T82" fmla="*/ 2147483647 w 581"/>
                <a:gd name="T83" fmla="*/ 2147483647 h 609"/>
                <a:gd name="T84" fmla="*/ 2147483647 w 581"/>
                <a:gd name="T85" fmla="*/ 2147483647 h 609"/>
                <a:gd name="T86" fmla="*/ 2147483647 w 581"/>
                <a:gd name="T87" fmla="*/ 2147483647 h 609"/>
                <a:gd name="T88" fmla="*/ 2147483647 w 581"/>
                <a:gd name="T89" fmla="*/ 0 h 609"/>
                <a:gd name="T90" fmla="*/ 2147483647 w 581"/>
                <a:gd name="T91" fmla="*/ 2147483647 h 609"/>
                <a:gd name="T92" fmla="*/ 2147483647 w 581"/>
                <a:gd name="T93" fmla="*/ 2147483647 h 609"/>
                <a:gd name="T94" fmla="*/ 2147483647 w 581"/>
                <a:gd name="T95" fmla="*/ 2147483647 h 609"/>
                <a:gd name="T96" fmla="*/ 2147483647 w 581"/>
                <a:gd name="T97" fmla="*/ 0 h 609"/>
                <a:gd name="T98" fmla="*/ 2147483647 w 581"/>
                <a:gd name="T99" fmla="*/ 2147483647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lIns="45720" tIns="22860" rIns="45720" bIns="22860" anchor="ctr"/>
            <a:lstStyle/>
            <a:p>
              <a:endParaRPr lang="zh-CN" altLang="en-US"/>
            </a:p>
          </p:txBody>
        </p:sp>
      </p:grpSp>
      <p:grpSp>
        <p:nvGrpSpPr>
          <p:cNvPr id="13" name="组合 12"/>
          <p:cNvGrpSpPr/>
          <p:nvPr/>
        </p:nvGrpSpPr>
        <p:grpSpPr bwMode="auto">
          <a:xfrm>
            <a:off x="6192838" y="1700213"/>
            <a:ext cx="576262" cy="576262"/>
            <a:chOff x="4788024" y="1275213"/>
            <a:chExt cx="432048" cy="432048"/>
          </a:xfrm>
        </p:grpSpPr>
        <p:sp>
          <p:nvSpPr>
            <p:cNvPr id="18448" name="椭圆 65"/>
            <p:cNvSpPr>
              <a:spLocks noChangeArrowheads="1"/>
            </p:cNvSpPr>
            <p:nvPr/>
          </p:nvSpPr>
          <p:spPr bwMode="auto">
            <a:xfrm>
              <a:off x="4788024" y="1275213"/>
              <a:ext cx="432048" cy="432048"/>
            </a:xfrm>
            <a:prstGeom prst="ellipse">
              <a:avLst/>
            </a:pr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en-US" sz="2400">
                <a:solidFill>
                  <a:srgbClr val="FFFFFF"/>
                </a:solidFill>
              </a:endParaRPr>
            </a:p>
          </p:txBody>
        </p:sp>
        <p:sp>
          <p:nvSpPr>
            <p:cNvPr id="18449" name="Freeform 110"/>
            <p:cNvSpPr>
              <a:spLocks noChangeArrowheads="1"/>
            </p:cNvSpPr>
            <p:nvPr/>
          </p:nvSpPr>
          <p:spPr bwMode="auto">
            <a:xfrm>
              <a:off x="4891102" y="1366806"/>
              <a:ext cx="250679" cy="248862"/>
            </a:xfrm>
            <a:custGeom>
              <a:avLst/>
              <a:gdLst>
                <a:gd name="T0" fmla="*/ 2147483647 w 609"/>
                <a:gd name="T1" fmla="*/ 2147483647 h 602"/>
                <a:gd name="T2" fmla="*/ 2147483647 w 609"/>
                <a:gd name="T3" fmla="*/ 2147483647 h 602"/>
                <a:gd name="T4" fmla="*/ 2147483647 w 609"/>
                <a:gd name="T5" fmla="*/ 2147483647 h 602"/>
                <a:gd name="T6" fmla="*/ 2147483647 w 609"/>
                <a:gd name="T7" fmla="*/ 2147483647 h 602"/>
                <a:gd name="T8" fmla="*/ 2147483647 w 609"/>
                <a:gd name="T9" fmla="*/ 2147483647 h 602"/>
                <a:gd name="T10" fmla="*/ 2147483647 w 609"/>
                <a:gd name="T11" fmla="*/ 2147483647 h 602"/>
                <a:gd name="T12" fmla="*/ 0 w 609"/>
                <a:gd name="T13" fmla="*/ 2147483647 h 602"/>
                <a:gd name="T14" fmla="*/ 2147483647 w 609"/>
                <a:gd name="T15" fmla="*/ 0 h 602"/>
                <a:gd name="T16" fmla="*/ 2147483647 w 609"/>
                <a:gd name="T17" fmla="*/ 2147483647 h 602"/>
                <a:gd name="T18" fmla="*/ 2147483647 w 609"/>
                <a:gd name="T19" fmla="*/ 2147483647 h 602"/>
                <a:gd name="T20" fmla="*/ 2147483647 w 609"/>
                <a:gd name="T21" fmla="*/ 2147483647 h 602"/>
                <a:gd name="T22" fmla="*/ 2147483647 w 609"/>
                <a:gd name="T23" fmla="*/ 2147483647 h 602"/>
                <a:gd name="T24" fmla="*/ 2147483647 w 609"/>
                <a:gd name="T25" fmla="*/ 2147483647 h 602"/>
                <a:gd name="T26" fmla="*/ 2147483647 w 609"/>
                <a:gd name="T27" fmla="*/ 2147483647 h 602"/>
                <a:gd name="T28" fmla="*/ 2147483647 w 609"/>
                <a:gd name="T29" fmla="*/ 2147483647 h 602"/>
                <a:gd name="T30" fmla="*/ 2147483647 w 609"/>
                <a:gd name="T31" fmla="*/ 2147483647 h 602"/>
                <a:gd name="T32" fmla="*/ 2147483647 w 609"/>
                <a:gd name="T33" fmla="*/ 2147483647 h 602"/>
                <a:gd name="T34" fmla="*/ 2147483647 w 609"/>
                <a:gd name="T35" fmla="*/ 2147483647 h 602"/>
                <a:gd name="T36" fmla="*/ 2147483647 w 609"/>
                <a:gd name="T37" fmla="*/ 2147483647 h 602"/>
                <a:gd name="T38" fmla="*/ 2147483647 w 609"/>
                <a:gd name="T39" fmla="*/ 2147483647 h 602"/>
                <a:gd name="T40" fmla="*/ 2147483647 w 609"/>
                <a:gd name="T41" fmla="*/ 2147483647 h 602"/>
                <a:gd name="T42" fmla="*/ 2147483647 w 609"/>
                <a:gd name="T43" fmla="*/ 2147483647 h 602"/>
                <a:gd name="T44" fmla="*/ 2147483647 w 609"/>
                <a:gd name="T45" fmla="*/ 2147483647 h 602"/>
                <a:gd name="T46" fmla="*/ 2147483647 w 609"/>
                <a:gd name="T47" fmla="*/ 2147483647 h 602"/>
                <a:gd name="T48" fmla="*/ 2147483647 w 609"/>
                <a:gd name="T49" fmla="*/ 2147483647 h 602"/>
                <a:gd name="T50" fmla="*/ 2147483647 w 609"/>
                <a:gd name="T51" fmla="*/ 2147483647 h 602"/>
                <a:gd name="T52" fmla="*/ 2147483647 w 609"/>
                <a:gd name="T53" fmla="*/ 2147483647 h 602"/>
                <a:gd name="T54" fmla="*/ 2147483647 w 609"/>
                <a:gd name="T55" fmla="*/ 2147483647 h 602"/>
                <a:gd name="T56" fmla="*/ 2147483647 w 609"/>
                <a:gd name="T57" fmla="*/ 2147483647 h 602"/>
                <a:gd name="T58" fmla="*/ 2147483647 w 609"/>
                <a:gd name="T59" fmla="*/ 2147483647 h 602"/>
                <a:gd name="T60" fmla="*/ 2147483647 w 609"/>
                <a:gd name="T61" fmla="*/ 2147483647 h 602"/>
                <a:gd name="T62" fmla="*/ 2147483647 w 609"/>
                <a:gd name="T63" fmla="*/ 2147483647 h 602"/>
                <a:gd name="T64" fmla="*/ 2147483647 w 609"/>
                <a:gd name="T65" fmla="*/ 2147483647 h 602"/>
                <a:gd name="T66" fmla="*/ 2147483647 w 609"/>
                <a:gd name="T67" fmla="*/ 2147483647 h 602"/>
                <a:gd name="T68" fmla="*/ 2147483647 w 609"/>
                <a:gd name="T69" fmla="*/ 2147483647 h 602"/>
                <a:gd name="T70" fmla="*/ 2147483647 w 609"/>
                <a:gd name="T71" fmla="*/ 214748364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lIns="45720" tIns="22860" rIns="45720" bIns="22860" anchor="ctr"/>
            <a:lstStyle/>
            <a:p>
              <a:endParaRPr lang="zh-CN" altLang="en-US"/>
            </a:p>
          </p:txBody>
        </p:sp>
      </p:grpSp>
      <p:grpSp>
        <p:nvGrpSpPr>
          <p:cNvPr id="16" name="组合 15"/>
          <p:cNvGrpSpPr/>
          <p:nvPr/>
        </p:nvGrpSpPr>
        <p:grpSpPr bwMode="auto">
          <a:xfrm>
            <a:off x="7056438" y="1700213"/>
            <a:ext cx="577850" cy="576262"/>
            <a:chOff x="5436096" y="1274820"/>
            <a:chExt cx="432833" cy="432834"/>
          </a:xfrm>
        </p:grpSpPr>
        <p:sp>
          <p:nvSpPr>
            <p:cNvPr id="17"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defRPr/>
              </a:pPr>
              <a:endParaRPr lang="zh-CN" altLang="en-US" sz="2400">
                <a:solidFill>
                  <a:srgbClr val="FFFFFF"/>
                </a:solidFill>
                <a:latin typeface="Calibri" panose="020F0502020204030204" pitchFamily="34" charset="0"/>
              </a:endParaRPr>
            </a:p>
          </p:txBody>
        </p:sp>
        <p:sp>
          <p:nvSpPr>
            <p:cNvPr id="18447" name="Freeform 16"/>
            <p:cNvSpPr>
              <a:spLocks noChangeArrowheads="1"/>
            </p:cNvSpPr>
            <p:nvPr/>
          </p:nvSpPr>
          <p:spPr bwMode="auto">
            <a:xfrm>
              <a:off x="5554420" y="1377705"/>
              <a:ext cx="196183" cy="227065"/>
            </a:xfrm>
            <a:custGeom>
              <a:avLst/>
              <a:gdLst>
                <a:gd name="T0" fmla="*/ 2147483647 w 475"/>
                <a:gd name="T1" fmla="*/ 2147483647 h 552"/>
                <a:gd name="T2" fmla="*/ 2147483647 w 475"/>
                <a:gd name="T3" fmla="*/ 2147483647 h 552"/>
                <a:gd name="T4" fmla="*/ 2147483647 w 475"/>
                <a:gd name="T5" fmla="*/ 2147483647 h 552"/>
                <a:gd name="T6" fmla="*/ 2147483647 w 475"/>
                <a:gd name="T7" fmla="*/ 0 h 552"/>
                <a:gd name="T8" fmla="*/ 2147483647 w 475"/>
                <a:gd name="T9" fmla="*/ 0 h 552"/>
                <a:gd name="T10" fmla="*/ 2147483647 w 475"/>
                <a:gd name="T11" fmla="*/ 2147483647 h 552"/>
                <a:gd name="T12" fmla="*/ 2147483647 w 475"/>
                <a:gd name="T13" fmla="*/ 2147483647 h 552"/>
                <a:gd name="T14" fmla="*/ 2147483647 w 475"/>
                <a:gd name="T15" fmla="*/ 2147483647 h 552"/>
                <a:gd name="T16" fmla="*/ 2147483647 w 475"/>
                <a:gd name="T17" fmla="*/ 2147483647 h 552"/>
                <a:gd name="T18" fmla="*/ 2147483647 w 475"/>
                <a:gd name="T19" fmla="*/ 2147483647 h 552"/>
                <a:gd name="T20" fmla="*/ 2147483647 w 475"/>
                <a:gd name="T21" fmla="*/ 2147483647 h 552"/>
                <a:gd name="T22" fmla="*/ 2147483647 w 475"/>
                <a:gd name="T23" fmla="*/ 2147483647 h 552"/>
                <a:gd name="T24" fmla="*/ 2147483647 w 475"/>
                <a:gd name="T25" fmla="*/ 2147483647 h 552"/>
                <a:gd name="T26" fmla="*/ 2147483647 w 475"/>
                <a:gd name="T27" fmla="*/ 2147483647 h 552"/>
                <a:gd name="T28" fmla="*/ 2147483647 w 475"/>
                <a:gd name="T29" fmla="*/ 2147483647 h 552"/>
                <a:gd name="T30" fmla="*/ 2147483647 w 475"/>
                <a:gd name="T31" fmla="*/ 2147483647 h 552"/>
                <a:gd name="T32" fmla="*/ 2147483647 w 475"/>
                <a:gd name="T33" fmla="*/ 2147483647 h 552"/>
                <a:gd name="T34" fmla="*/ 2147483647 w 475"/>
                <a:gd name="T35" fmla="*/ 2147483647 h 552"/>
                <a:gd name="T36" fmla="*/ 2147483647 w 475"/>
                <a:gd name="T37" fmla="*/ 2147483647 h 552"/>
                <a:gd name="T38" fmla="*/ 2147483647 w 475"/>
                <a:gd name="T39" fmla="*/ 2147483647 h 552"/>
                <a:gd name="T40" fmla="*/ 2147483647 w 475"/>
                <a:gd name="T41" fmla="*/ 2147483647 h 552"/>
                <a:gd name="T42" fmla="*/ 2147483647 w 475"/>
                <a:gd name="T43" fmla="*/ 2147483647 h 552"/>
                <a:gd name="T44" fmla="*/ 2147483647 w 475"/>
                <a:gd name="T45" fmla="*/ 2147483647 h 552"/>
                <a:gd name="T46" fmla="*/ 2147483647 w 475"/>
                <a:gd name="T47" fmla="*/ 2147483647 h 552"/>
                <a:gd name="T48" fmla="*/ 2147483647 w 475"/>
                <a:gd name="T49" fmla="*/ 2147483647 h 552"/>
                <a:gd name="T50" fmla="*/ 2147483647 w 475"/>
                <a:gd name="T51" fmla="*/ 2147483647 h 552"/>
                <a:gd name="T52" fmla="*/ 2147483647 w 475"/>
                <a:gd name="T53" fmla="*/ 0 h 552"/>
                <a:gd name="T54" fmla="*/ 2147483647 w 475"/>
                <a:gd name="T55" fmla="*/ 0 h 552"/>
                <a:gd name="T56" fmla="*/ 2147483647 w 475"/>
                <a:gd name="T57" fmla="*/ 2147483647 h 552"/>
                <a:gd name="T58" fmla="*/ 2147483647 w 475"/>
                <a:gd name="T59" fmla="*/ 2147483647 h 552"/>
                <a:gd name="T60" fmla="*/ 2147483647 w 475"/>
                <a:gd name="T61" fmla="*/ 2147483647 h 552"/>
                <a:gd name="T62" fmla="*/ 2147483647 w 475"/>
                <a:gd name="T63" fmla="*/ 2147483647 h 552"/>
                <a:gd name="T64" fmla="*/ 2147483647 w 475"/>
                <a:gd name="T65" fmla="*/ 2147483647 h 552"/>
                <a:gd name="T66" fmla="*/ 2147483647 w 475"/>
                <a:gd name="T67" fmla="*/ 2147483647 h 552"/>
                <a:gd name="T68" fmla="*/ 2147483647 w 475"/>
                <a:gd name="T69" fmla="*/ 2147483647 h 552"/>
                <a:gd name="T70" fmla="*/ 0 w 475"/>
                <a:gd name="T71" fmla="*/ 2147483647 h 552"/>
                <a:gd name="T72" fmla="*/ 2147483647 w 475"/>
                <a:gd name="T73" fmla="*/ 2147483647 h 552"/>
                <a:gd name="T74" fmla="*/ 2147483647 w 475"/>
                <a:gd name="T75" fmla="*/ 2147483647 h 552"/>
                <a:gd name="T76" fmla="*/ 2147483647 w 475"/>
                <a:gd name="T77" fmla="*/ 2147483647 h 552"/>
                <a:gd name="T78" fmla="*/ 2147483647 w 475"/>
                <a:gd name="T79" fmla="*/ 2147483647 h 552"/>
                <a:gd name="T80" fmla="*/ 2147483647 w 475"/>
                <a:gd name="T81" fmla="*/ 2147483647 h 552"/>
                <a:gd name="T82" fmla="*/ 2147483647 w 475"/>
                <a:gd name="T83" fmla="*/ 2147483647 h 552"/>
                <a:gd name="T84" fmla="*/ 2147483647 w 475"/>
                <a:gd name="T85" fmla="*/ 2147483647 h 552"/>
                <a:gd name="T86" fmla="*/ 2147483647 w 475"/>
                <a:gd name="T87" fmla="*/ 2147483647 h 552"/>
                <a:gd name="T88" fmla="*/ 2147483647 w 475"/>
                <a:gd name="T89" fmla="*/ 2147483647 h 552"/>
                <a:gd name="T90" fmla="*/ 0 w 475"/>
                <a:gd name="T91" fmla="*/ 2147483647 h 552"/>
                <a:gd name="T92" fmla="*/ 2147483647 w 475"/>
                <a:gd name="T93" fmla="*/ 2147483647 h 552"/>
                <a:gd name="T94" fmla="*/ 2147483647 w 475"/>
                <a:gd name="T95" fmla="*/ 2147483647 h 552"/>
                <a:gd name="T96" fmla="*/ 2147483647 w 475"/>
                <a:gd name="T97" fmla="*/ 2147483647 h 552"/>
                <a:gd name="T98" fmla="*/ 2147483647 w 475"/>
                <a:gd name="T99" fmla="*/ 2147483647 h 552"/>
                <a:gd name="T100" fmla="*/ 2147483647 w 475"/>
                <a:gd name="T101" fmla="*/ 2147483647 h 552"/>
                <a:gd name="T102" fmla="*/ 2147483647 w 475"/>
                <a:gd name="T103" fmla="*/ 2147483647 h 552"/>
                <a:gd name="T104" fmla="*/ 2147483647 w 475"/>
                <a:gd name="T105" fmla="*/ 2147483647 h 552"/>
                <a:gd name="T106" fmla="*/ 0 w 475"/>
                <a:gd name="T107" fmla="*/ 2147483647 h 552"/>
                <a:gd name="T108" fmla="*/ 2147483647 w 475"/>
                <a:gd name="T109" fmla="*/ 2147483647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lIns="45720" tIns="22860" rIns="45720" bIns="22860" anchor="ctr"/>
            <a:lstStyle/>
            <a:p>
              <a:endParaRPr lang="zh-CN" altLang="en-US"/>
            </a:p>
          </p:txBody>
        </p:sp>
      </p:grpSp>
      <p:grpSp>
        <p:nvGrpSpPr>
          <p:cNvPr id="19" name="组合 18"/>
          <p:cNvGrpSpPr/>
          <p:nvPr/>
        </p:nvGrpSpPr>
        <p:grpSpPr bwMode="auto">
          <a:xfrm>
            <a:off x="4464050" y="1700213"/>
            <a:ext cx="577850" cy="576262"/>
            <a:chOff x="3491880" y="1274820"/>
            <a:chExt cx="432833" cy="432834"/>
          </a:xfrm>
        </p:grpSpPr>
        <p:sp>
          <p:nvSpPr>
            <p:cNvPr id="18444"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en-US" sz="2400">
                <a:solidFill>
                  <a:srgbClr val="FFFFFF"/>
                </a:solidFill>
              </a:endParaRPr>
            </a:p>
          </p:txBody>
        </p:sp>
        <p:sp>
          <p:nvSpPr>
            <p:cNvPr id="18445" name="Freeform 75"/>
            <p:cNvSpPr>
              <a:spLocks noChangeArrowheads="1"/>
            </p:cNvSpPr>
            <p:nvPr/>
          </p:nvSpPr>
          <p:spPr bwMode="auto">
            <a:xfrm>
              <a:off x="3583864" y="1385879"/>
              <a:ext cx="248863" cy="210716"/>
            </a:xfrm>
            <a:custGeom>
              <a:avLst/>
              <a:gdLst>
                <a:gd name="T0" fmla="*/ 2147483647 w 602"/>
                <a:gd name="T1" fmla="*/ 2147483647 h 510"/>
                <a:gd name="T2" fmla="*/ 2147483647 w 602"/>
                <a:gd name="T3" fmla="*/ 2147483647 h 510"/>
                <a:gd name="T4" fmla="*/ 2147483647 w 602"/>
                <a:gd name="T5" fmla="*/ 2147483647 h 510"/>
                <a:gd name="T6" fmla="*/ 0 w 602"/>
                <a:gd name="T7" fmla="*/ 2147483647 h 510"/>
                <a:gd name="T8" fmla="*/ 0 w 602"/>
                <a:gd name="T9" fmla="*/ 2147483647 h 510"/>
                <a:gd name="T10" fmla="*/ 2147483647 w 602"/>
                <a:gd name="T11" fmla="*/ 0 h 510"/>
                <a:gd name="T12" fmla="*/ 2147483647 w 602"/>
                <a:gd name="T13" fmla="*/ 2147483647 h 510"/>
                <a:gd name="T14" fmla="*/ 2147483647 w 602"/>
                <a:gd name="T15" fmla="*/ 2147483647 h 510"/>
                <a:gd name="T16" fmla="*/ 2147483647 w 602"/>
                <a:gd name="T17" fmla="*/ 2147483647 h 510"/>
                <a:gd name="T18" fmla="*/ 2147483647 w 602"/>
                <a:gd name="T19" fmla="*/ 2147483647 h 510"/>
                <a:gd name="T20" fmla="*/ 2147483647 w 602"/>
                <a:gd name="T21" fmla="*/ 2147483647 h 510"/>
                <a:gd name="T22" fmla="*/ 2147483647 w 602"/>
                <a:gd name="T23" fmla="*/ 2147483647 h 510"/>
                <a:gd name="T24" fmla="*/ 2147483647 w 602"/>
                <a:gd name="T25" fmla="*/ 2147483647 h 510"/>
                <a:gd name="T26" fmla="*/ 2147483647 w 602"/>
                <a:gd name="T27" fmla="*/ 2147483647 h 510"/>
                <a:gd name="T28" fmla="*/ 2147483647 w 602"/>
                <a:gd name="T29" fmla="*/ 2147483647 h 510"/>
                <a:gd name="T30" fmla="*/ 2147483647 w 602"/>
                <a:gd name="T31" fmla="*/ 2147483647 h 510"/>
                <a:gd name="T32" fmla="*/ 2147483647 w 602"/>
                <a:gd name="T33" fmla="*/ 2147483647 h 510"/>
                <a:gd name="T34" fmla="*/ 2147483647 w 602"/>
                <a:gd name="T35" fmla="*/ 2147483647 h 510"/>
                <a:gd name="T36" fmla="*/ 2147483647 w 602"/>
                <a:gd name="T37" fmla="*/ 2147483647 h 510"/>
                <a:gd name="T38" fmla="*/ 2147483647 w 602"/>
                <a:gd name="T39" fmla="*/ 2147483647 h 510"/>
                <a:gd name="T40" fmla="*/ 2147483647 w 602"/>
                <a:gd name="T41" fmla="*/ 2147483647 h 510"/>
                <a:gd name="T42" fmla="*/ 2147483647 w 602"/>
                <a:gd name="T43" fmla="*/ 2147483647 h 510"/>
                <a:gd name="T44" fmla="*/ 2147483647 w 602"/>
                <a:gd name="T45" fmla="*/ 2147483647 h 510"/>
                <a:gd name="T46" fmla="*/ 2147483647 w 602"/>
                <a:gd name="T47" fmla="*/ 2147483647 h 510"/>
                <a:gd name="T48" fmla="*/ 2147483647 w 602"/>
                <a:gd name="T49" fmla="*/ 2147483647 h 510"/>
                <a:gd name="T50" fmla="*/ 2147483647 w 602"/>
                <a:gd name="T51" fmla="*/ 2147483647 h 510"/>
                <a:gd name="T52" fmla="*/ 2147483647 w 602"/>
                <a:gd name="T53" fmla="*/ 2147483647 h 510"/>
                <a:gd name="T54" fmla="*/ 2147483647 w 602"/>
                <a:gd name="T55" fmla="*/ 2147483647 h 510"/>
                <a:gd name="T56" fmla="*/ 2147483647 w 602"/>
                <a:gd name="T57" fmla="*/ 2147483647 h 510"/>
                <a:gd name="T58" fmla="*/ 2147483647 w 602"/>
                <a:gd name="T59" fmla="*/ 2147483647 h 510"/>
                <a:gd name="T60" fmla="*/ 2147483647 w 602"/>
                <a:gd name="T61" fmla="*/ 2147483647 h 510"/>
                <a:gd name="T62" fmla="*/ 2147483647 w 602"/>
                <a:gd name="T63" fmla="*/ 2147483647 h 510"/>
                <a:gd name="T64" fmla="*/ 2147483647 w 602"/>
                <a:gd name="T65" fmla="*/ 2147483647 h 510"/>
                <a:gd name="T66" fmla="*/ 2147483647 w 602"/>
                <a:gd name="T67" fmla="*/ 2147483647 h 510"/>
                <a:gd name="T68" fmla="*/ 2147483647 w 602"/>
                <a:gd name="T69" fmla="*/ 2147483647 h 510"/>
                <a:gd name="T70" fmla="*/ 2147483647 w 602"/>
                <a:gd name="T71" fmla="*/ 2147483647 h 510"/>
                <a:gd name="T72" fmla="*/ 2147483647 w 602"/>
                <a:gd name="T73" fmla="*/ 2147483647 h 510"/>
                <a:gd name="T74" fmla="*/ 2147483647 w 602"/>
                <a:gd name="T75" fmla="*/ 2147483647 h 510"/>
                <a:gd name="T76" fmla="*/ 2147483647 w 602"/>
                <a:gd name="T77" fmla="*/ 2147483647 h 510"/>
                <a:gd name="T78" fmla="*/ 2147483647 w 602"/>
                <a:gd name="T79" fmla="*/ 2147483647 h 510"/>
                <a:gd name="T80" fmla="*/ 2147483647 w 602"/>
                <a:gd name="T81" fmla="*/ 2147483647 h 510"/>
                <a:gd name="T82" fmla="*/ 2147483647 w 602"/>
                <a:gd name="T83" fmla="*/ 2147483647 h 510"/>
                <a:gd name="T84" fmla="*/ 2147483647 w 602"/>
                <a:gd name="T85" fmla="*/ 2147483647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lIns="45720" tIns="22860" rIns="45720" bIns="22860" anchor="ctr"/>
            <a:lstStyle/>
            <a:p>
              <a:endParaRPr lang="zh-CN" altLang="en-US"/>
            </a:p>
          </p:txBody>
        </p:sp>
      </p:grpSp>
      <p:grpSp>
        <p:nvGrpSpPr>
          <p:cNvPr id="22" name="组合 21"/>
          <p:cNvGrpSpPr/>
          <p:nvPr/>
        </p:nvGrpSpPr>
        <p:grpSpPr bwMode="auto">
          <a:xfrm>
            <a:off x="5329238" y="1700213"/>
            <a:ext cx="576262" cy="576262"/>
            <a:chOff x="4139952" y="1274820"/>
            <a:chExt cx="432833" cy="432834"/>
          </a:xfrm>
        </p:grpSpPr>
        <p:sp>
          <p:nvSpPr>
            <p:cNvPr id="18442" name="椭圆 16"/>
            <p:cNvSpPr>
              <a:spLocks noChangeArrowheads="1"/>
            </p:cNvSpPr>
            <p:nvPr/>
          </p:nvSpPr>
          <p:spPr bwMode="auto">
            <a:xfrm>
              <a:off x="4139952" y="1274820"/>
              <a:ext cx="432833" cy="432834"/>
            </a:xfrm>
            <a:prstGeom prst="ellipse">
              <a:avLst/>
            </a:pr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en-US" sz="2400">
                <a:solidFill>
                  <a:srgbClr val="FFFFFF"/>
                </a:solidFill>
              </a:endParaRPr>
            </a:p>
          </p:txBody>
        </p:sp>
        <p:sp>
          <p:nvSpPr>
            <p:cNvPr id="18443" name="Freeform 84"/>
            <p:cNvSpPr>
              <a:spLocks noChangeArrowheads="1"/>
            </p:cNvSpPr>
            <p:nvPr/>
          </p:nvSpPr>
          <p:spPr bwMode="auto">
            <a:xfrm>
              <a:off x="4241546" y="1366806"/>
              <a:ext cx="248863" cy="248863"/>
            </a:xfrm>
            <a:custGeom>
              <a:avLst/>
              <a:gdLst>
                <a:gd name="T0" fmla="*/ 2147483647 w 602"/>
                <a:gd name="T1" fmla="*/ 2147483647 h 602"/>
                <a:gd name="T2" fmla="*/ 2147483647 w 602"/>
                <a:gd name="T3" fmla="*/ 2147483647 h 602"/>
                <a:gd name="T4" fmla="*/ 2147483647 w 602"/>
                <a:gd name="T5" fmla="*/ 0 h 602"/>
                <a:gd name="T6" fmla="*/ 2147483647 w 602"/>
                <a:gd name="T7" fmla="*/ 2147483647 h 602"/>
                <a:gd name="T8" fmla="*/ 2147483647 w 602"/>
                <a:gd name="T9" fmla="*/ 2147483647 h 602"/>
                <a:gd name="T10" fmla="*/ 2147483647 w 602"/>
                <a:gd name="T11" fmla="*/ 2147483647 h 602"/>
                <a:gd name="T12" fmla="*/ 2147483647 w 602"/>
                <a:gd name="T13" fmla="*/ 2147483647 h 602"/>
                <a:gd name="T14" fmla="*/ 0 w 602"/>
                <a:gd name="T15" fmla="*/ 2147483647 h 602"/>
                <a:gd name="T16" fmla="*/ 2147483647 w 602"/>
                <a:gd name="T17" fmla="*/ 2147483647 h 602"/>
                <a:gd name="T18" fmla="*/ 2147483647 w 602"/>
                <a:gd name="T19" fmla="*/ 2147483647 h 602"/>
                <a:gd name="T20" fmla="*/ 2147483647 w 602"/>
                <a:gd name="T21" fmla="*/ 2147483647 h 602"/>
                <a:gd name="T22" fmla="*/ 2147483647 w 602"/>
                <a:gd name="T23" fmla="*/ 2147483647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lIns="45720" tIns="22860" rIns="45720" bIns="22860" anchor="ctr"/>
            <a:lstStyle/>
            <a:p>
              <a:endParaRPr lang="zh-CN" altLang="en-US"/>
            </a:p>
          </p:txBody>
        </p:sp>
      </p:grpSp>
      <p:pic>
        <p:nvPicPr>
          <p:cNvPr id="25" name="图片 2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688288" y="260648"/>
            <a:ext cx="3236255" cy="538254"/>
          </a:xfrm>
          <a:prstGeom prst="rect">
            <a:avLst/>
          </a:prstGeom>
        </p:spPr>
      </p:pic>
    </p:spTree>
  </p:cSld>
  <p:clrMapOvr>
    <a:masterClrMapping/>
  </p:clrMapOvr>
  <p:transition spd="slow" advClick="0"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800" fill="hold"/>
                                        <p:tgtEl>
                                          <p:spTgt spid="42"/>
                                        </p:tgtEl>
                                        <p:attrNameLst>
                                          <p:attrName>ppt_x</p:attrName>
                                        </p:attrNameLst>
                                      </p:cBhvr>
                                      <p:tavLst>
                                        <p:tav tm="0">
                                          <p:val>
                                            <p:strVal val="0-#ppt_w/2"/>
                                          </p:val>
                                        </p:tav>
                                        <p:tav tm="100000">
                                          <p:val>
                                            <p:strVal val="#ppt_x"/>
                                          </p:val>
                                        </p:tav>
                                      </p:tavLst>
                                    </p:anim>
                                    <p:anim calcmode="lin" valueType="num">
                                      <p:cBhvr additive="base">
                                        <p:cTn id="8" dur="800" fill="hold"/>
                                        <p:tgtEl>
                                          <p:spTgt spid="4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par>
                                <p:cTn id="15" presetID="53" presetClass="entr" presetSubtype="16" fill="hold" nodeType="withEffect">
                                  <p:stCondLst>
                                    <p:cond delay="20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par>
                                <p:cTn id="20" presetID="53" presetClass="entr" presetSubtype="16" fill="hold" nodeType="withEffect">
                                  <p:stCondLst>
                                    <p:cond delay="40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par>
                                <p:cTn id="25" presetID="53" presetClass="entr" presetSubtype="16" fill="hold" nodeType="withEffect">
                                  <p:stCondLst>
                                    <p:cond delay="60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par>
                                <p:cTn id="30" presetID="53" presetClass="entr" presetSubtype="16" fill="hold" nodeType="withEffect">
                                  <p:stCondLst>
                                    <p:cond delay="80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childTnLst>
                          </p:cTn>
                        </p:par>
                        <p:par>
                          <p:cTn id="35" fill="hold">
                            <p:stCondLst>
                              <p:cond delay="1500"/>
                            </p:stCondLst>
                            <p:childTnLst>
                              <p:par>
                                <p:cTn id="36" presetID="22" presetClass="entr" presetSubtype="8" fill="hold" grpId="0" nodeType="afterEffect">
                                  <p:stCondLst>
                                    <p:cond delay="0"/>
                                  </p:stCondLst>
                                  <p:iterate type="lt">
                                    <p:tmPct val="30000"/>
                                  </p:iterate>
                                  <p:childTnLst>
                                    <p:set>
                                      <p:cBhvr>
                                        <p:cTn id="37" dur="1" fill="hold">
                                          <p:stCondLst>
                                            <p:cond delay="0"/>
                                          </p:stCondLst>
                                        </p:cTn>
                                        <p:tgtEl>
                                          <p:spTgt spid="49"/>
                                        </p:tgtEl>
                                        <p:attrNameLst>
                                          <p:attrName>style.visibility</p:attrName>
                                        </p:attrNameLst>
                                      </p:cBhvr>
                                      <p:to>
                                        <p:strVal val="visible"/>
                                      </p:to>
                                    </p:set>
                                    <p:animEffect transition="in" filter="wipe(left)">
                                      <p:cBhvr>
                                        <p:cTn id="38" dur="200"/>
                                        <p:tgtEl>
                                          <p:spTgt spid="49"/>
                                        </p:tgtEl>
                                      </p:cBhvr>
                                    </p:animEffect>
                                  </p:childTnLst>
                                </p:cTn>
                              </p:par>
                              <p:par>
                                <p:cTn id="39" presetID="36" presetClass="emph" presetSubtype="0" fill="hold" grpId="1" nodeType="withEffect">
                                  <p:stCondLst>
                                    <p:cond delay="0"/>
                                  </p:stCondLst>
                                  <p:iterate type="lt">
                                    <p:tmPct val="30000"/>
                                  </p:iterate>
                                  <p:childTnLst>
                                    <p:animScale>
                                      <p:cBhvr>
                                        <p:cTn id="40" dur="50" autoRev="1" fill="hold">
                                          <p:stCondLst>
                                            <p:cond delay="0"/>
                                          </p:stCondLst>
                                        </p:cTn>
                                        <p:tgtEl>
                                          <p:spTgt spid="49"/>
                                        </p:tgtEl>
                                      </p:cBhvr>
                                      <p:to x="80000" y="100000"/>
                                    </p:animScale>
                                    <p:anim by="(#ppt_w*0.10)" calcmode="lin" valueType="num">
                                      <p:cBhvr>
                                        <p:cTn id="41" dur="50" autoRev="1" fill="hold">
                                          <p:stCondLst>
                                            <p:cond delay="0"/>
                                          </p:stCondLst>
                                        </p:cTn>
                                        <p:tgtEl>
                                          <p:spTgt spid="49"/>
                                        </p:tgtEl>
                                        <p:attrNameLst>
                                          <p:attrName>ppt_x</p:attrName>
                                        </p:attrNameLst>
                                      </p:cBhvr>
                                    </p:anim>
                                    <p:anim by="(-#ppt_w*0.10)" calcmode="lin" valueType="num">
                                      <p:cBhvr>
                                        <p:cTn id="42" dur="50" autoRev="1" fill="hold">
                                          <p:stCondLst>
                                            <p:cond delay="0"/>
                                          </p:stCondLst>
                                        </p:cTn>
                                        <p:tgtEl>
                                          <p:spTgt spid="49"/>
                                        </p:tgtEl>
                                        <p:attrNameLst>
                                          <p:attrName>ppt_y</p:attrName>
                                        </p:attrNameLst>
                                      </p:cBhvr>
                                    </p:anim>
                                    <p:animRot by="-480000">
                                      <p:cBhvr>
                                        <p:cTn id="43" dur="50" autoRev="1" fill="hold">
                                          <p:stCondLst>
                                            <p:cond delay="0"/>
                                          </p:stCondLst>
                                        </p:cTn>
                                        <p:tgtEl>
                                          <p:spTgt spid="4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49" grpId="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flipH="1">
            <a:off x="0" y="1"/>
            <a:ext cx="195262" cy="1276350"/>
          </a:xfrm>
          <a:prstGeom prst="rect">
            <a:avLst/>
          </a:prstGeom>
          <a:solidFill>
            <a:srgbClr val="00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文本框 3"/>
          <p:cNvSpPr txBox="1"/>
          <p:nvPr/>
        </p:nvSpPr>
        <p:spPr>
          <a:xfrm>
            <a:off x="505958" y="868082"/>
            <a:ext cx="10757128" cy="584775"/>
          </a:xfrm>
          <a:prstGeom prst="rect">
            <a:avLst/>
          </a:prstGeom>
          <a:noFill/>
        </p:spPr>
        <p:txBody>
          <a:bodyPr vert="horz" wrap="square" rtlCol="0">
            <a:spAutoFit/>
          </a:bodyPr>
          <a:lstStyle/>
          <a:p>
            <a:r>
              <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rPr>
              <a:t>（一）教育部门牵头发起的</a:t>
            </a:r>
            <a:r>
              <a:rPr lang="zh-CN" altLang="en-US" sz="3200" b="1" dirty="0">
                <a:solidFill>
                  <a:srgbClr val="C00000"/>
                </a:solidFill>
                <a:latin typeface="微软雅黑" panose="020B0503020204020204" pitchFamily="34" charset="-122"/>
                <a:ea typeface="微软雅黑" panose="020B0503020204020204" pitchFamily="34" charset="-122"/>
              </a:rPr>
              <a:t>对校外培训机构</a:t>
            </a:r>
            <a:r>
              <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rPr>
              <a:t>的联合检查任务</a:t>
            </a:r>
            <a:endPar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10217646" y="3064263"/>
            <a:ext cx="1560286" cy="1569660"/>
          </a:xfrm>
          <a:prstGeom prst="rect">
            <a:avLst/>
          </a:prstGeom>
          <a:noFill/>
        </p:spPr>
        <p:txBody>
          <a:bodyPr wrap="square" rtlCol="0">
            <a:spAutoFit/>
          </a:bodyPr>
          <a:lstStyle/>
          <a:p>
            <a:r>
              <a:rPr lang="zh-CN" altLang="zh-CN" sz="2400" b="1" dirty="0">
                <a:solidFill>
                  <a:srgbClr val="0070C0"/>
                </a:solidFill>
                <a:latin typeface="微软雅黑" panose="020B0503020204020204" pitchFamily="34" charset="-122"/>
                <a:ea typeface="微软雅黑" panose="020B0503020204020204" pitchFamily="34" charset="-122"/>
              </a:rPr>
              <a:t>检查实施部门为县（市、区）相关部门</a:t>
            </a:r>
            <a:endParaRPr lang="zh-CN" altLang="en-US" sz="2400" b="1" dirty="0">
              <a:solidFill>
                <a:srgbClr val="0070C0"/>
              </a:solidFill>
              <a:latin typeface="微软雅黑" panose="020B0503020204020204" pitchFamily="34" charset="-122"/>
              <a:ea typeface="微软雅黑" panose="020B0503020204020204" pitchFamily="34" charset="-122"/>
            </a:endParaRPr>
          </a:p>
        </p:txBody>
      </p:sp>
      <p:graphicFrame>
        <p:nvGraphicFramePr>
          <p:cNvPr id="52" name="图示 51"/>
          <p:cNvGraphicFramePr/>
          <p:nvPr/>
        </p:nvGraphicFramePr>
        <p:xfrm>
          <a:off x="0" y="2025652"/>
          <a:ext cx="11499527" cy="412576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9" name="TextBox 8"/>
          <p:cNvSpPr txBox="1"/>
          <p:nvPr/>
        </p:nvSpPr>
        <p:spPr>
          <a:xfrm>
            <a:off x="729829" y="2641436"/>
            <a:ext cx="2304478" cy="461665"/>
          </a:xfrm>
          <a:prstGeom prst="rect">
            <a:avLst/>
          </a:prstGeom>
          <a:noFill/>
        </p:spPr>
        <p:txBody>
          <a:bodyPr wrap="square" rtlCol="0">
            <a:spAutoFit/>
          </a:bodyPr>
          <a:lstStyle/>
          <a:p>
            <a:r>
              <a:rPr lang="zh-CN" altLang="en-US" sz="2400" b="1" dirty="0" smtClean="0">
                <a:solidFill>
                  <a:srgbClr val="0070C0"/>
                </a:solidFill>
                <a:latin typeface="微软雅黑" panose="020B0503020204020204" pitchFamily="34" charset="-122"/>
                <a:ea typeface="微软雅黑" panose="020B0503020204020204" pitchFamily="34" charset="-122"/>
              </a:rPr>
              <a:t>发起</a:t>
            </a:r>
            <a:r>
              <a:rPr lang="zh-CN" altLang="zh-CN" sz="2400" b="1" dirty="0" smtClean="0">
                <a:solidFill>
                  <a:srgbClr val="0070C0"/>
                </a:solidFill>
                <a:latin typeface="微软雅黑" panose="020B0503020204020204" pitchFamily="34" charset="-122"/>
                <a:ea typeface="微软雅黑" panose="020B0503020204020204" pitchFamily="34" charset="-122"/>
              </a:rPr>
              <a:t>部门</a:t>
            </a:r>
            <a:endParaRPr lang="zh-CN" altLang="en-US" sz="2400" b="1" dirty="0">
              <a:solidFill>
                <a:srgbClr val="0070C0"/>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4064275" y="2592467"/>
            <a:ext cx="1852767" cy="461665"/>
          </a:xfrm>
          <a:prstGeom prst="rect">
            <a:avLst/>
          </a:prstGeom>
          <a:noFill/>
        </p:spPr>
        <p:txBody>
          <a:bodyPr wrap="square" rtlCol="0">
            <a:spAutoFit/>
          </a:bodyPr>
          <a:lstStyle/>
          <a:p>
            <a:r>
              <a:rPr lang="zh-CN" altLang="en-US" sz="2400" b="1" dirty="0" smtClean="0">
                <a:solidFill>
                  <a:srgbClr val="0070C0"/>
                </a:solidFill>
                <a:latin typeface="微软雅黑" panose="020B0503020204020204" pitchFamily="34" charset="-122"/>
                <a:ea typeface="微软雅黑" panose="020B0503020204020204" pitchFamily="34" charset="-122"/>
              </a:rPr>
              <a:t>配合</a:t>
            </a:r>
            <a:r>
              <a:rPr lang="zh-CN" altLang="zh-CN" sz="2400" b="1" dirty="0" smtClean="0">
                <a:solidFill>
                  <a:srgbClr val="0070C0"/>
                </a:solidFill>
                <a:latin typeface="微软雅黑" panose="020B0503020204020204" pitchFamily="34" charset="-122"/>
                <a:ea typeface="微软雅黑" panose="020B0503020204020204" pitchFamily="34" charset="-122"/>
              </a:rPr>
              <a:t>部门</a:t>
            </a:r>
            <a:endParaRPr lang="zh-CN" altLang="en-US" sz="2400" b="1" dirty="0">
              <a:solidFill>
                <a:srgbClr val="0070C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up)">
                                      <p:cBhvr>
                                        <p:cTn id="7" dur="500"/>
                                        <p:tgtEl>
                                          <p:spTgt spid="4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left)">
                                      <p:cBhvr>
                                        <p:cTn id="11" dur="1000"/>
                                        <p:tgtEl>
                                          <p:spTgt spid="52"/>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1000"/>
                                        <p:tgtEl>
                                          <p:spTgt spid="10"/>
                                        </p:tgtEl>
                                      </p:cBhvr>
                                    </p:animEffect>
                                  </p:childTnLst>
                                </p:cTn>
                              </p:par>
                            </p:childTnLst>
                          </p:cTn>
                        </p:par>
                        <p:par>
                          <p:cTn id="20" fill="hold">
                            <p:stCondLst>
                              <p:cond delay="3500"/>
                            </p:stCondLst>
                            <p:childTnLst>
                              <p:par>
                                <p:cTn id="21" presetID="22" presetClass="entr" presetSubtype="8"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8" grpId="0"/>
      <p:bldGraphic spid="52" grpId="0">
        <p:bldAsOne/>
      </p:bldGraphic>
      <p:bldP spid="9" grpId="0"/>
      <p:bldP spid="10"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flipH="1">
            <a:off x="0" y="1"/>
            <a:ext cx="195262" cy="1276350"/>
          </a:xfrm>
          <a:prstGeom prst="rect">
            <a:avLst/>
          </a:prstGeom>
          <a:solidFill>
            <a:srgbClr val="00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srgbClr val="FFFFFF"/>
              </a:solidFill>
            </a:endParaRPr>
          </a:p>
        </p:txBody>
      </p:sp>
      <p:sp>
        <p:nvSpPr>
          <p:cNvPr id="48" name="文本框 3"/>
          <p:cNvSpPr txBox="1"/>
          <p:nvPr/>
        </p:nvSpPr>
        <p:spPr>
          <a:xfrm>
            <a:off x="505958" y="868082"/>
            <a:ext cx="10757128" cy="584775"/>
          </a:xfrm>
          <a:prstGeom prst="rect">
            <a:avLst/>
          </a:prstGeom>
          <a:noFill/>
        </p:spPr>
        <p:txBody>
          <a:bodyPr vert="horz" wrap="square" rtlCol="0">
            <a:spAutoFit/>
          </a:bodyPr>
          <a:lstStyle/>
          <a:p>
            <a:pPr fontAlgn="auto">
              <a:spcBef>
                <a:spcPts val="0"/>
              </a:spcBef>
              <a:spcAft>
                <a:spcPts val="0"/>
              </a:spcAft>
            </a:pPr>
            <a:r>
              <a:rPr lang="zh-CN" altLang="en-US" sz="3200" b="1" dirty="0">
                <a:solidFill>
                  <a:srgbClr val="000000">
                    <a:lumMod val="75000"/>
                    <a:lumOff val="25000"/>
                  </a:srgbClr>
                </a:solidFill>
                <a:latin typeface="微软雅黑" panose="020B0503020204020204" pitchFamily="34" charset="-122"/>
                <a:ea typeface="微软雅黑" panose="020B0503020204020204" pitchFamily="34" charset="-122"/>
              </a:rPr>
              <a:t>（二）住建部门牵头发起的</a:t>
            </a:r>
            <a:r>
              <a:rPr lang="zh-CN" altLang="en-US" sz="3200" b="1" dirty="0">
                <a:solidFill>
                  <a:srgbClr val="C00000"/>
                </a:solidFill>
                <a:latin typeface="微软雅黑" panose="020B0503020204020204" pitchFamily="34" charset="-122"/>
                <a:ea typeface="微软雅黑" panose="020B0503020204020204" pitchFamily="34" charset="-122"/>
              </a:rPr>
              <a:t>对房地产经纪机构</a:t>
            </a:r>
            <a:r>
              <a:rPr lang="zh-CN" altLang="en-US" sz="3200" b="1" dirty="0">
                <a:solidFill>
                  <a:srgbClr val="000000">
                    <a:lumMod val="75000"/>
                    <a:lumOff val="25000"/>
                  </a:srgbClr>
                </a:solidFill>
                <a:latin typeface="微软雅黑" panose="020B0503020204020204" pitchFamily="34" charset="-122"/>
                <a:ea typeface="微软雅黑" panose="020B0503020204020204" pitchFamily="34" charset="-122"/>
              </a:rPr>
              <a:t>的联合检查</a:t>
            </a:r>
            <a:endParaRPr lang="zh-CN" altLang="en-US" sz="3200" b="1" dirty="0">
              <a:solidFill>
                <a:srgbClr val="000000">
                  <a:lumMod val="75000"/>
                  <a:lumOff val="25000"/>
                </a:srgbClr>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10533628" y="3247987"/>
            <a:ext cx="1458915" cy="1569660"/>
          </a:xfrm>
          <a:prstGeom prst="rect">
            <a:avLst/>
          </a:prstGeom>
          <a:noFill/>
        </p:spPr>
        <p:txBody>
          <a:bodyPr wrap="square" rtlCol="0">
            <a:spAutoFit/>
          </a:bodyPr>
          <a:lstStyle/>
          <a:p>
            <a:pPr fontAlgn="auto">
              <a:spcBef>
                <a:spcPts val="0"/>
              </a:spcBef>
              <a:spcAft>
                <a:spcPts val="0"/>
              </a:spcAft>
            </a:pPr>
            <a:r>
              <a:rPr lang="zh-CN" altLang="zh-CN" sz="2400" b="1" dirty="0">
                <a:solidFill>
                  <a:srgbClr val="0070C0"/>
                </a:solidFill>
                <a:latin typeface="微软雅黑" panose="020B0503020204020204" pitchFamily="34" charset="-122"/>
                <a:ea typeface="微软雅黑" panose="020B0503020204020204" pitchFamily="34" charset="-122"/>
              </a:rPr>
              <a:t>检查实施部门为县（市、区）相关部门</a:t>
            </a:r>
            <a:endParaRPr lang="zh-CN" altLang="en-US" sz="2400" b="1" dirty="0">
              <a:solidFill>
                <a:srgbClr val="0070C0"/>
              </a:solidFill>
              <a:latin typeface="微软雅黑" panose="020B0503020204020204" pitchFamily="34" charset="-122"/>
              <a:ea typeface="微软雅黑" panose="020B0503020204020204" pitchFamily="34" charset="-122"/>
            </a:endParaRPr>
          </a:p>
        </p:txBody>
      </p:sp>
      <p:graphicFrame>
        <p:nvGraphicFramePr>
          <p:cNvPr id="52" name="图示 51"/>
          <p:cNvGraphicFramePr/>
          <p:nvPr/>
        </p:nvGraphicFramePr>
        <p:xfrm>
          <a:off x="747132" y="2018371"/>
          <a:ext cx="9621747" cy="4028893"/>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7" name="TextBox 6"/>
          <p:cNvSpPr txBox="1"/>
          <p:nvPr/>
        </p:nvSpPr>
        <p:spPr>
          <a:xfrm>
            <a:off x="1387623" y="2631204"/>
            <a:ext cx="2304478" cy="461665"/>
          </a:xfrm>
          <a:prstGeom prst="rect">
            <a:avLst/>
          </a:prstGeom>
          <a:noFill/>
        </p:spPr>
        <p:txBody>
          <a:bodyPr wrap="square" rtlCol="0">
            <a:spAutoFit/>
          </a:bodyPr>
          <a:lstStyle/>
          <a:p>
            <a:pPr fontAlgn="auto">
              <a:spcBef>
                <a:spcPts val="0"/>
              </a:spcBef>
              <a:spcAft>
                <a:spcPts val="0"/>
              </a:spcAft>
            </a:pPr>
            <a:r>
              <a:rPr lang="zh-CN" altLang="en-US" sz="2400" b="1" dirty="0" smtClean="0">
                <a:solidFill>
                  <a:srgbClr val="0070C0"/>
                </a:solidFill>
                <a:latin typeface="微软雅黑" panose="020B0503020204020204" pitchFamily="34" charset="-122"/>
                <a:ea typeface="微软雅黑" panose="020B0503020204020204" pitchFamily="34" charset="-122"/>
              </a:rPr>
              <a:t>发起</a:t>
            </a:r>
            <a:r>
              <a:rPr lang="zh-CN" altLang="zh-CN" sz="2400" b="1" dirty="0" smtClean="0">
                <a:solidFill>
                  <a:srgbClr val="0070C0"/>
                </a:solidFill>
                <a:latin typeface="微软雅黑" panose="020B0503020204020204" pitchFamily="34" charset="-122"/>
                <a:ea typeface="微软雅黑" panose="020B0503020204020204" pitchFamily="34" charset="-122"/>
              </a:rPr>
              <a:t>部门</a:t>
            </a:r>
            <a:endParaRPr lang="zh-CN" altLang="en-US" sz="2400" b="1" dirty="0">
              <a:solidFill>
                <a:srgbClr val="0070C0"/>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4633931" y="2602598"/>
            <a:ext cx="1852767" cy="461665"/>
          </a:xfrm>
          <a:prstGeom prst="rect">
            <a:avLst/>
          </a:prstGeom>
          <a:noFill/>
        </p:spPr>
        <p:txBody>
          <a:bodyPr wrap="square" rtlCol="0">
            <a:spAutoFit/>
          </a:bodyPr>
          <a:lstStyle/>
          <a:p>
            <a:pPr fontAlgn="auto">
              <a:spcBef>
                <a:spcPts val="0"/>
              </a:spcBef>
              <a:spcAft>
                <a:spcPts val="0"/>
              </a:spcAft>
            </a:pPr>
            <a:r>
              <a:rPr lang="zh-CN" altLang="en-US" sz="2400" b="1" dirty="0" smtClean="0">
                <a:solidFill>
                  <a:srgbClr val="0070C0"/>
                </a:solidFill>
                <a:latin typeface="微软雅黑" panose="020B0503020204020204" pitchFamily="34" charset="-122"/>
                <a:ea typeface="微软雅黑" panose="020B0503020204020204" pitchFamily="34" charset="-122"/>
              </a:rPr>
              <a:t>配合</a:t>
            </a:r>
            <a:r>
              <a:rPr lang="zh-CN" altLang="zh-CN" sz="2400" b="1" dirty="0" smtClean="0">
                <a:solidFill>
                  <a:srgbClr val="0070C0"/>
                </a:solidFill>
                <a:latin typeface="微软雅黑" panose="020B0503020204020204" pitchFamily="34" charset="-122"/>
                <a:ea typeface="微软雅黑" panose="020B0503020204020204" pitchFamily="34" charset="-122"/>
              </a:rPr>
              <a:t>部门</a:t>
            </a:r>
            <a:endParaRPr lang="zh-CN" altLang="en-US" sz="2400" b="1" dirty="0">
              <a:solidFill>
                <a:srgbClr val="0070C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up)">
                                      <p:cBhvr>
                                        <p:cTn id="7" dur="500"/>
                                        <p:tgtEl>
                                          <p:spTgt spid="4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left)">
                                      <p:cBhvr>
                                        <p:cTn id="11" dur="1000"/>
                                        <p:tgtEl>
                                          <p:spTgt spid="52"/>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1000"/>
                                        <p:tgtEl>
                                          <p:spTgt spid="7"/>
                                        </p:tgtEl>
                                      </p:cBhvr>
                                    </p:animEffect>
                                  </p:childTnLst>
                                </p:cTn>
                              </p:par>
                            </p:childTnLst>
                          </p:cTn>
                        </p:par>
                        <p:par>
                          <p:cTn id="16" fill="hold">
                            <p:stCondLst>
                              <p:cond delay="25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1000"/>
                                        <p:tgtEl>
                                          <p:spTgt spid="9"/>
                                        </p:tgtEl>
                                      </p:cBhvr>
                                    </p:animEffect>
                                  </p:childTnLst>
                                </p:cTn>
                              </p:par>
                            </p:childTnLst>
                          </p:cTn>
                        </p:par>
                        <p:par>
                          <p:cTn id="20" fill="hold">
                            <p:stCondLst>
                              <p:cond delay="3500"/>
                            </p:stCondLst>
                            <p:childTnLst>
                              <p:par>
                                <p:cTn id="21" presetID="22" presetClass="entr" presetSubtype="8"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8" grpId="0"/>
      <p:bldGraphic spid="52" grpId="0">
        <p:bldAsOne/>
      </p:bldGraphic>
      <p:bldP spid="7" grpId="0"/>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flipH="1">
            <a:off x="0" y="1"/>
            <a:ext cx="195262" cy="1276350"/>
          </a:xfrm>
          <a:prstGeom prst="rect">
            <a:avLst/>
          </a:prstGeom>
          <a:solidFill>
            <a:srgbClr val="00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文本框 3"/>
          <p:cNvSpPr txBox="1"/>
          <p:nvPr/>
        </p:nvSpPr>
        <p:spPr>
          <a:xfrm>
            <a:off x="505958" y="868082"/>
            <a:ext cx="10757128" cy="584775"/>
          </a:xfrm>
          <a:prstGeom prst="rect">
            <a:avLst/>
          </a:prstGeom>
          <a:noFill/>
        </p:spPr>
        <p:txBody>
          <a:bodyPr vert="horz" wrap="square" rtlCol="0">
            <a:spAutoFit/>
          </a:bodyPr>
          <a:lstStyle/>
          <a:p>
            <a:r>
              <a:rPr lang="zh-CN" altLang="en-US" sz="3200" b="1" dirty="0" smtClean="0">
                <a:solidFill>
                  <a:schemeClr val="tx1">
                    <a:lumMod val="75000"/>
                    <a:lumOff val="25000"/>
                  </a:schemeClr>
                </a:solidFill>
                <a:latin typeface="微软雅黑" panose="020B0503020204020204" pitchFamily="34" charset="-122"/>
                <a:ea typeface="微软雅黑" panose="020B0503020204020204" pitchFamily="34" charset="-122"/>
              </a:rPr>
              <a:t>（三）</a:t>
            </a:r>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rPr>
              <a:t>市场监管部门牵头发起的</a:t>
            </a:r>
            <a:r>
              <a:rPr lang="zh-CN" altLang="en-US" sz="2800" b="1" dirty="0">
                <a:solidFill>
                  <a:srgbClr val="C00000"/>
                </a:solidFill>
                <a:latin typeface="微软雅黑" panose="020B0503020204020204" pitchFamily="34" charset="-122"/>
                <a:ea typeface="微软雅黑" panose="020B0503020204020204" pitchFamily="34" charset="-122"/>
              </a:rPr>
              <a:t>对机动车检验检测机构</a:t>
            </a:r>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rPr>
              <a:t>的联合检查</a:t>
            </a:r>
            <a:endPar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9782356" y="3416129"/>
            <a:ext cx="1828800" cy="1200329"/>
          </a:xfrm>
          <a:prstGeom prst="rect">
            <a:avLst/>
          </a:prstGeom>
          <a:noFill/>
        </p:spPr>
        <p:txBody>
          <a:bodyPr wrap="square" rtlCol="0">
            <a:spAutoFit/>
          </a:bodyPr>
          <a:lstStyle/>
          <a:p>
            <a:r>
              <a:rPr lang="zh-CN" altLang="zh-CN" sz="2400" b="1" dirty="0">
                <a:solidFill>
                  <a:srgbClr val="0070C0"/>
                </a:solidFill>
                <a:latin typeface="微软雅黑" panose="020B0503020204020204" pitchFamily="34" charset="-122"/>
                <a:ea typeface="微软雅黑" panose="020B0503020204020204" pitchFamily="34" charset="-122"/>
              </a:rPr>
              <a:t>检查实施部门</a:t>
            </a:r>
            <a:r>
              <a:rPr lang="zh-CN" altLang="zh-CN" sz="2400" b="1" dirty="0" smtClean="0">
                <a:solidFill>
                  <a:srgbClr val="0070C0"/>
                </a:solidFill>
                <a:latin typeface="微软雅黑" panose="020B0503020204020204" pitchFamily="34" charset="-122"/>
                <a:ea typeface="微软雅黑" panose="020B0503020204020204" pitchFamily="34" charset="-122"/>
              </a:rPr>
              <a:t>为</a:t>
            </a:r>
            <a:r>
              <a:rPr lang="zh-CN" altLang="en-US" sz="2400" b="1" dirty="0" smtClean="0">
                <a:solidFill>
                  <a:srgbClr val="0070C0"/>
                </a:solidFill>
                <a:latin typeface="微软雅黑" panose="020B0503020204020204" pitchFamily="34" charset="-122"/>
                <a:ea typeface="微软雅黑" panose="020B0503020204020204" pitchFamily="34" charset="-122"/>
              </a:rPr>
              <a:t>省级</a:t>
            </a:r>
            <a:r>
              <a:rPr lang="zh-CN" altLang="zh-CN" sz="2400" b="1" dirty="0" smtClean="0">
                <a:solidFill>
                  <a:srgbClr val="0070C0"/>
                </a:solidFill>
                <a:latin typeface="微软雅黑" panose="020B0503020204020204" pitchFamily="34" charset="-122"/>
                <a:ea typeface="微软雅黑" panose="020B0503020204020204" pitchFamily="34" charset="-122"/>
              </a:rPr>
              <a:t>相关</a:t>
            </a:r>
            <a:r>
              <a:rPr lang="zh-CN" altLang="zh-CN" sz="2400" b="1" dirty="0">
                <a:solidFill>
                  <a:srgbClr val="0070C0"/>
                </a:solidFill>
                <a:latin typeface="微软雅黑" panose="020B0503020204020204" pitchFamily="34" charset="-122"/>
                <a:ea typeface="微软雅黑" panose="020B0503020204020204" pitchFamily="34" charset="-122"/>
              </a:rPr>
              <a:t>部门</a:t>
            </a:r>
            <a:endParaRPr lang="zh-CN" altLang="en-US" sz="2400" b="1" dirty="0">
              <a:solidFill>
                <a:srgbClr val="0070C0"/>
              </a:solidFill>
              <a:latin typeface="微软雅黑" panose="020B0503020204020204" pitchFamily="34" charset="-122"/>
              <a:ea typeface="微软雅黑" panose="020B0503020204020204" pitchFamily="34" charset="-122"/>
            </a:endParaRPr>
          </a:p>
        </p:txBody>
      </p:sp>
      <p:graphicFrame>
        <p:nvGraphicFramePr>
          <p:cNvPr id="52" name="图示 51"/>
          <p:cNvGraphicFramePr/>
          <p:nvPr/>
        </p:nvGraphicFramePr>
        <p:xfrm>
          <a:off x="195262" y="1694985"/>
          <a:ext cx="9400561" cy="435228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7" name="TextBox 6"/>
          <p:cNvSpPr txBox="1"/>
          <p:nvPr/>
        </p:nvSpPr>
        <p:spPr>
          <a:xfrm>
            <a:off x="708239" y="2645876"/>
            <a:ext cx="2304478" cy="461665"/>
          </a:xfrm>
          <a:prstGeom prst="rect">
            <a:avLst/>
          </a:prstGeom>
          <a:noFill/>
        </p:spPr>
        <p:txBody>
          <a:bodyPr wrap="square" rtlCol="0">
            <a:spAutoFit/>
          </a:bodyPr>
          <a:lstStyle/>
          <a:p>
            <a:r>
              <a:rPr lang="zh-CN" altLang="en-US" sz="2400" b="1" dirty="0" smtClean="0">
                <a:solidFill>
                  <a:srgbClr val="0070C0"/>
                </a:solidFill>
                <a:latin typeface="微软雅黑" panose="020B0503020204020204" pitchFamily="34" charset="-122"/>
                <a:ea typeface="微软雅黑" panose="020B0503020204020204" pitchFamily="34" charset="-122"/>
              </a:rPr>
              <a:t>发起</a:t>
            </a:r>
            <a:r>
              <a:rPr lang="zh-CN" altLang="zh-CN" sz="2400" b="1" dirty="0" smtClean="0">
                <a:solidFill>
                  <a:srgbClr val="0070C0"/>
                </a:solidFill>
                <a:latin typeface="微软雅黑" panose="020B0503020204020204" pitchFamily="34" charset="-122"/>
                <a:ea typeface="微软雅黑" panose="020B0503020204020204" pitchFamily="34" charset="-122"/>
              </a:rPr>
              <a:t>部门</a:t>
            </a:r>
            <a:endParaRPr lang="zh-CN" altLang="en-US" sz="2400" b="1" dirty="0">
              <a:solidFill>
                <a:srgbClr val="0070C0"/>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5047358" y="2303531"/>
            <a:ext cx="1852767" cy="461665"/>
          </a:xfrm>
          <a:prstGeom prst="rect">
            <a:avLst/>
          </a:prstGeom>
          <a:noFill/>
        </p:spPr>
        <p:txBody>
          <a:bodyPr wrap="square" rtlCol="0">
            <a:spAutoFit/>
          </a:bodyPr>
          <a:lstStyle/>
          <a:p>
            <a:r>
              <a:rPr lang="zh-CN" altLang="en-US" sz="2400" b="1" dirty="0" smtClean="0">
                <a:solidFill>
                  <a:srgbClr val="0070C0"/>
                </a:solidFill>
                <a:latin typeface="微软雅黑" panose="020B0503020204020204" pitchFamily="34" charset="-122"/>
                <a:ea typeface="微软雅黑" panose="020B0503020204020204" pitchFamily="34" charset="-122"/>
              </a:rPr>
              <a:t>配合</a:t>
            </a:r>
            <a:r>
              <a:rPr lang="zh-CN" altLang="zh-CN" sz="2400" b="1" dirty="0" smtClean="0">
                <a:solidFill>
                  <a:srgbClr val="0070C0"/>
                </a:solidFill>
                <a:latin typeface="微软雅黑" panose="020B0503020204020204" pitchFamily="34" charset="-122"/>
                <a:ea typeface="微软雅黑" panose="020B0503020204020204" pitchFamily="34" charset="-122"/>
              </a:rPr>
              <a:t>部门</a:t>
            </a:r>
            <a:endParaRPr lang="zh-CN" altLang="en-US" sz="2400" b="1" dirty="0">
              <a:solidFill>
                <a:srgbClr val="0070C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up)">
                                      <p:cBhvr>
                                        <p:cTn id="7" dur="500"/>
                                        <p:tgtEl>
                                          <p:spTgt spid="4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left)">
                                      <p:cBhvr>
                                        <p:cTn id="11" dur="1000"/>
                                        <p:tgtEl>
                                          <p:spTgt spid="52"/>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1000"/>
                                        <p:tgtEl>
                                          <p:spTgt spid="7"/>
                                        </p:tgtEl>
                                      </p:cBhvr>
                                    </p:animEffect>
                                  </p:childTnLst>
                                </p:cTn>
                              </p:par>
                            </p:childTnLst>
                          </p:cTn>
                        </p:par>
                        <p:par>
                          <p:cTn id="16" fill="hold">
                            <p:stCondLst>
                              <p:cond delay="25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1000"/>
                                        <p:tgtEl>
                                          <p:spTgt spid="9"/>
                                        </p:tgtEl>
                                      </p:cBhvr>
                                    </p:animEffect>
                                  </p:childTnLst>
                                </p:cTn>
                              </p:par>
                            </p:childTnLst>
                          </p:cTn>
                        </p:par>
                        <p:par>
                          <p:cTn id="20" fill="hold">
                            <p:stCondLst>
                              <p:cond delay="3500"/>
                            </p:stCondLst>
                            <p:childTnLst>
                              <p:par>
                                <p:cTn id="21" presetID="22" presetClass="entr" presetSubtype="8"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8" grpId="0"/>
      <p:bldGraphic spid="52" grpId="0">
        <p:bldAsOne/>
      </p:bldGraphic>
      <p:bldP spid="7" grpId="0"/>
      <p:bldP spid="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1"/>
          <p:cNvSpPr txBox="1"/>
          <p:nvPr/>
        </p:nvSpPr>
        <p:spPr>
          <a:xfrm>
            <a:off x="1144588" y="266700"/>
            <a:ext cx="10424020" cy="506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fontAlgn="auto">
              <a:spcAft>
                <a:spcPts val="0"/>
              </a:spcAft>
              <a:defRPr/>
            </a:pPr>
            <a:r>
              <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rPr>
              <a:t>问题二十一：国务院“放管服”改革的工作要求是什么？</a:t>
            </a:r>
            <a:endParaRPr lang="en-GB"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矩形 23"/>
          <p:cNvSpPr/>
          <p:nvPr/>
        </p:nvSpPr>
        <p:spPr>
          <a:xfrm>
            <a:off x="1978967" y="1240915"/>
            <a:ext cx="8054975" cy="884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2" rIns="91422" bIns="45712" anchor="ctr"/>
          <a:lstStyle/>
          <a:p>
            <a:pPr algn="ctr" fontAlgn="auto">
              <a:spcBef>
                <a:spcPts val="0"/>
              </a:spcBef>
              <a:spcAft>
                <a:spcPts val="0"/>
              </a:spcAft>
              <a:defRPr/>
            </a:pPr>
            <a:r>
              <a:rPr lang="zh-CN" altLang="en-US" sz="2400" dirty="0" smtClean="0">
                <a:latin typeface="微软雅黑" panose="020B0503020204020204" pitchFamily="34" charset="-122"/>
                <a:ea typeface="微软雅黑" panose="020B0503020204020204" pitchFamily="34" charset="-122"/>
              </a:rPr>
              <a:t>国务院“放管服”“要求</a:t>
            </a:r>
            <a:endParaRPr lang="zh-CN" altLang="en-US" sz="2400" dirty="0">
              <a:latin typeface="微软雅黑" panose="020B0503020204020204" pitchFamily="34" charset="-122"/>
              <a:ea typeface="微软雅黑" panose="020B0503020204020204" pitchFamily="34" charset="-122"/>
            </a:endParaRPr>
          </a:p>
        </p:txBody>
      </p:sp>
      <p:sp>
        <p:nvSpPr>
          <p:cNvPr id="94" name="Round Same Side Corner Rectangle 67"/>
          <p:cNvSpPr/>
          <p:nvPr/>
        </p:nvSpPr>
        <p:spPr>
          <a:xfrm rot="10800000" flipH="1">
            <a:off x="407368" y="2584898"/>
            <a:ext cx="72010" cy="776114"/>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9709" tIns="54854" rIns="109709" bIns="54854" anchor="ctr"/>
          <a:lstStyle/>
          <a:p>
            <a:pPr algn="ctr" fontAlgn="auto">
              <a:spcBef>
                <a:spcPts val="0"/>
              </a:spcBef>
              <a:spcAft>
                <a:spcPts val="0"/>
              </a:spcAft>
              <a:defRPr/>
            </a:pPr>
            <a:endParaRPr lang="bg-BG" sz="2000" dirty="0">
              <a:latin typeface="Calibri Light" panose="020F0302020204030204"/>
            </a:endParaRPr>
          </a:p>
        </p:txBody>
      </p:sp>
      <p:grpSp>
        <p:nvGrpSpPr>
          <p:cNvPr id="95" name="组合 94"/>
          <p:cNvGrpSpPr/>
          <p:nvPr/>
        </p:nvGrpSpPr>
        <p:grpSpPr bwMode="auto">
          <a:xfrm>
            <a:off x="695401" y="2420888"/>
            <a:ext cx="10347230" cy="1305607"/>
            <a:chOff x="5228512" y="1109269"/>
            <a:chExt cx="2871880" cy="862671"/>
          </a:xfrm>
        </p:grpSpPr>
        <p:sp>
          <p:nvSpPr>
            <p:cNvPr id="96" name="TextBox 20"/>
            <p:cNvSpPr txBox="1"/>
            <p:nvPr/>
          </p:nvSpPr>
          <p:spPr>
            <a:xfrm>
              <a:off x="5228512" y="1406387"/>
              <a:ext cx="2871880" cy="565553"/>
            </a:xfrm>
            <a:prstGeom prst="rect">
              <a:avLst/>
            </a:prstGeom>
            <a:noFill/>
          </p:spPr>
          <p:txBody>
            <a:bodyPr lIns="45720" tIns="22860" rIns="45720" bIns="22860">
              <a:spAutoFit/>
            </a:bodyPr>
            <a:lstStyle/>
            <a:p>
              <a:pPr algn="just" fontAlgn="auto">
                <a:lnSpc>
                  <a:spcPct val="120000"/>
                </a:lnSpc>
                <a:spcBef>
                  <a:spcPts val="0"/>
                </a:spcBef>
                <a:spcAft>
                  <a:spcPts val="0"/>
                </a:spcAft>
                <a:defRPr/>
              </a:pPr>
              <a:r>
                <a:rPr lang="zh-CN" altLang="en-US" sz="2000" dirty="0">
                  <a:latin typeface="微软雅黑" panose="020B0503020204020204" pitchFamily="34" charset="-122"/>
                  <a:ea typeface="微软雅黑" panose="020B0503020204020204" pitchFamily="34" charset="-122"/>
                </a:rPr>
                <a:t>完善“双随机、一公开”监管制度和工作机制，推动日常监管“双随机、一公开”全覆盖。</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7" name="Rectangle 71"/>
            <p:cNvSpPr/>
            <p:nvPr/>
          </p:nvSpPr>
          <p:spPr>
            <a:xfrm>
              <a:off x="5228512" y="1109269"/>
              <a:ext cx="1878433" cy="265644"/>
            </a:xfrm>
            <a:prstGeom prst="rect">
              <a:avLst/>
            </a:prstGeom>
          </p:spPr>
          <p:txBody>
            <a:bodyPr wrap="square" lIns="45720" tIns="22860" rIns="45720" bIns="22860">
              <a:spAutoFit/>
            </a:bodyPr>
            <a:lstStyle/>
            <a:p>
              <a:pPr fontAlgn="auto">
                <a:spcBef>
                  <a:spcPts val="0"/>
                </a:spcBef>
                <a:spcAft>
                  <a:spcPts val="0"/>
                </a:spcAft>
                <a:defRPr/>
              </a:pPr>
              <a:r>
                <a:rPr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rPr>
                <a:t>改革目标</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8" name="Round Same Side Corner Rectangle 67"/>
          <p:cNvSpPr/>
          <p:nvPr/>
        </p:nvSpPr>
        <p:spPr>
          <a:xfrm rot="10800000" flipH="1">
            <a:off x="443373" y="3854318"/>
            <a:ext cx="72010" cy="776114"/>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9709" tIns="54854" rIns="109709" bIns="54854" anchor="ctr"/>
          <a:lstStyle/>
          <a:p>
            <a:pPr algn="ctr" fontAlgn="auto">
              <a:spcBef>
                <a:spcPts val="0"/>
              </a:spcBef>
              <a:spcAft>
                <a:spcPts val="0"/>
              </a:spcAft>
              <a:defRPr/>
            </a:pPr>
            <a:endParaRPr lang="bg-BG" sz="2000" dirty="0">
              <a:latin typeface="Calibri Light" panose="020F0302020204030204"/>
            </a:endParaRPr>
          </a:p>
        </p:txBody>
      </p:sp>
      <p:grpSp>
        <p:nvGrpSpPr>
          <p:cNvPr id="9" name="组合 8"/>
          <p:cNvGrpSpPr/>
          <p:nvPr/>
        </p:nvGrpSpPr>
        <p:grpSpPr bwMode="auto">
          <a:xfrm>
            <a:off x="695401" y="3768430"/>
            <a:ext cx="11496599" cy="1892827"/>
            <a:chOff x="5210949" y="698988"/>
            <a:chExt cx="3229028" cy="1360960"/>
          </a:xfrm>
        </p:grpSpPr>
        <p:sp>
          <p:nvSpPr>
            <p:cNvPr id="10" name="TextBox 20"/>
            <p:cNvSpPr txBox="1"/>
            <p:nvPr/>
          </p:nvSpPr>
          <p:spPr>
            <a:xfrm>
              <a:off x="5228512" y="1406386"/>
              <a:ext cx="2871880" cy="288358"/>
            </a:xfrm>
            <a:prstGeom prst="rect">
              <a:avLst/>
            </a:prstGeom>
            <a:noFill/>
          </p:spPr>
          <p:txBody>
            <a:bodyPr lIns="45720" tIns="22860" rIns="45720" bIns="22860">
              <a:spAutoFit/>
            </a:bodyPr>
            <a:lstStyle/>
            <a:p>
              <a:pPr algn="just" fontAlgn="auto">
                <a:lnSpc>
                  <a:spcPct val="120000"/>
                </a:lnSpc>
                <a:spcBef>
                  <a:spcPts val="0"/>
                </a:spcBef>
                <a:spcAft>
                  <a:spcPts val="0"/>
                </a:spcAft>
                <a:defRPr/>
              </a:pP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 name="Rectangle 71"/>
            <p:cNvSpPr/>
            <p:nvPr/>
          </p:nvSpPr>
          <p:spPr>
            <a:xfrm>
              <a:off x="5210949" y="698988"/>
              <a:ext cx="3229028" cy="1360960"/>
            </a:xfrm>
            <a:prstGeom prst="rect">
              <a:avLst/>
            </a:prstGeom>
          </p:spPr>
          <p:txBody>
            <a:bodyPr wrap="square" lIns="45720" tIns="22860" rIns="45720" bIns="22860">
              <a:spAutoFit/>
            </a:bodyPr>
            <a:lstStyle/>
            <a:p>
              <a:pPr fontAlgn="auto">
                <a:spcBef>
                  <a:spcPts val="0"/>
                </a:spcBef>
                <a:spcAft>
                  <a:spcPts val="0"/>
                </a:spcAft>
                <a:defRPr/>
              </a:pPr>
              <a:r>
                <a:rPr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rPr>
                <a:t>具体措施</a:t>
              </a:r>
              <a:endParaRPr lang="en-US" altLang="zh-CN" sz="20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fontAlgn="auto">
                <a:spcBef>
                  <a:spcPts val="0"/>
                </a:spcBef>
                <a:spcAft>
                  <a:spcPts val="0"/>
                </a:spcAft>
                <a:defRPr/>
              </a:pPr>
              <a:r>
                <a:rPr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rPr>
                <a:t>一是推进</a:t>
              </a: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“双随机、一公开”跨部门联合监管，以省为单位建立统一的监管平台，实现各部门监管信息与省级平台互联互通</a:t>
              </a:r>
              <a:r>
                <a:rPr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20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fontAlgn="auto">
                <a:spcBef>
                  <a:spcPts val="0"/>
                </a:spcBef>
                <a:spcAft>
                  <a:spcPts val="0"/>
                </a:spcAft>
                <a:defRPr/>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二是</a:t>
              </a:r>
              <a:r>
                <a:rPr lang="en-US" altLang="zh-CN" sz="2000" b="1" dirty="0" smtClean="0">
                  <a:solidFill>
                    <a:schemeClr val="tx1">
                      <a:lumMod val="75000"/>
                      <a:lumOff val="25000"/>
                    </a:schemeClr>
                  </a:solidFill>
                  <a:latin typeface="微软雅黑" panose="020B0503020204020204" pitchFamily="34" charset="-122"/>
                  <a:ea typeface="微软雅黑" panose="020B0503020204020204" pitchFamily="34" charset="-122"/>
                </a:rPr>
                <a:t>2019</a:t>
              </a: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年底前市场监管部门完成双随机抽查全流程整合，实现双随机抽查覆盖企业比例达</a:t>
              </a:r>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rPr>
                <a:t>5%</a:t>
              </a:r>
              <a:r>
                <a:rPr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20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fontAlgn="auto">
                <a:spcBef>
                  <a:spcPts val="0"/>
                </a:spcBef>
                <a:spcAft>
                  <a:spcPts val="0"/>
                </a:spcAft>
                <a:defRPr/>
              </a:pPr>
              <a:r>
                <a:rPr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rPr>
                <a:t>三是</a:t>
              </a:r>
              <a:r>
                <a:rPr lang="en-US" altLang="zh-CN" sz="2000" b="1" dirty="0" smtClean="0">
                  <a:solidFill>
                    <a:schemeClr val="tx1">
                      <a:lumMod val="75000"/>
                      <a:lumOff val="25000"/>
                    </a:schemeClr>
                  </a:solidFill>
                  <a:latin typeface="微软雅黑" panose="020B0503020204020204" pitchFamily="34" charset="-122"/>
                  <a:ea typeface="微软雅黑" panose="020B0503020204020204" pitchFamily="34" charset="-122"/>
                </a:rPr>
                <a:t>2020</a:t>
              </a: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年底前在市场监管领域实现相关部门“双随机、一公开”监管全</a:t>
              </a:r>
              <a:r>
                <a:rPr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rPr>
                <a:t>覆盖</a:t>
              </a:r>
              <a:endParaRPr lang="en-US" altLang="zh-CN" sz="20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fontAlgn="auto">
                <a:spcBef>
                  <a:spcPts val="0"/>
                </a:spcBef>
                <a:spcAft>
                  <a:spcPts val="0"/>
                </a:spcAft>
                <a:defRPr/>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四是</a:t>
              </a:r>
              <a:r>
                <a:rPr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rPr>
                <a:t>地方</a:t>
              </a: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各级人民政府相关部门联合“双随机、一公开”监管常态化。</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bwMode="auto">
          <a:xfrm>
            <a:off x="479377" y="5728500"/>
            <a:ext cx="10922753" cy="1180708"/>
            <a:chOff x="5228512" y="1109269"/>
            <a:chExt cx="2871880" cy="886152"/>
          </a:xfrm>
        </p:grpSpPr>
        <p:sp>
          <p:nvSpPr>
            <p:cNvPr id="14" name="TextBox 20"/>
            <p:cNvSpPr txBox="1"/>
            <p:nvPr/>
          </p:nvSpPr>
          <p:spPr>
            <a:xfrm>
              <a:off x="5228512" y="1406386"/>
              <a:ext cx="2871880" cy="589035"/>
            </a:xfrm>
            <a:prstGeom prst="rect">
              <a:avLst/>
            </a:prstGeom>
            <a:noFill/>
          </p:spPr>
          <p:txBody>
            <a:bodyPr lIns="45720" tIns="22860" rIns="45720" bIns="22860">
              <a:spAutoFit/>
            </a:bodyPr>
            <a:lstStyle/>
            <a:p>
              <a:pPr algn="just" fontAlgn="auto">
                <a:lnSpc>
                  <a:spcPct val="120000"/>
                </a:lnSpc>
                <a:spcBef>
                  <a:spcPts val="0"/>
                </a:spcBef>
                <a:spcAft>
                  <a:spcPts val="0"/>
                </a:spcAft>
                <a:defRPr/>
              </a:pPr>
              <a:r>
                <a:rPr lang="zh-CN" altLang="en-US" sz="2000" dirty="0" smtClean="0">
                  <a:latin typeface="微软雅黑" panose="020B0503020204020204" pitchFamily="34" charset="-122"/>
                  <a:ea typeface="微软雅黑" panose="020B0503020204020204" pitchFamily="34" charset="-122"/>
                </a:rPr>
                <a:t>来源：</a:t>
              </a:r>
              <a:r>
                <a:rPr lang="en-US" altLang="zh-CN" sz="2000" dirty="0" smtClean="0">
                  <a:latin typeface="微软雅黑" panose="020B0503020204020204" pitchFamily="34" charset="-122"/>
                  <a:ea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rPr>
                <a:t>国务院办公厅关于印发全国深化“放管服”改革优化营商环境电视电话会议重点任务分工方案的通知</a:t>
              </a:r>
              <a:r>
                <a:rPr lang="en-US" altLang="zh-CN" sz="2000" dirty="0" smtClean="0">
                  <a:latin typeface="微软雅黑" panose="020B0503020204020204" pitchFamily="34" charset="-122"/>
                  <a:ea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rPr>
                <a:t>（国办</a:t>
              </a:r>
              <a:r>
                <a:rPr lang="zh-CN" altLang="en-US" sz="2000" dirty="0">
                  <a:latin typeface="微软雅黑" panose="020B0503020204020204" pitchFamily="34" charset="-122"/>
                  <a:ea typeface="微软雅黑" panose="020B0503020204020204" pitchFamily="34" charset="-122"/>
                </a:rPr>
                <a:t>发</a:t>
              </a:r>
              <a:r>
                <a:rPr lang="en-US" altLang="zh-CN" sz="2000" dirty="0">
                  <a:latin typeface="微软雅黑" panose="020B0503020204020204" pitchFamily="34" charset="-122"/>
                  <a:ea typeface="微软雅黑" panose="020B0503020204020204" pitchFamily="34" charset="-122"/>
                </a:rPr>
                <a:t>〔2019〕39</a:t>
              </a:r>
              <a:r>
                <a:rPr lang="zh-CN" altLang="en-US" sz="2000" dirty="0" smtClean="0">
                  <a:latin typeface="微软雅黑" panose="020B0503020204020204" pitchFamily="34" charset="-122"/>
                  <a:ea typeface="微软雅黑" panose="020B0503020204020204" pitchFamily="34" charset="-122"/>
                </a:rPr>
                <a:t>号）</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Rectangle 71"/>
            <p:cNvSpPr/>
            <p:nvPr/>
          </p:nvSpPr>
          <p:spPr>
            <a:xfrm>
              <a:off x="5228512" y="1109269"/>
              <a:ext cx="1878433" cy="265644"/>
            </a:xfrm>
            <a:prstGeom prst="rect">
              <a:avLst/>
            </a:prstGeom>
          </p:spPr>
          <p:txBody>
            <a:bodyPr wrap="square" lIns="45720" tIns="22860" rIns="45720" bIns="22860">
              <a:spAutoFit/>
            </a:bodyPr>
            <a:lstStyle/>
            <a:p>
              <a:pPr fontAlgn="auto">
                <a:spcBef>
                  <a:spcPts val="0"/>
                </a:spcBef>
                <a:spcAft>
                  <a:spcPts val="0"/>
                </a:spcAft>
                <a:defRPr/>
              </a:pP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Click="0" advTm="0">
    <p:randomBar dir="ver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1"/>
          <p:cNvSpPr txBox="1"/>
          <p:nvPr/>
        </p:nvSpPr>
        <p:spPr>
          <a:xfrm>
            <a:off x="1144588" y="266700"/>
            <a:ext cx="10424020" cy="506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fontAlgn="auto">
              <a:spcAft>
                <a:spcPts val="0"/>
              </a:spcAft>
              <a:defRPr/>
            </a:pPr>
            <a:r>
              <a:rPr lang="zh-CN" altLang="en-US" sz="2400" b="1" dirty="0" smtClean="0">
                <a:solidFill>
                  <a:prstClr val="black">
                    <a:lumMod val="75000"/>
                    <a:lumOff val="25000"/>
                  </a:prstClr>
                </a:solidFill>
                <a:latin typeface="微软雅黑" panose="020B0503020204020204" pitchFamily="34" charset="-122"/>
                <a:ea typeface="微软雅黑" panose="020B0503020204020204" pitchFamily="34" charset="-122"/>
              </a:rPr>
              <a:t>问题二十二：省委省政府的工作要求是什么？</a:t>
            </a:r>
            <a:endParaRPr lang="en-GB" altLang="zh-CN" sz="2400" b="1"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24" name="矩形 23"/>
          <p:cNvSpPr/>
          <p:nvPr/>
        </p:nvSpPr>
        <p:spPr>
          <a:xfrm>
            <a:off x="1978967" y="1240915"/>
            <a:ext cx="8054975" cy="884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2" rIns="91422" bIns="45712" anchor="ctr"/>
          <a:lstStyle/>
          <a:p>
            <a:pPr algn="ctr" fontAlgn="auto">
              <a:spcBef>
                <a:spcPts val="0"/>
              </a:spcBef>
              <a:spcAft>
                <a:spcPts val="0"/>
              </a:spcAft>
              <a:defRPr/>
            </a:pPr>
            <a:r>
              <a:rPr lang="zh-CN" altLang="en-US" sz="2400" dirty="0" smtClean="0">
                <a:solidFill>
                  <a:prstClr val="white"/>
                </a:solidFill>
                <a:latin typeface="微软雅黑" panose="020B0503020204020204" pitchFamily="34" charset="-122"/>
                <a:ea typeface="微软雅黑" panose="020B0503020204020204" pitchFamily="34" charset="-122"/>
              </a:rPr>
              <a:t>省委省政府的工作要求</a:t>
            </a:r>
            <a:endParaRPr lang="zh-CN" altLang="en-US" sz="2400" dirty="0">
              <a:solidFill>
                <a:prstClr val="white"/>
              </a:solidFill>
              <a:latin typeface="微软雅黑" panose="020B0503020204020204" pitchFamily="34" charset="-122"/>
              <a:ea typeface="微软雅黑" panose="020B0503020204020204" pitchFamily="34" charset="-122"/>
            </a:endParaRPr>
          </a:p>
        </p:txBody>
      </p:sp>
      <p:sp>
        <p:nvSpPr>
          <p:cNvPr id="94" name="Round Same Side Corner Rectangle 67"/>
          <p:cNvSpPr/>
          <p:nvPr/>
        </p:nvSpPr>
        <p:spPr>
          <a:xfrm rot="10800000" flipH="1">
            <a:off x="407368" y="2584898"/>
            <a:ext cx="72010" cy="776114"/>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9709" tIns="54854" rIns="109709" bIns="54854" anchor="ctr"/>
          <a:lstStyle/>
          <a:p>
            <a:pPr algn="ctr" fontAlgn="auto">
              <a:spcBef>
                <a:spcPts val="0"/>
              </a:spcBef>
              <a:spcAft>
                <a:spcPts val="0"/>
              </a:spcAft>
              <a:defRPr/>
            </a:pPr>
            <a:endParaRPr lang="bg-BG" sz="2000" dirty="0">
              <a:solidFill>
                <a:prstClr val="white"/>
              </a:solidFill>
              <a:latin typeface="Calibri Light" panose="020F0302020204030204"/>
            </a:endParaRPr>
          </a:p>
        </p:txBody>
      </p:sp>
      <p:grpSp>
        <p:nvGrpSpPr>
          <p:cNvPr id="95" name="组合 94"/>
          <p:cNvGrpSpPr/>
          <p:nvPr/>
        </p:nvGrpSpPr>
        <p:grpSpPr bwMode="auto">
          <a:xfrm>
            <a:off x="695400" y="2420889"/>
            <a:ext cx="11496599" cy="2739208"/>
            <a:chOff x="5228512" y="1109269"/>
            <a:chExt cx="2871880" cy="1706038"/>
          </a:xfrm>
        </p:grpSpPr>
        <p:sp>
          <p:nvSpPr>
            <p:cNvPr id="96" name="TextBox 20"/>
            <p:cNvSpPr txBox="1"/>
            <p:nvPr/>
          </p:nvSpPr>
          <p:spPr>
            <a:xfrm>
              <a:off x="5228512" y="1406386"/>
              <a:ext cx="2871880" cy="1408921"/>
            </a:xfrm>
            <a:prstGeom prst="rect">
              <a:avLst/>
            </a:prstGeom>
            <a:noFill/>
          </p:spPr>
          <p:txBody>
            <a:bodyPr lIns="45720" tIns="22860" rIns="45720" bIns="22860">
              <a:spAutoFit/>
            </a:bodyPr>
            <a:lstStyle/>
            <a:p>
              <a:pPr algn="just" fontAlgn="auto">
                <a:lnSpc>
                  <a:spcPct val="120000"/>
                </a:lnSpc>
                <a:spcBef>
                  <a:spcPts val="0"/>
                </a:spcBef>
                <a:spcAft>
                  <a:spcPts val="0"/>
                </a:spcAft>
                <a:defRPr/>
              </a:pPr>
              <a:r>
                <a:rPr lang="zh-CN" altLang="en-US" sz="2000" dirty="0" smtClean="0">
                  <a:solidFill>
                    <a:prstClr val="black"/>
                  </a:solidFill>
                  <a:latin typeface="微软雅黑" panose="020B0503020204020204" pitchFamily="34" charset="-122"/>
                  <a:ea typeface="微软雅黑" panose="020B0503020204020204" pitchFamily="34" charset="-122"/>
                </a:rPr>
                <a:t>全面</a:t>
              </a:r>
              <a:r>
                <a:rPr lang="zh-CN" altLang="en-US" sz="2000" dirty="0">
                  <a:solidFill>
                    <a:prstClr val="black"/>
                  </a:solidFill>
                  <a:latin typeface="微软雅黑" panose="020B0503020204020204" pitchFamily="34" charset="-122"/>
                  <a:ea typeface="微软雅黑" panose="020B0503020204020204" pitchFamily="34" charset="-122"/>
                </a:rPr>
                <a:t>推行市场监管领域跨部门“双随机、一公开”联合监管，</a:t>
              </a:r>
              <a:r>
                <a:rPr lang="en-US" altLang="zh-CN" sz="2000" dirty="0">
                  <a:solidFill>
                    <a:prstClr val="black"/>
                  </a:solidFill>
                  <a:latin typeface="微软雅黑" panose="020B0503020204020204" pitchFamily="34" charset="-122"/>
                  <a:ea typeface="微软雅黑" panose="020B0503020204020204" pitchFamily="34" charset="-122"/>
                </a:rPr>
                <a:t>2019</a:t>
              </a:r>
              <a:r>
                <a:rPr lang="zh-CN" altLang="en-US" sz="2000" dirty="0">
                  <a:solidFill>
                    <a:prstClr val="black"/>
                  </a:solidFill>
                  <a:latin typeface="微软雅黑" panose="020B0503020204020204" pitchFamily="34" charset="-122"/>
                  <a:ea typeface="微软雅黑" panose="020B0503020204020204" pitchFamily="34" charset="-122"/>
                </a:rPr>
                <a:t>年双随机抽查覆盖企业比例不低于</a:t>
              </a:r>
              <a:r>
                <a:rPr lang="en-US" altLang="zh-CN" sz="2000" dirty="0">
                  <a:solidFill>
                    <a:prstClr val="black"/>
                  </a:solidFill>
                  <a:latin typeface="微软雅黑" panose="020B0503020204020204" pitchFamily="34" charset="-122"/>
                  <a:ea typeface="微软雅黑" panose="020B0503020204020204" pitchFamily="34" charset="-122"/>
                </a:rPr>
                <a:t>5%</a:t>
              </a:r>
              <a:r>
                <a:rPr lang="zh-CN" altLang="en-US" sz="2000" dirty="0">
                  <a:solidFill>
                    <a:prstClr val="black"/>
                  </a:solidFill>
                  <a:latin typeface="微软雅黑" panose="020B0503020204020204" pitchFamily="34" charset="-122"/>
                  <a:ea typeface="微软雅黑" panose="020B0503020204020204" pitchFamily="34" charset="-122"/>
                </a:rPr>
                <a:t>，跨部门联合抽查次数不低于总抽查数的</a:t>
              </a:r>
              <a:r>
                <a:rPr lang="en-US" altLang="zh-CN" sz="2000" dirty="0">
                  <a:solidFill>
                    <a:prstClr val="black"/>
                  </a:solidFill>
                  <a:latin typeface="微软雅黑" panose="020B0503020204020204" pitchFamily="34" charset="-122"/>
                  <a:ea typeface="微软雅黑" panose="020B0503020204020204" pitchFamily="34" charset="-122"/>
                </a:rPr>
                <a:t>10%</a:t>
              </a:r>
              <a:r>
                <a:rPr lang="zh-CN" altLang="en-US" sz="2000" dirty="0">
                  <a:solidFill>
                    <a:prstClr val="black"/>
                  </a:solidFill>
                  <a:latin typeface="微软雅黑" panose="020B0503020204020204" pitchFamily="34" charset="-122"/>
                  <a:ea typeface="微软雅黑" panose="020B0503020204020204" pitchFamily="34" charset="-122"/>
                </a:rPr>
                <a:t>，</a:t>
              </a:r>
              <a:r>
                <a:rPr lang="en-US" altLang="zh-CN" sz="2000" dirty="0">
                  <a:solidFill>
                    <a:prstClr val="black"/>
                  </a:solidFill>
                  <a:latin typeface="微软雅黑" panose="020B0503020204020204" pitchFamily="34" charset="-122"/>
                  <a:ea typeface="微软雅黑" panose="020B0503020204020204" pitchFamily="34" charset="-122"/>
                </a:rPr>
                <a:t>2020</a:t>
              </a:r>
              <a:r>
                <a:rPr lang="zh-CN" altLang="en-US" sz="2000" dirty="0">
                  <a:solidFill>
                    <a:prstClr val="black"/>
                  </a:solidFill>
                  <a:latin typeface="微软雅黑" panose="020B0503020204020204" pitchFamily="34" charset="-122"/>
                  <a:ea typeface="微软雅黑" panose="020B0503020204020204" pitchFamily="34" charset="-122"/>
                </a:rPr>
                <a:t>年实现部门联合随机抽查常态化</a:t>
              </a:r>
              <a:r>
                <a:rPr lang="zh-CN" altLang="en-US" sz="2000" dirty="0" smtClean="0">
                  <a:solidFill>
                    <a:prstClr val="black"/>
                  </a:solidFill>
                  <a:latin typeface="微软雅黑" panose="020B0503020204020204" pitchFamily="34" charset="-122"/>
                  <a:ea typeface="微软雅黑" panose="020B0503020204020204" pitchFamily="34" charset="-122"/>
                </a:rPr>
                <a:t>。（山东省</a:t>
              </a:r>
              <a:r>
                <a:rPr lang="zh-CN" altLang="en-US" sz="2000" dirty="0">
                  <a:solidFill>
                    <a:prstClr val="black"/>
                  </a:solidFill>
                  <a:latin typeface="微软雅黑" panose="020B0503020204020204" pitchFamily="34" charset="-122"/>
                  <a:ea typeface="微软雅黑" panose="020B0503020204020204" pitchFamily="34" charset="-122"/>
                </a:rPr>
                <a:t>人民政府办公厅关于实施流程再造推进“一窗受理</a:t>
              </a:r>
              <a:r>
                <a:rPr lang="en-US" altLang="zh-CN" sz="2000" dirty="0">
                  <a:solidFill>
                    <a:prstClr val="black"/>
                  </a:solidFill>
                  <a:latin typeface="微软雅黑" panose="020B0503020204020204" pitchFamily="34" charset="-122"/>
                  <a:ea typeface="微软雅黑" panose="020B0503020204020204" pitchFamily="34" charset="-122"/>
                </a:rPr>
                <a:t>·</a:t>
              </a:r>
              <a:r>
                <a:rPr lang="zh-CN" altLang="en-US" sz="2000" dirty="0">
                  <a:solidFill>
                    <a:prstClr val="black"/>
                  </a:solidFill>
                  <a:latin typeface="微软雅黑" panose="020B0503020204020204" pitchFamily="34" charset="-122"/>
                  <a:ea typeface="微软雅黑" panose="020B0503020204020204" pitchFamily="34" charset="-122"/>
                </a:rPr>
                <a:t>一次办好”改革的十条意见</a:t>
              </a:r>
              <a:r>
                <a:rPr lang="zh-CN" altLang="en-US" sz="2000" dirty="0" smtClean="0">
                  <a:solidFill>
                    <a:prstClr val="black"/>
                  </a:solidFill>
                  <a:latin typeface="微软雅黑" panose="020B0503020204020204" pitchFamily="34" charset="-122"/>
                  <a:ea typeface="微软雅黑" panose="020B0503020204020204" pitchFamily="34" charset="-122"/>
                </a:rPr>
                <a:t>）（鲁</a:t>
              </a:r>
              <a:r>
                <a:rPr lang="zh-CN" altLang="en-US" sz="2000" dirty="0">
                  <a:solidFill>
                    <a:prstClr val="black"/>
                  </a:solidFill>
                  <a:latin typeface="微软雅黑" panose="020B0503020204020204" pitchFamily="34" charset="-122"/>
                  <a:ea typeface="微软雅黑" panose="020B0503020204020204" pitchFamily="34" charset="-122"/>
                </a:rPr>
                <a:t>政办字</a:t>
              </a:r>
              <a:r>
                <a:rPr lang="en-US" altLang="zh-CN" sz="2000" dirty="0">
                  <a:solidFill>
                    <a:prstClr val="black"/>
                  </a:solidFill>
                  <a:latin typeface="微软雅黑" panose="020B0503020204020204" pitchFamily="34" charset="-122"/>
                  <a:ea typeface="微软雅黑" panose="020B0503020204020204" pitchFamily="34" charset="-122"/>
                </a:rPr>
                <a:t>〔2019〕149</a:t>
              </a:r>
              <a:r>
                <a:rPr lang="zh-CN" altLang="en-US" sz="2000" dirty="0">
                  <a:solidFill>
                    <a:prstClr val="black"/>
                  </a:solidFill>
                  <a:latin typeface="微软雅黑" panose="020B0503020204020204" pitchFamily="34" charset="-122"/>
                  <a:ea typeface="微软雅黑" panose="020B0503020204020204" pitchFamily="34" charset="-122"/>
                </a:rPr>
                <a:t>号</a:t>
              </a:r>
              <a:r>
                <a:rPr lang="zh-CN" altLang="en-US" sz="2000" dirty="0" smtClean="0">
                  <a:solidFill>
                    <a:prstClr val="black"/>
                  </a:solidFill>
                  <a:latin typeface="微软雅黑" panose="020B0503020204020204" pitchFamily="34" charset="-122"/>
                  <a:ea typeface="微软雅黑" panose="020B0503020204020204" pitchFamily="34" charset="-122"/>
                </a:rPr>
                <a:t>）</a:t>
              </a:r>
              <a:endParaRPr lang="en-US" altLang="zh-CN" sz="2000" dirty="0" smtClean="0">
                <a:solidFill>
                  <a:prstClr val="black"/>
                </a:solidFill>
                <a:latin typeface="微软雅黑" panose="020B0503020204020204" pitchFamily="34" charset="-122"/>
                <a:ea typeface="微软雅黑" panose="020B0503020204020204" pitchFamily="34" charset="-122"/>
              </a:endParaRPr>
            </a:p>
            <a:p>
              <a:pPr algn="just" fontAlgn="auto">
                <a:lnSpc>
                  <a:spcPct val="120000"/>
                </a:lnSpc>
                <a:spcBef>
                  <a:spcPts val="0"/>
                </a:spcBef>
                <a:spcAft>
                  <a:spcPts val="0"/>
                </a:spcAft>
                <a:defRPr/>
              </a:pPr>
              <a:r>
                <a:rPr lang="zh-CN" altLang="en-US" sz="2000" dirty="0" smtClean="0">
                  <a:solidFill>
                    <a:prstClr val="black"/>
                  </a:solidFill>
                  <a:latin typeface="微软雅黑" panose="020B0503020204020204" pitchFamily="34" charset="-122"/>
                  <a:ea typeface="微软雅黑" panose="020B0503020204020204" pitchFamily="34" charset="-122"/>
                </a:rPr>
                <a:t>各级各有关部门年度抽查计划（含部门内容、部门联合）应事先监管事项清单的全覆盖。各级各有关部门每年应至少发起或参与一次部门联合检查。（省“双随机、一公开”监管联席会议）</a:t>
              </a:r>
              <a:endParaRPr lang="en-US" altLang="zh-CN" sz="20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97" name="Rectangle 71"/>
            <p:cNvSpPr/>
            <p:nvPr/>
          </p:nvSpPr>
          <p:spPr>
            <a:xfrm>
              <a:off x="5228512" y="1109269"/>
              <a:ext cx="1878433" cy="220443"/>
            </a:xfrm>
            <a:prstGeom prst="rect">
              <a:avLst/>
            </a:prstGeom>
          </p:spPr>
          <p:txBody>
            <a:bodyPr wrap="square" lIns="45720" tIns="22860" rIns="45720" bIns="22860">
              <a:spAutoFit/>
            </a:bodyPr>
            <a:lstStyle/>
            <a:p>
              <a:pPr fontAlgn="auto">
                <a:spcBef>
                  <a:spcPts val="0"/>
                </a:spcBef>
                <a:spcAft>
                  <a:spcPts val="0"/>
                </a:spcAft>
                <a:defRPr/>
              </a:pPr>
              <a:r>
                <a:rPr lang="zh-CN" altLang="en-US" sz="2000" b="1" dirty="0">
                  <a:solidFill>
                    <a:prstClr val="black">
                      <a:lumMod val="75000"/>
                      <a:lumOff val="25000"/>
                    </a:prstClr>
                  </a:solidFill>
                  <a:latin typeface="微软雅黑" panose="020B0503020204020204" pitchFamily="34" charset="-122"/>
                  <a:ea typeface="微软雅黑" panose="020B0503020204020204" pitchFamily="34" charset="-122"/>
                </a:rPr>
                <a:t>一次办</a:t>
              </a:r>
              <a:r>
                <a:rPr lang="zh-CN" altLang="en-US" sz="2000" b="1" dirty="0" smtClean="0">
                  <a:solidFill>
                    <a:prstClr val="black">
                      <a:lumMod val="75000"/>
                      <a:lumOff val="25000"/>
                    </a:prstClr>
                  </a:solidFill>
                  <a:latin typeface="微软雅黑" panose="020B0503020204020204" pitchFamily="34" charset="-122"/>
                  <a:ea typeface="微软雅黑" panose="020B0503020204020204" pitchFamily="34" charset="-122"/>
                </a:rPr>
                <a:t>好改革要求</a:t>
              </a:r>
              <a:endParaRPr lang="zh-CN" altLang="en-US" sz="2000" b="1" dirty="0">
                <a:solidFill>
                  <a:prstClr val="black">
                    <a:lumMod val="75000"/>
                    <a:lumOff val="25000"/>
                  </a:prstClr>
                </a:solidFill>
                <a:latin typeface="微软雅黑" panose="020B0503020204020204" pitchFamily="34" charset="-122"/>
                <a:ea typeface="微软雅黑" panose="020B0503020204020204" pitchFamily="34" charset="-122"/>
              </a:endParaRPr>
            </a:p>
          </p:txBody>
        </p:sp>
      </p:grpSp>
      <p:sp>
        <p:nvSpPr>
          <p:cNvPr id="8" name="Round Same Side Corner Rectangle 67"/>
          <p:cNvSpPr/>
          <p:nvPr/>
        </p:nvSpPr>
        <p:spPr>
          <a:xfrm rot="10800000" flipH="1">
            <a:off x="371362" y="4564748"/>
            <a:ext cx="72010" cy="776114"/>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9709" tIns="54854" rIns="109709" bIns="54854" anchor="ctr"/>
          <a:lstStyle/>
          <a:p>
            <a:pPr algn="ctr" fontAlgn="auto">
              <a:spcBef>
                <a:spcPts val="0"/>
              </a:spcBef>
              <a:spcAft>
                <a:spcPts val="0"/>
              </a:spcAft>
              <a:defRPr/>
            </a:pPr>
            <a:endParaRPr lang="bg-BG" sz="2000" dirty="0">
              <a:solidFill>
                <a:prstClr val="white"/>
              </a:solidFill>
              <a:latin typeface="Calibri Light" panose="020F0302020204030204"/>
            </a:endParaRPr>
          </a:p>
        </p:txBody>
      </p:sp>
      <p:grpSp>
        <p:nvGrpSpPr>
          <p:cNvPr id="9" name="组合 8"/>
          <p:cNvGrpSpPr/>
          <p:nvPr/>
        </p:nvGrpSpPr>
        <p:grpSpPr bwMode="auto">
          <a:xfrm>
            <a:off x="695401" y="3768430"/>
            <a:ext cx="11496600" cy="1572432"/>
            <a:chOff x="5210949" y="698988"/>
            <a:chExt cx="3229028" cy="995756"/>
          </a:xfrm>
        </p:grpSpPr>
        <p:sp>
          <p:nvSpPr>
            <p:cNvPr id="10" name="TextBox 20"/>
            <p:cNvSpPr txBox="1"/>
            <p:nvPr/>
          </p:nvSpPr>
          <p:spPr>
            <a:xfrm>
              <a:off x="5228512" y="1406386"/>
              <a:ext cx="2871880" cy="288358"/>
            </a:xfrm>
            <a:prstGeom prst="rect">
              <a:avLst/>
            </a:prstGeom>
            <a:noFill/>
          </p:spPr>
          <p:txBody>
            <a:bodyPr lIns="45720" tIns="22860" rIns="45720" bIns="22860">
              <a:spAutoFit/>
            </a:bodyPr>
            <a:lstStyle/>
            <a:p>
              <a:pPr algn="just" fontAlgn="auto">
                <a:lnSpc>
                  <a:spcPct val="120000"/>
                </a:lnSpc>
                <a:spcBef>
                  <a:spcPts val="0"/>
                </a:spcBef>
                <a:spcAft>
                  <a:spcPts val="0"/>
                </a:spcAft>
                <a:defRPr/>
              </a:pPr>
              <a:endParaRPr lang="en-US" altLang="zh-CN" sz="20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1" name="Rectangle 71"/>
            <p:cNvSpPr/>
            <p:nvPr/>
          </p:nvSpPr>
          <p:spPr>
            <a:xfrm>
              <a:off x="5210949" y="698988"/>
              <a:ext cx="3229028" cy="254488"/>
            </a:xfrm>
            <a:prstGeom prst="rect">
              <a:avLst/>
            </a:prstGeom>
          </p:spPr>
          <p:txBody>
            <a:bodyPr wrap="square" lIns="45720" tIns="22860" rIns="45720" bIns="22860">
              <a:spAutoFit/>
            </a:bodyPr>
            <a:lstStyle/>
            <a:p>
              <a:pPr fontAlgn="auto">
                <a:spcBef>
                  <a:spcPts val="0"/>
                </a:spcBef>
                <a:spcAft>
                  <a:spcPts val="0"/>
                </a:spcAft>
                <a:defRPr/>
              </a:pPr>
              <a:endParaRPr lang="zh-CN" altLang="en-US" sz="2000" b="1" dirty="0">
                <a:solidFill>
                  <a:prstClr val="black">
                    <a:lumMod val="75000"/>
                    <a:lumOff val="25000"/>
                  </a:prstClr>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bwMode="auto">
          <a:xfrm>
            <a:off x="479377" y="5728499"/>
            <a:ext cx="10922753" cy="780086"/>
            <a:chOff x="5228512" y="1109269"/>
            <a:chExt cx="2871880" cy="585475"/>
          </a:xfrm>
        </p:grpSpPr>
        <p:sp>
          <p:nvSpPr>
            <p:cNvPr id="14" name="TextBox 20"/>
            <p:cNvSpPr txBox="1"/>
            <p:nvPr/>
          </p:nvSpPr>
          <p:spPr>
            <a:xfrm>
              <a:off x="5228512" y="1406386"/>
              <a:ext cx="2871880" cy="288358"/>
            </a:xfrm>
            <a:prstGeom prst="rect">
              <a:avLst/>
            </a:prstGeom>
            <a:noFill/>
          </p:spPr>
          <p:txBody>
            <a:bodyPr lIns="45720" tIns="22860" rIns="45720" bIns="22860">
              <a:spAutoFit/>
            </a:bodyPr>
            <a:lstStyle/>
            <a:p>
              <a:pPr algn="just" fontAlgn="auto">
                <a:lnSpc>
                  <a:spcPct val="120000"/>
                </a:lnSpc>
                <a:spcBef>
                  <a:spcPts val="0"/>
                </a:spcBef>
                <a:spcAft>
                  <a:spcPts val="0"/>
                </a:spcAft>
                <a:defRPr/>
              </a:pPr>
              <a:endParaRPr lang="en-US" altLang="zh-CN" sz="20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5" name="Rectangle 71"/>
            <p:cNvSpPr/>
            <p:nvPr/>
          </p:nvSpPr>
          <p:spPr>
            <a:xfrm>
              <a:off x="5228512" y="1109269"/>
              <a:ext cx="1878433" cy="265644"/>
            </a:xfrm>
            <a:prstGeom prst="rect">
              <a:avLst/>
            </a:prstGeom>
          </p:spPr>
          <p:txBody>
            <a:bodyPr wrap="square" lIns="45720" tIns="22860" rIns="45720" bIns="22860">
              <a:spAutoFit/>
            </a:bodyPr>
            <a:lstStyle/>
            <a:p>
              <a:pPr fontAlgn="auto">
                <a:spcBef>
                  <a:spcPts val="0"/>
                </a:spcBef>
                <a:spcAft>
                  <a:spcPts val="0"/>
                </a:spcAft>
                <a:defRPr/>
              </a:pPr>
              <a:endParaRPr lang="zh-CN" altLang="en-US" sz="2000" b="1" dirty="0">
                <a:solidFill>
                  <a:prstClr val="black">
                    <a:lumMod val="75000"/>
                    <a:lumOff val="25000"/>
                  </a:prstClr>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Click="0" advTm="0">
    <p:randomBar dir="ver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p:cNvSpPr txBox="1"/>
          <p:nvPr/>
        </p:nvSpPr>
        <p:spPr>
          <a:xfrm>
            <a:off x="911225" y="645318"/>
            <a:ext cx="3498850" cy="671513"/>
          </a:xfrm>
          <a:prstGeom prst="rect">
            <a:avLst/>
          </a:prstGeom>
        </p:spPr>
        <p:txBody>
          <a:bodyPr anchor="ct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endParaRPr lang="en-GB" sz="2400" b="1" dirty="0">
              <a:solidFill>
                <a:schemeClr val="accent1"/>
              </a:solidFill>
              <a:latin typeface="微软雅黑" panose="020B0503020204020204" pitchFamily="34" charset="-122"/>
              <a:ea typeface="微软雅黑" panose="020B0503020204020204" pitchFamily="34" charset="-122"/>
            </a:endParaRPr>
          </a:p>
        </p:txBody>
      </p:sp>
      <p:sp>
        <p:nvSpPr>
          <p:cNvPr id="5" name="TextBox 4"/>
          <p:cNvSpPr txBox="1"/>
          <p:nvPr/>
        </p:nvSpPr>
        <p:spPr>
          <a:xfrm>
            <a:off x="911224" y="1848732"/>
            <a:ext cx="10801400" cy="4369435"/>
          </a:xfrm>
          <a:prstGeom prst="rect">
            <a:avLst/>
          </a:prstGeom>
          <a:noFill/>
        </p:spPr>
        <p:txBody>
          <a:bodyPr wrap="square" lIns="91445" tIns="45721" rIns="91445" bIns="45721">
            <a:spAutoFit/>
          </a:bodyPr>
          <a:lstStyle/>
          <a:p>
            <a:pPr algn="just" eaLnBrk="0" fontAlgn="auto" hangingPunct="0">
              <a:lnSpc>
                <a:spcPct val="130000"/>
              </a:lnSpc>
              <a:spcBef>
                <a:spcPts val="0"/>
              </a:spcBef>
              <a:spcAft>
                <a:spcPts val="0"/>
              </a:spcAft>
              <a:defRPr/>
            </a:pPr>
            <a:r>
              <a:rPr lang="zh-CN" altLang="en-US" sz="2800" dirty="0" smtClean="0">
                <a:latin typeface="黑体" panose="02010609060101010101" charset="-122"/>
                <a:ea typeface="黑体" panose="02010609060101010101" charset="-122"/>
              </a:rPr>
              <a:t>省政府实施意见、省“双随机、一公开”监管第一次会议会议纪要、联席会议制度、部门联合抽查事项清单、抽查联合随机抽查实施细则、省工作平台操作应用手册、省第一次部门联合随机抽查实施方案、我省推进“双随机、</a:t>
            </a:r>
            <a:r>
              <a:rPr lang="zh-CN" altLang="en-US" sz="2800" dirty="0">
                <a:latin typeface="黑体" panose="02010609060101010101" charset="-122"/>
                <a:ea typeface="黑体" panose="02010609060101010101" charset="-122"/>
              </a:rPr>
              <a:t>一公开</a:t>
            </a:r>
            <a:r>
              <a:rPr lang="zh-CN" altLang="en-US" sz="2800" dirty="0" smtClean="0">
                <a:latin typeface="黑体" panose="02010609060101010101" charset="-122"/>
                <a:ea typeface="黑体" panose="02010609060101010101" charset="-122"/>
              </a:rPr>
              <a:t>”全部存放公共邮箱，请各级各部门查阅使用。</a:t>
            </a:r>
            <a:endParaRPr lang="en-US" altLang="zh-CN" sz="2800" dirty="0" smtClean="0">
              <a:latin typeface="黑体" panose="02010609060101010101" charset="-122"/>
              <a:ea typeface="黑体" panose="02010609060101010101" charset="-122"/>
            </a:endParaRPr>
          </a:p>
          <a:p>
            <a:pPr algn="just" eaLnBrk="0" fontAlgn="auto" hangingPunct="0">
              <a:lnSpc>
                <a:spcPct val="130000"/>
              </a:lnSpc>
              <a:spcBef>
                <a:spcPts val="0"/>
              </a:spcBef>
              <a:spcAft>
                <a:spcPts val="0"/>
              </a:spcAft>
              <a:defRPr/>
            </a:pPr>
            <a:endParaRPr lang="en-US" altLang="zh-CN" sz="1900" dirty="0">
              <a:latin typeface="黑体" panose="02010609060101010101" charset="-122"/>
              <a:ea typeface="黑体" panose="02010609060101010101" charset="-122"/>
            </a:endParaRPr>
          </a:p>
          <a:p>
            <a:pPr algn="just" eaLnBrk="0" fontAlgn="auto" hangingPunct="0">
              <a:lnSpc>
                <a:spcPct val="130000"/>
              </a:lnSpc>
              <a:spcBef>
                <a:spcPts val="0"/>
              </a:spcBef>
              <a:spcAft>
                <a:spcPts val="0"/>
              </a:spcAft>
              <a:defRPr/>
            </a:pPr>
            <a:endParaRPr lang="en-US" altLang="zh-CN" sz="1900" dirty="0" smtClean="0">
              <a:latin typeface="黑体" panose="02010609060101010101" charset="-122"/>
              <a:ea typeface="黑体" panose="02010609060101010101" charset="-122"/>
            </a:endParaRPr>
          </a:p>
          <a:p>
            <a:pPr algn="just" eaLnBrk="0" fontAlgn="auto" hangingPunct="0">
              <a:lnSpc>
                <a:spcPct val="130000"/>
              </a:lnSpc>
              <a:spcBef>
                <a:spcPts val="0"/>
              </a:spcBef>
              <a:spcAft>
                <a:spcPts val="0"/>
              </a:spcAft>
              <a:defRPr/>
            </a:pPr>
            <a:endParaRPr lang="en-US" altLang="zh-CN" sz="3600" dirty="0">
              <a:solidFill>
                <a:srgbClr val="FF0000"/>
              </a:solidFill>
              <a:latin typeface="黑体" panose="02010609060101010101" charset="-122"/>
              <a:ea typeface="黑体" panose="02010609060101010101" charset="-122"/>
            </a:endParaRPr>
          </a:p>
        </p:txBody>
      </p:sp>
      <p:cxnSp>
        <p:nvCxnSpPr>
          <p:cNvPr id="13" name="直接连接符 12"/>
          <p:cNvCxnSpPr/>
          <p:nvPr/>
        </p:nvCxnSpPr>
        <p:spPr>
          <a:xfrm>
            <a:off x="1060450" y="1483518"/>
            <a:ext cx="729615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6" name="组合 25"/>
          <p:cNvGrpSpPr/>
          <p:nvPr/>
        </p:nvGrpSpPr>
        <p:grpSpPr bwMode="auto">
          <a:xfrm>
            <a:off x="7958138" y="861218"/>
            <a:ext cx="454025" cy="455613"/>
            <a:chOff x="6084168" y="1274820"/>
            <a:chExt cx="432048" cy="432834"/>
          </a:xfrm>
        </p:grpSpPr>
        <p:sp>
          <p:nvSpPr>
            <p:cNvPr id="38933" name="椭圆 22"/>
            <p:cNvSpPr>
              <a:spLocks noChangeArrowheads="1"/>
            </p:cNvSpPr>
            <p:nvPr/>
          </p:nvSpPr>
          <p:spPr bwMode="auto">
            <a:xfrm>
              <a:off x="6084168" y="1274820"/>
              <a:ext cx="432048"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en-US" sz="2400">
                <a:solidFill>
                  <a:srgbClr val="FFFFFF"/>
                </a:solidFill>
              </a:endParaRPr>
            </a:p>
          </p:txBody>
        </p:sp>
        <p:sp>
          <p:nvSpPr>
            <p:cNvPr id="38934" name="Freeform 59"/>
            <p:cNvSpPr>
              <a:spLocks noChangeArrowheads="1"/>
            </p:cNvSpPr>
            <p:nvPr/>
          </p:nvSpPr>
          <p:spPr bwMode="auto">
            <a:xfrm>
              <a:off x="6180302" y="1365898"/>
              <a:ext cx="239780" cy="250679"/>
            </a:xfrm>
            <a:custGeom>
              <a:avLst/>
              <a:gdLst>
                <a:gd name="T0" fmla="*/ 2147483647 w 581"/>
                <a:gd name="T1" fmla="*/ 2147483647 h 609"/>
                <a:gd name="T2" fmla="*/ 2147483647 w 581"/>
                <a:gd name="T3" fmla="*/ 2147483647 h 609"/>
                <a:gd name="T4" fmla="*/ 2147483647 w 581"/>
                <a:gd name="T5" fmla="*/ 2147483647 h 609"/>
                <a:gd name="T6" fmla="*/ 2147483647 w 581"/>
                <a:gd name="T7" fmla="*/ 2147483647 h 609"/>
                <a:gd name="T8" fmla="*/ 2147483647 w 581"/>
                <a:gd name="T9" fmla="*/ 2147483647 h 609"/>
                <a:gd name="T10" fmla="*/ 2147483647 w 581"/>
                <a:gd name="T11" fmla="*/ 2147483647 h 609"/>
                <a:gd name="T12" fmla="*/ 2147483647 w 581"/>
                <a:gd name="T13" fmla="*/ 2147483647 h 609"/>
                <a:gd name="T14" fmla="*/ 2147483647 w 581"/>
                <a:gd name="T15" fmla="*/ 2147483647 h 609"/>
                <a:gd name="T16" fmla="*/ 2147483647 w 581"/>
                <a:gd name="T17" fmla="*/ 2147483647 h 609"/>
                <a:gd name="T18" fmla="*/ 2147483647 w 581"/>
                <a:gd name="T19" fmla="*/ 2147483647 h 609"/>
                <a:gd name="T20" fmla="*/ 2147483647 w 581"/>
                <a:gd name="T21" fmla="*/ 2147483647 h 609"/>
                <a:gd name="T22" fmla="*/ 0 w 581"/>
                <a:gd name="T23" fmla="*/ 2147483647 h 609"/>
                <a:gd name="T24" fmla="*/ 2147483647 w 581"/>
                <a:gd name="T25" fmla="*/ 2147483647 h 609"/>
                <a:gd name="T26" fmla="*/ 2147483647 w 581"/>
                <a:gd name="T27" fmla="*/ 2147483647 h 609"/>
                <a:gd name="T28" fmla="*/ 2147483647 w 581"/>
                <a:gd name="T29" fmla="*/ 2147483647 h 609"/>
                <a:gd name="T30" fmla="*/ 2147483647 w 581"/>
                <a:gd name="T31" fmla="*/ 2147483647 h 609"/>
                <a:gd name="T32" fmla="*/ 2147483647 w 581"/>
                <a:gd name="T33" fmla="*/ 2147483647 h 609"/>
                <a:gd name="T34" fmla="*/ 2147483647 w 581"/>
                <a:gd name="T35" fmla="*/ 2147483647 h 609"/>
                <a:gd name="T36" fmla="*/ 2147483647 w 581"/>
                <a:gd name="T37" fmla="*/ 2147483647 h 609"/>
                <a:gd name="T38" fmla="*/ 2147483647 w 581"/>
                <a:gd name="T39" fmla="*/ 2147483647 h 609"/>
                <a:gd name="T40" fmla="*/ 2147483647 w 581"/>
                <a:gd name="T41" fmla="*/ 2147483647 h 609"/>
                <a:gd name="T42" fmla="*/ 2147483647 w 581"/>
                <a:gd name="T43" fmla="*/ 2147483647 h 609"/>
                <a:gd name="T44" fmla="*/ 2147483647 w 581"/>
                <a:gd name="T45" fmla="*/ 2147483647 h 609"/>
                <a:gd name="T46" fmla="*/ 2147483647 w 581"/>
                <a:gd name="T47" fmla="*/ 2147483647 h 609"/>
                <a:gd name="T48" fmla="*/ 2147483647 w 581"/>
                <a:gd name="T49" fmla="*/ 2147483647 h 609"/>
                <a:gd name="T50" fmla="*/ 2147483647 w 581"/>
                <a:gd name="T51" fmla="*/ 2147483647 h 609"/>
                <a:gd name="T52" fmla="*/ 2147483647 w 581"/>
                <a:gd name="T53" fmla="*/ 2147483647 h 609"/>
                <a:gd name="T54" fmla="*/ 2147483647 w 581"/>
                <a:gd name="T55" fmla="*/ 2147483647 h 609"/>
                <a:gd name="T56" fmla="*/ 2147483647 w 581"/>
                <a:gd name="T57" fmla="*/ 2147483647 h 609"/>
                <a:gd name="T58" fmla="*/ 2147483647 w 581"/>
                <a:gd name="T59" fmla="*/ 2147483647 h 609"/>
                <a:gd name="T60" fmla="*/ 2147483647 w 581"/>
                <a:gd name="T61" fmla="*/ 2147483647 h 609"/>
                <a:gd name="T62" fmla="*/ 2147483647 w 581"/>
                <a:gd name="T63" fmla="*/ 2147483647 h 609"/>
                <a:gd name="T64" fmla="*/ 2147483647 w 581"/>
                <a:gd name="T65" fmla="*/ 2147483647 h 609"/>
                <a:gd name="T66" fmla="*/ 2147483647 w 581"/>
                <a:gd name="T67" fmla="*/ 2147483647 h 609"/>
                <a:gd name="T68" fmla="*/ 2147483647 w 581"/>
                <a:gd name="T69" fmla="*/ 2147483647 h 609"/>
                <a:gd name="T70" fmla="*/ 2147483647 w 581"/>
                <a:gd name="T71" fmla="*/ 2147483647 h 609"/>
                <a:gd name="T72" fmla="*/ 2147483647 w 581"/>
                <a:gd name="T73" fmla="*/ 2147483647 h 609"/>
                <a:gd name="T74" fmla="*/ 2147483647 w 581"/>
                <a:gd name="T75" fmla="*/ 2147483647 h 609"/>
                <a:gd name="T76" fmla="*/ 2147483647 w 581"/>
                <a:gd name="T77" fmla="*/ 2147483647 h 609"/>
                <a:gd name="T78" fmla="*/ 2147483647 w 581"/>
                <a:gd name="T79" fmla="*/ 2147483647 h 609"/>
                <a:gd name="T80" fmla="*/ 2147483647 w 581"/>
                <a:gd name="T81" fmla="*/ 0 h 609"/>
                <a:gd name="T82" fmla="*/ 2147483647 w 581"/>
                <a:gd name="T83" fmla="*/ 2147483647 h 609"/>
                <a:gd name="T84" fmla="*/ 2147483647 w 581"/>
                <a:gd name="T85" fmla="*/ 2147483647 h 609"/>
                <a:gd name="T86" fmla="*/ 2147483647 w 581"/>
                <a:gd name="T87" fmla="*/ 2147483647 h 609"/>
                <a:gd name="T88" fmla="*/ 2147483647 w 581"/>
                <a:gd name="T89" fmla="*/ 0 h 609"/>
                <a:gd name="T90" fmla="*/ 2147483647 w 581"/>
                <a:gd name="T91" fmla="*/ 2147483647 h 609"/>
                <a:gd name="T92" fmla="*/ 2147483647 w 581"/>
                <a:gd name="T93" fmla="*/ 2147483647 h 609"/>
                <a:gd name="T94" fmla="*/ 2147483647 w 581"/>
                <a:gd name="T95" fmla="*/ 2147483647 h 609"/>
                <a:gd name="T96" fmla="*/ 2147483647 w 581"/>
                <a:gd name="T97" fmla="*/ 0 h 609"/>
                <a:gd name="T98" fmla="*/ 2147483647 w 581"/>
                <a:gd name="T99" fmla="*/ 2147483647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lIns="45720" tIns="22860" rIns="45720" bIns="22860" anchor="ctr"/>
            <a:lstStyle/>
            <a:p>
              <a:endParaRPr lang="zh-CN" altLang="en-US"/>
            </a:p>
          </p:txBody>
        </p:sp>
      </p:grpSp>
      <p:grpSp>
        <p:nvGrpSpPr>
          <p:cNvPr id="29" name="组合 28"/>
          <p:cNvGrpSpPr/>
          <p:nvPr/>
        </p:nvGrpSpPr>
        <p:grpSpPr bwMode="auto">
          <a:xfrm>
            <a:off x="6643688" y="861218"/>
            <a:ext cx="455612" cy="455613"/>
            <a:chOff x="4788024" y="1275213"/>
            <a:chExt cx="432048" cy="432048"/>
          </a:xfrm>
        </p:grpSpPr>
        <p:sp>
          <p:nvSpPr>
            <p:cNvPr id="38931" name="椭圆 65"/>
            <p:cNvSpPr>
              <a:spLocks noChangeArrowheads="1"/>
            </p:cNvSpPr>
            <p:nvPr/>
          </p:nvSpPr>
          <p:spPr bwMode="auto">
            <a:xfrm>
              <a:off x="4788024" y="1275213"/>
              <a:ext cx="432048" cy="432048"/>
            </a:xfrm>
            <a:prstGeom prst="ellipse">
              <a:avLst/>
            </a:pr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en-US" sz="2400">
                <a:solidFill>
                  <a:srgbClr val="FFFFFF"/>
                </a:solidFill>
              </a:endParaRPr>
            </a:p>
          </p:txBody>
        </p:sp>
        <p:sp>
          <p:nvSpPr>
            <p:cNvPr id="38932" name="Freeform 110"/>
            <p:cNvSpPr>
              <a:spLocks noChangeArrowheads="1"/>
            </p:cNvSpPr>
            <p:nvPr/>
          </p:nvSpPr>
          <p:spPr bwMode="auto">
            <a:xfrm>
              <a:off x="4891102" y="1366806"/>
              <a:ext cx="250679" cy="248862"/>
            </a:xfrm>
            <a:custGeom>
              <a:avLst/>
              <a:gdLst>
                <a:gd name="T0" fmla="*/ 2147483647 w 609"/>
                <a:gd name="T1" fmla="*/ 2147483647 h 602"/>
                <a:gd name="T2" fmla="*/ 2147483647 w 609"/>
                <a:gd name="T3" fmla="*/ 2147483647 h 602"/>
                <a:gd name="T4" fmla="*/ 2147483647 w 609"/>
                <a:gd name="T5" fmla="*/ 2147483647 h 602"/>
                <a:gd name="T6" fmla="*/ 2147483647 w 609"/>
                <a:gd name="T7" fmla="*/ 2147483647 h 602"/>
                <a:gd name="T8" fmla="*/ 2147483647 w 609"/>
                <a:gd name="T9" fmla="*/ 2147483647 h 602"/>
                <a:gd name="T10" fmla="*/ 2147483647 w 609"/>
                <a:gd name="T11" fmla="*/ 2147483647 h 602"/>
                <a:gd name="T12" fmla="*/ 0 w 609"/>
                <a:gd name="T13" fmla="*/ 2147483647 h 602"/>
                <a:gd name="T14" fmla="*/ 2147483647 w 609"/>
                <a:gd name="T15" fmla="*/ 0 h 602"/>
                <a:gd name="T16" fmla="*/ 2147483647 w 609"/>
                <a:gd name="T17" fmla="*/ 2147483647 h 602"/>
                <a:gd name="T18" fmla="*/ 2147483647 w 609"/>
                <a:gd name="T19" fmla="*/ 2147483647 h 602"/>
                <a:gd name="T20" fmla="*/ 2147483647 w 609"/>
                <a:gd name="T21" fmla="*/ 2147483647 h 602"/>
                <a:gd name="T22" fmla="*/ 2147483647 w 609"/>
                <a:gd name="T23" fmla="*/ 2147483647 h 602"/>
                <a:gd name="T24" fmla="*/ 2147483647 w 609"/>
                <a:gd name="T25" fmla="*/ 2147483647 h 602"/>
                <a:gd name="T26" fmla="*/ 2147483647 w 609"/>
                <a:gd name="T27" fmla="*/ 2147483647 h 602"/>
                <a:gd name="T28" fmla="*/ 2147483647 w 609"/>
                <a:gd name="T29" fmla="*/ 2147483647 h 602"/>
                <a:gd name="T30" fmla="*/ 2147483647 w 609"/>
                <a:gd name="T31" fmla="*/ 2147483647 h 602"/>
                <a:gd name="T32" fmla="*/ 2147483647 w 609"/>
                <a:gd name="T33" fmla="*/ 2147483647 h 602"/>
                <a:gd name="T34" fmla="*/ 2147483647 w 609"/>
                <a:gd name="T35" fmla="*/ 2147483647 h 602"/>
                <a:gd name="T36" fmla="*/ 2147483647 w 609"/>
                <a:gd name="T37" fmla="*/ 2147483647 h 602"/>
                <a:gd name="T38" fmla="*/ 2147483647 w 609"/>
                <a:gd name="T39" fmla="*/ 2147483647 h 602"/>
                <a:gd name="T40" fmla="*/ 2147483647 w 609"/>
                <a:gd name="T41" fmla="*/ 2147483647 h 602"/>
                <a:gd name="T42" fmla="*/ 2147483647 w 609"/>
                <a:gd name="T43" fmla="*/ 2147483647 h 602"/>
                <a:gd name="T44" fmla="*/ 2147483647 w 609"/>
                <a:gd name="T45" fmla="*/ 2147483647 h 602"/>
                <a:gd name="T46" fmla="*/ 2147483647 w 609"/>
                <a:gd name="T47" fmla="*/ 2147483647 h 602"/>
                <a:gd name="T48" fmla="*/ 2147483647 w 609"/>
                <a:gd name="T49" fmla="*/ 2147483647 h 602"/>
                <a:gd name="T50" fmla="*/ 2147483647 w 609"/>
                <a:gd name="T51" fmla="*/ 2147483647 h 602"/>
                <a:gd name="T52" fmla="*/ 2147483647 w 609"/>
                <a:gd name="T53" fmla="*/ 2147483647 h 602"/>
                <a:gd name="T54" fmla="*/ 2147483647 w 609"/>
                <a:gd name="T55" fmla="*/ 2147483647 h 602"/>
                <a:gd name="T56" fmla="*/ 2147483647 w 609"/>
                <a:gd name="T57" fmla="*/ 2147483647 h 602"/>
                <a:gd name="T58" fmla="*/ 2147483647 w 609"/>
                <a:gd name="T59" fmla="*/ 2147483647 h 602"/>
                <a:gd name="T60" fmla="*/ 2147483647 w 609"/>
                <a:gd name="T61" fmla="*/ 2147483647 h 602"/>
                <a:gd name="T62" fmla="*/ 2147483647 w 609"/>
                <a:gd name="T63" fmla="*/ 2147483647 h 602"/>
                <a:gd name="T64" fmla="*/ 2147483647 w 609"/>
                <a:gd name="T65" fmla="*/ 2147483647 h 602"/>
                <a:gd name="T66" fmla="*/ 2147483647 w 609"/>
                <a:gd name="T67" fmla="*/ 2147483647 h 602"/>
                <a:gd name="T68" fmla="*/ 2147483647 w 609"/>
                <a:gd name="T69" fmla="*/ 2147483647 h 602"/>
                <a:gd name="T70" fmla="*/ 2147483647 w 609"/>
                <a:gd name="T71" fmla="*/ 214748364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lIns="45720" tIns="22860" rIns="45720" bIns="22860" anchor="ctr"/>
            <a:lstStyle/>
            <a:p>
              <a:endParaRPr lang="zh-CN" altLang="en-US"/>
            </a:p>
          </p:txBody>
        </p:sp>
      </p:grpSp>
      <p:grpSp>
        <p:nvGrpSpPr>
          <p:cNvPr id="32" name="组合 31"/>
          <p:cNvGrpSpPr/>
          <p:nvPr/>
        </p:nvGrpSpPr>
        <p:grpSpPr bwMode="auto">
          <a:xfrm>
            <a:off x="7315200" y="861218"/>
            <a:ext cx="455613" cy="455613"/>
            <a:chOff x="5436096" y="1274820"/>
            <a:chExt cx="432833" cy="432834"/>
          </a:xfrm>
        </p:grpSpPr>
        <p:sp>
          <p:nvSpPr>
            <p:cNvPr id="33"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defRPr/>
              </a:pPr>
              <a:endParaRPr lang="zh-CN" altLang="en-US" sz="2400">
                <a:solidFill>
                  <a:srgbClr val="FFFFFF"/>
                </a:solidFill>
                <a:latin typeface="Calibri" panose="020F0502020204030204" pitchFamily="34" charset="0"/>
              </a:endParaRPr>
            </a:p>
          </p:txBody>
        </p:sp>
        <p:sp>
          <p:nvSpPr>
            <p:cNvPr id="38930" name="Freeform 16"/>
            <p:cNvSpPr>
              <a:spLocks noChangeArrowheads="1"/>
            </p:cNvSpPr>
            <p:nvPr/>
          </p:nvSpPr>
          <p:spPr bwMode="auto">
            <a:xfrm>
              <a:off x="5554420" y="1377705"/>
              <a:ext cx="196183" cy="227065"/>
            </a:xfrm>
            <a:custGeom>
              <a:avLst/>
              <a:gdLst>
                <a:gd name="T0" fmla="*/ 2147483647 w 475"/>
                <a:gd name="T1" fmla="*/ 2147483647 h 552"/>
                <a:gd name="T2" fmla="*/ 2147483647 w 475"/>
                <a:gd name="T3" fmla="*/ 2147483647 h 552"/>
                <a:gd name="T4" fmla="*/ 2147483647 w 475"/>
                <a:gd name="T5" fmla="*/ 2147483647 h 552"/>
                <a:gd name="T6" fmla="*/ 2147483647 w 475"/>
                <a:gd name="T7" fmla="*/ 0 h 552"/>
                <a:gd name="T8" fmla="*/ 2147483647 w 475"/>
                <a:gd name="T9" fmla="*/ 0 h 552"/>
                <a:gd name="T10" fmla="*/ 2147483647 w 475"/>
                <a:gd name="T11" fmla="*/ 2147483647 h 552"/>
                <a:gd name="T12" fmla="*/ 2147483647 w 475"/>
                <a:gd name="T13" fmla="*/ 2147483647 h 552"/>
                <a:gd name="T14" fmla="*/ 2147483647 w 475"/>
                <a:gd name="T15" fmla="*/ 2147483647 h 552"/>
                <a:gd name="T16" fmla="*/ 2147483647 w 475"/>
                <a:gd name="T17" fmla="*/ 2147483647 h 552"/>
                <a:gd name="T18" fmla="*/ 2147483647 w 475"/>
                <a:gd name="T19" fmla="*/ 2147483647 h 552"/>
                <a:gd name="T20" fmla="*/ 2147483647 w 475"/>
                <a:gd name="T21" fmla="*/ 2147483647 h 552"/>
                <a:gd name="T22" fmla="*/ 2147483647 w 475"/>
                <a:gd name="T23" fmla="*/ 2147483647 h 552"/>
                <a:gd name="T24" fmla="*/ 2147483647 w 475"/>
                <a:gd name="T25" fmla="*/ 2147483647 h 552"/>
                <a:gd name="T26" fmla="*/ 2147483647 w 475"/>
                <a:gd name="T27" fmla="*/ 2147483647 h 552"/>
                <a:gd name="T28" fmla="*/ 2147483647 w 475"/>
                <a:gd name="T29" fmla="*/ 2147483647 h 552"/>
                <a:gd name="T30" fmla="*/ 2147483647 w 475"/>
                <a:gd name="T31" fmla="*/ 2147483647 h 552"/>
                <a:gd name="T32" fmla="*/ 2147483647 w 475"/>
                <a:gd name="T33" fmla="*/ 2147483647 h 552"/>
                <a:gd name="T34" fmla="*/ 2147483647 w 475"/>
                <a:gd name="T35" fmla="*/ 2147483647 h 552"/>
                <a:gd name="T36" fmla="*/ 2147483647 w 475"/>
                <a:gd name="T37" fmla="*/ 2147483647 h 552"/>
                <a:gd name="T38" fmla="*/ 2147483647 w 475"/>
                <a:gd name="T39" fmla="*/ 2147483647 h 552"/>
                <a:gd name="T40" fmla="*/ 2147483647 w 475"/>
                <a:gd name="T41" fmla="*/ 2147483647 h 552"/>
                <a:gd name="T42" fmla="*/ 2147483647 w 475"/>
                <a:gd name="T43" fmla="*/ 2147483647 h 552"/>
                <a:gd name="T44" fmla="*/ 2147483647 w 475"/>
                <a:gd name="T45" fmla="*/ 2147483647 h 552"/>
                <a:gd name="T46" fmla="*/ 2147483647 w 475"/>
                <a:gd name="T47" fmla="*/ 2147483647 h 552"/>
                <a:gd name="T48" fmla="*/ 2147483647 w 475"/>
                <a:gd name="T49" fmla="*/ 2147483647 h 552"/>
                <a:gd name="T50" fmla="*/ 2147483647 w 475"/>
                <a:gd name="T51" fmla="*/ 2147483647 h 552"/>
                <a:gd name="T52" fmla="*/ 2147483647 w 475"/>
                <a:gd name="T53" fmla="*/ 0 h 552"/>
                <a:gd name="T54" fmla="*/ 2147483647 w 475"/>
                <a:gd name="T55" fmla="*/ 0 h 552"/>
                <a:gd name="T56" fmla="*/ 2147483647 w 475"/>
                <a:gd name="T57" fmla="*/ 2147483647 h 552"/>
                <a:gd name="T58" fmla="*/ 2147483647 w 475"/>
                <a:gd name="T59" fmla="*/ 2147483647 h 552"/>
                <a:gd name="T60" fmla="*/ 2147483647 w 475"/>
                <a:gd name="T61" fmla="*/ 2147483647 h 552"/>
                <a:gd name="T62" fmla="*/ 2147483647 w 475"/>
                <a:gd name="T63" fmla="*/ 2147483647 h 552"/>
                <a:gd name="T64" fmla="*/ 2147483647 w 475"/>
                <a:gd name="T65" fmla="*/ 2147483647 h 552"/>
                <a:gd name="T66" fmla="*/ 2147483647 w 475"/>
                <a:gd name="T67" fmla="*/ 2147483647 h 552"/>
                <a:gd name="T68" fmla="*/ 2147483647 w 475"/>
                <a:gd name="T69" fmla="*/ 2147483647 h 552"/>
                <a:gd name="T70" fmla="*/ 0 w 475"/>
                <a:gd name="T71" fmla="*/ 2147483647 h 552"/>
                <a:gd name="T72" fmla="*/ 2147483647 w 475"/>
                <a:gd name="T73" fmla="*/ 2147483647 h 552"/>
                <a:gd name="T74" fmla="*/ 2147483647 w 475"/>
                <a:gd name="T75" fmla="*/ 2147483647 h 552"/>
                <a:gd name="T76" fmla="*/ 2147483647 w 475"/>
                <a:gd name="T77" fmla="*/ 2147483647 h 552"/>
                <a:gd name="T78" fmla="*/ 2147483647 w 475"/>
                <a:gd name="T79" fmla="*/ 2147483647 h 552"/>
                <a:gd name="T80" fmla="*/ 2147483647 w 475"/>
                <a:gd name="T81" fmla="*/ 2147483647 h 552"/>
                <a:gd name="T82" fmla="*/ 2147483647 w 475"/>
                <a:gd name="T83" fmla="*/ 2147483647 h 552"/>
                <a:gd name="T84" fmla="*/ 2147483647 w 475"/>
                <a:gd name="T85" fmla="*/ 2147483647 h 552"/>
                <a:gd name="T86" fmla="*/ 2147483647 w 475"/>
                <a:gd name="T87" fmla="*/ 2147483647 h 552"/>
                <a:gd name="T88" fmla="*/ 2147483647 w 475"/>
                <a:gd name="T89" fmla="*/ 2147483647 h 552"/>
                <a:gd name="T90" fmla="*/ 0 w 475"/>
                <a:gd name="T91" fmla="*/ 2147483647 h 552"/>
                <a:gd name="T92" fmla="*/ 2147483647 w 475"/>
                <a:gd name="T93" fmla="*/ 2147483647 h 552"/>
                <a:gd name="T94" fmla="*/ 2147483647 w 475"/>
                <a:gd name="T95" fmla="*/ 2147483647 h 552"/>
                <a:gd name="T96" fmla="*/ 2147483647 w 475"/>
                <a:gd name="T97" fmla="*/ 2147483647 h 552"/>
                <a:gd name="T98" fmla="*/ 2147483647 w 475"/>
                <a:gd name="T99" fmla="*/ 2147483647 h 552"/>
                <a:gd name="T100" fmla="*/ 2147483647 w 475"/>
                <a:gd name="T101" fmla="*/ 2147483647 h 552"/>
                <a:gd name="T102" fmla="*/ 2147483647 w 475"/>
                <a:gd name="T103" fmla="*/ 2147483647 h 552"/>
                <a:gd name="T104" fmla="*/ 2147483647 w 475"/>
                <a:gd name="T105" fmla="*/ 2147483647 h 552"/>
                <a:gd name="T106" fmla="*/ 0 w 475"/>
                <a:gd name="T107" fmla="*/ 2147483647 h 552"/>
                <a:gd name="T108" fmla="*/ 2147483647 w 475"/>
                <a:gd name="T109" fmla="*/ 2147483647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lIns="45720" tIns="22860" rIns="45720" bIns="22860" anchor="ctr"/>
            <a:lstStyle/>
            <a:p>
              <a:endParaRPr lang="zh-CN" altLang="en-US"/>
            </a:p>
          </p:txBody>
        </p:sp>
      </p:grpSp>
      <p:grpSp>
        <p:nvGrpSpPr>
          <p:cNvPr id="35" name="组合 34"/>
          <p:cNvGrpSpPr/>
          <p:nvPr/>
        </p:nvGrpSpPr>
        <p:grpSpPr bwMode="auto">
          <a:xfrm>
            <a:off x="5299075" y="861218"/>
            <a:ext cx="455613" cy="455613"/>
            <a:chOff x="3491880" y="1274820"/>
            <a:chExt cx="432833" cy="432834"/>
          </a:xfrm>
        </p:grpSpPr>
        <p:sp>
          <p:nvSpPr>
            <p:cNvPr id="38927"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en-US" sz="2400">
                <a:solidFill>
                  <a:srgbClr val="FFFFFF"/>
                </a:solidFill>
              </a:endParaRPr>
            </a:p>
          </p:txBody>
        </p:sp>
        <p:sp>
          <p:nvSpPr>
            <p:cNvPr id="38928" name="Freeform 75"/>
            <p:cNvSpPr>
              <a:spLocks noChangeArrowheads="1"/>
            </p:cNvSpPr>
            <p:nvPr/>
          </p:nvSpPr>
          <p:spPr bwMode="auto">
            <a:xfrm>
              <a:off x="3583864" y="1385879"/>
              <a:ext cx="248863" cy="210716"/>
            </a:xfrm>
            <a:custGeom>
              <a:avLst/>
              <a:gdLst>
                <a:gd name="T0" fmla="*/ 2147483647 w 602"/>
                <a:gd name="T1" fmla="*/ 2147483647 h 510"/>
                <a:gd name="T2" fmla="*/ 2147483647 w 602"/>
                <a:gd name="T3" fmla="*/ 2147483647 h 510"/>
                <a:gd name="T4" fmla="*/ 2147483647 w 602"/>
                <a:gd name="T5" fmla="*/ 2147483647 h 510"/>
                <a:gd name="T6" fmla="*/ 0 w 602"/>
                <a:gd name="T7" fmla="*/ 2147483647 h 510"/>
                <a:gd name="T8" fmla="*/ 0 w 602"/>
                <a:gd name="T9" fmla="*/ 2147483647 h 510"/>
                <a:gd name="T10" fmla="*/ 2147483647 w 602"/>
                <a:gd name="T11" fmla="*/ 0 h 510"/>
                <a:gd name="T12" fmla="*/ 2147483647 w 602"/>
                <a:gd name="T13" fmla="*/ 2147483647 h 510"/>
                <a:gd name="T14" fmla="*/ 2147483647 w 602"/>
                <a:gd name="T15" fmla="*/ 2147483647 h 510"/>
                <a:gd name="T16" fmla="*/ 2147483647 w 602"/>
                <a:gd name="T17" fmla="*/ 2147483647 h 510"/>
                <a:gd name="T18" fmla="*/ 2147483647 w 602"/>
                <a:gd name="T19" fmla="*/ 2147483647 h 510"/>
                <a:gd name="T20" fmla="*/ 2147483647 w 602"/>
                <a:gd name="T21" fmla="*/ 2147483647 h 510"/>
                <a:gd name="T22" fmla="*/ 2147483647 w 602"/>
                <a:gd name="T23" fmla="*/ 2147483647 h 510"/>
                <a:gd name="T24" fmla="*/ 2147483647 w 602"/>
                <a:gd name="T25" fmla="*/ 2147483647 h 510"/>
                <a:gd name="T26" fmla="*/ 2147483647 w 602"/>
                <a:gd name="T27" fmla="*/ 2147483647 h 510"/>
                <a:gd name="T28" fmla="*/ 2147483647 w 602"/>
                <a:gd name="T29" fmla="*/ 2147483647 h 510"/>
                <a:gd name="T30" fmla="*/ 2147483647 w 602"/>
                <a:gd name="T31" fmla="*/ 2147483647 h 510"/>
                <a:gd name="T32" fmla="*/ 2147483647 w 602"/>
                <a:gd name="T33" fmla="*/ 2147483647 h 510"/>
                <a:gd name="T34" fmla="*/ 2147483647 w 602"/>
                <a:gd name="T35" fmla="*/ 2147483647 h 510"/>
                <a:gd name="T36" fmla="*/ 2147483647 w 602"/>
                <a:gd name="T37" fmla="*/ 2147483647 h 510"/>
                <a:gd name="T38" fmla="*/ 2147483647 w 602"/>
                <a:gd name="T39" fmla="*/ 2147483647 h 510"/>
                <a:gd name="T40" fmla="*/ 2147483647 w 602"/>
                <a:gd name="T41" fmla="*/ 2147483647 h 510"/>
                <a:gd name="T42" fmla="*/ 2147483647 w 602"/>
                <a:gd name="T43" fmla="*/ 2147483647 h 510"/>
                <a:gd name="T44" fmla="*/ 2147483647 w 602"/>
                <a:gd name="T45" fmla="*/ 2147483647 h 510"/>
                <a:gd name="T46" fmla="*/ 2147483647 w 602"/>
                <a:gd name="T47" fmla="*/ 2147483647 h 510"/>
                <a:gd name="T48" fmla="*/ 2147483647 w 602"/>
                <a:gd name="T49" fmla="*/ 2147483647 h 510"/>
                <a:gd name="T50" fmla="*/ 2147483647 w 602"/>
                <a:gd name="T51" fmla="*/ 2147483647 h 510"/>
                <a:gd name="T52" fmla="*/ 2147483647 w 602"/>
                <a:gd name="T53" fmla="*/ 2147483647 h 510"/>
                <a:gd name="T54" fmla="*/ 2147483647 w 602"/>
                <a:gd name="T55" fmla="*/ 2147483647 h 510"/>
                <a:gd name="T56" fmla="*/ 2147483647 w 602"/>
                <a:gd name="T57" fmla="*/ 2147483647 h 510"/>
                <a:gd name="T58" fmla="*/ 2147483647 w 602"/>
                <a:gd name="T59" fmla="*/ 2147483647 h 510"/>
                <a:gd name="T60" fmla="*/ 2147483647 w 602"/>
                <a:gd name="T61" fmla="*/ 2147483647 h 510"/>
                <a:gd name="T62" fmla="*/ 2147483647 w 602"/>
                <a:gd name="T63" fmla="*/ 2147483647 h 510"/>
                <a:gd name="T64" fmla="*/ 2147483647 w 602"/>
                <a:gd name="T65" fmla="*/ 2147483647 h 510"/>
                <a:gd name="T66" fmla="*/ 2147483647 w 602"/>
                <a:gd name="T67" fmla="*/ 2147483647 h 510"/>
                <a:gd name="T68" fmla="*/ 2147483647 w 602"/>
                <a:gd name="T69" fmla="*/ 2147483647 h 510"/>
                <a:gd name="T70" fmla="*/ 2147483647 w 602"/>
                <a:gd name="T71" fmla="*/ 2147483647 h 510"/>
                <a:gd name="T72" fmla="*/ 2147483647 w 602"/>
                <a:gd name="T73" fmla="*/ 2147483647 h 510"/>
                <a:gd name="T74" fmla="*/ 2147483647 w 602"/>
                <a:gd name="T75" fmla="*/ 2147483647 h 510"/>
                <a:gd name="T76" fmla="*/ 2147483647 w 602"/>
                <a:gd name="T77" fmla="*/ 2147483647 h 510"/>
                <a:gd name="T78" fmla="*/ 2147483647 w 602"/>
                <a:gd name="T79" fmla="*/ 2147483647 h 510"/>
                <a:gd name="T80" fmla="*/ 2147483647 w 602"/>
                <a:gd name="T81" fmla="*/ 2147483647 h 510"/>
                <a:gd name="T82" fmla="*/ 2147483647 w 602"/>
                <a:gd name="T83" fmla="*/ 2147483647 h 510"/>
                <a:gd name="T84" fmla="*/ 2147483647 w 602"/>
                <a:gd name="T85" fmla="*/ 2147483647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lIns="45720" tIns="22860" rIns="45720" bIns="22860" anchor="ctr"/>
            <a:lstStyle/>
            <a:p>
              <a:endParaRPr lang="zh-CN" altLang="en-US"/>
            </a:p>
          </p:txBody>
        </p:sp>
      </p:grpSp>
      <p:grpSp>
        <p:nvGrpSpPr>
          <p:cNvPr id="38" name="组合 37"/>
          <p:cNvGrpSpPr/>
          <p:nvPr/>
        </p:nvGrpSpPr>
        <p:grpSpPr bwMode="auto">
          <a:xfrm>
            <a:off x="5970588" y="861218"/>
            <a:ext cx="455612" cy="455613"/>
            <a:chOff x="4139952" y="1274820"/>
            <a:chExt cx="432833" cy="432834"/>
          </a:xfrm>
        </p:grpSpPr>
        <p:sp>
          <p:nvSpPr>
            <p:cNvPr id="38925" name="椭圆 16"/>
            <p:cNvSpPr>
              <a:spLocks noChangeArrowheads="1"/>
            </p:cNvSpPr>
            <p:nvPr/>
          </p:nvSpPr>
          <p:spPr bwMode="auto">
            <a:xfrm>
              <a:off x="4139952" y="1274820"/>
              <a:ext cx="432833" cy="432834"/>
            </a:xfrm>
            <a:prstGeom prst="ellipse">
              <a:avLst/>
            </a:pr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en-US" sz="2400">
                <a:solidFill>
                  <a:srgbClr val="FFFFFF"/>
                </a:solidFill>
              </a:endParaRPr>
            </a:p>
          </p:txBody>
        </p:sp>
        <p:sp>
          <p:nvSpPr>
            <p:cNvPr id="38926" name="Freeform 84"/>
            <p:cNvSpPr>
              <a:spLocks noChangeArrowheads="1"/>
            </p:cNvSpPr>
            <p:nvPr/>
          </p:nvSpPr>
          <p:spPr bwMode="auto">
            <a:xfrm>
              <a:off x="4241546" y="1366806"/>
              <a:ext cx="248863" cy="248863"/>
            </a:xfrm>
            <a:custGeom>
              <a:avLst/>
              <a:gdLst>
                <a:gd name="T0" fmla="*/ 2147483647 w 602"/>
                <a:gd name="T1" fmla="*/ 2147483647 h 602"/>
                <a:gd name="T2" fmla="*/ 2147483647 w 602"/>
                <a:gd name="T3" fmla="*/ 2147483647 h 602"/>
                <a:gd name="T4" fmla="*/ 2147483647 w 602"/>
                <a:gd name="T5" fmla="*/ 0 h 602"/>
                <a:gd name="T6" fmla="*/ 2147483647 w 602"/>
                <a:gd name="T7" fmla="*/ 2147483647 h 602"/>
                <a:gd name="T8" fmla="*/ 2147483647 w 602"/>
                <a:gd name="T9" fmla="*/ 2147483647 h 602"/>
                <a:gd name="T10" fmla="*/ 2147483647 w 602"/>
                <a:gd name="T11" fmla="*/ 2147483647 h 602"/>
                <a:gd name="T12" fmla="*/ 2147483647 w 602"/>
                <a:gd name="T13" fmla="*/ 2147483647 h 602"/>
                <a:gd name="T14" fmla="*/ 0 w 602"/>
                <a:gd name="T15" fmla="*/ 2147483647 h 602"/>
                <a:gd name="T16" fmla="*/ 2147483647 w 602"/>
                <a:gd name="T17" fmla="*/ 2147483647 h 602"/>
                <a:gd name="T18" fmla="*/ 2147483647 w 602"/>
                <a:gd name="T19" fmla="*/ 2147483647 h 602"/>
                <a:gd name="T20" fmla="*/ 2147483647 w 602"/>
                <a:gd name="T21" fmla="*/ 2147483647 h 602"/>
                <a:gd name="T22" fmla="*/ 2147483647 w 602"/>
                <a:gd name="T23" fmla="*/ 2147483647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lIns="45720" tIns="22860" rIns="45720" bIns="22860" anchor="ctr"/>
            <a:lstStyle/>
            <a:p>
              <a:endParaRPr lang="zh-CN" altLang="en-US"/>
            </a:p>
          </p:txBody>
        </p:sp>
      </p:grpSp>
    </p:spTree>
  </p:cSld>
  <p:clrMapOvr>
    <a:masterClrMapping/>
  </p:clrMapOvr>
  <p:transition spd="slow" advClick="0" advTm="0">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p:cNvSpPr txBox="1"/>
          <p:nvPr/>
        </p:nvSpPr>
        <p:spPr>
          <a:xfrm>
            <a:off x="1144588" y="266700"/>
            <a:ext cx="7111652" cy="506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fontAlgn="auto">
              <a:spcAft>
                <a:spcPts val="0"/>
              </a:spcAft>
              <a:defRPr/>
            </a:pPr>
            <a:r>
              <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rPr>
              <a:t>问题二：“双随机、一公开”监管的定义是什么</a:t>
            </a:r>
            <a:endParaRPr lang="en-GB"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圆角矩形 26"/>
          <p:cNvSpPr/>
          <p:nvPr/>
        </p:nvSpPr>
        <p:spPr>
          <a:xfrm>
            <a:off x="1171451" y="3832226"/>
            <a:ext cx="9793288" cy="2333078"/>
          </a:xfrm>
          <a:prstGeom prst="roundRect">
            <a:avLst>
              <a:gd name="adj" fmla="val 0"/>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a:p>
        </p:txBody>
      </p:sp>
      <p:sp>
        <p:nvSpPr>
          <p:cNvPr id="39" name="TextBox 38"/>
          <p:cNvSpPr txBox="1"/>
          <p:nvPr/>
        </p:nvSpPr>
        <p:spPr>
          <a:xfrm>
            <a:off x="1343473" y="3832226"/>
            <a:ext cx="9224392" cy="2585323"/>
          </a:xfrm>
          <a:prstGeom prst="rect">
            <a:avLst/>
          </a:prstGeom>
          <a:noFill/>
        </p:spPr>
        <p:txBody>
          <a:bodyPr wrap="square" lIns="0" tIns="0" rIns="0" bIns="0">
            <a:spAutoFit/>
          </a:bodyPr>
          <a:lstStyle/>
          <a:p>
            <a:pPr algn="just" fontAlgn="auto">
              <a:lnSpc>
                <a:spcPct val="120000"/>
              </a:lnSpc>
              <a:spcBef>
                <a:spcPts val="0"/>
              </a:spcBef>
              <a:spcAft>
                <a:spcPts val="0"/>
              </a:spcAft>
              <a:defRPr/>
            </a:pPr>
            <a:endParaRPr lang="en-US" altLang="zh-CN" sz="20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gn="just" fontAlgn="auto">
              <a:lnSpc>
                <a:spcPct val="120000"/>
              </a:lnSpc>
              <a:spcBef>
                <a:spcPts val="0"/>
              </a:spcBef>
              <a:spcAft>
                <a:spcPts val="0"/>
              </a:spcAft>
              <a:defRPr/>
            </a:pPr>
            <a:r>
              <a:rPr lang="zh-CN" altLang="en-US" sz="2000" b="1" dirty="0" smtClean="0">
                <a:solidFill>
                  <a:srgbClr val="C00000"/>
                </a:solidFill>
              </a:rPr>
              <a:t>□</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随机抽取执法检查对象，随机抽查执法检查人员，抽查检查结果向社会公开。</a:t>
            </a:r>
            <a:endParaRPr lang="en-US" altLang="zh-CN" sz="20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gn="just" fontAlgn="auto">
              <a:lnSpc>
                <a:spcPct val="120000"/>
              </a:lnSpc>
              <a:spcBef>
                <a:spcPts val="0"/>
              </a:spcBef>
              <a:spcAft>
                <a:spcPts val="0"/>
              </a:spcAft>
              <a:defRPr/>
            </a:pPr>
            <a:r>
              <a:rPr lang="zh-CN" altLang="en-US" sz="2000" b="1" dirty="0">
                <a:solidFill>
                  <a:srgbClr val="C00000"/>
                </a:solidFill>
              </a:rPr>
              <a:t>□</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“双随机、一公开”是政府监管理念和监管方式的</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深刻</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变革。</a:t>
            </a:r>
            <a:endParaRPr lang="en-US" altLang="zh-CN" sz="20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gn="just" fontAlgn="auto">
              <a:lnSpc>
                <a:spcPct val="120000"/>
              </a:lnSpc>
              <a:spcBef>
                <a:spcPts val="0"/>
              </a:spcBef>
              <a:spcAft>
                <a:spcPts val="0"/>
              </a:spcAft>
              <a:defRPr/>
            </a:pPr>
            <a:r>
              <a:rPr lang="zh-CN" altLang="en-US" sz="2000" b="1" dirty="0">
                <a:solidFill>
                  <a:srgbClr val="C00000"/>
                </a:solidFill>
              </a:rPr>
              <a:t>□</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从</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监管</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理念上取代现有市场监管方式，</a:t>
            </a:r>
            <a:r>
              <a:rPr lang="zh-CN" altLang="en-US" sz="2000" dirty="0" smtClean="0">
                <a:solidFill>
                  <a:srgbClr val="FF0000"/>
                </a:solidFill>
                <a:latin typeface="微软雅黑" panose="020B0503020204020204" pitchFamily="34" charset="-122"/>
                <a:ea typeface="微软雅黑" panose="020B0503020204020204" pitchFamily="34" charset="-122"/>
              </a:rPr>
              <a:t>是市场监管领域的基本监管手段</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20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gn="just" fontAlgn="auto">
              <a:lnSpc>
                <a:spcPct val="120000"/>
              </a:lnSpc>
              <a:spcBef>
                <a:spcPts val="0"/>
              </a:spcBef>
              <a:spcAft>
                <a:spcPts val="0"/>
              </a:spcAft>
              <a:defRPr/>
            </a:pPr>
            <a:r>
              <a:rPr lang="zh-CN" altLang="en-US" sz="2000" b="1" dirty="0">
                <a:solidFill>
                  <a:srgbClr val="C00000"/>
                </a:solidFill>
              </a:rPr>
              <a:t>□</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健全以“双随机、一公开”为基本手段，以重点监管为补充，以信用监管为基础的新型监管机制。</a:t>
            </a:r>
            <a:endParaRPr lang="en-US" altLang="zh-CN" sz="20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gn="just" fontAlgn="auto">
              <a:lnSpc>
                <a:spcPct val="120000"/>
              </a:lnSpc>
              <a:spcBef>
                <a:spcPts val="0"/>
              </a:spcBef>
              <a:spcAft>
                <a:spcPts val="0"/>
              </a:spcAft>
              <a:defRPr/>
            </a:pPr>
            <a:endParaRPr lang="en-US" altLang="zh-CN" sz="20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0" name="矩形 93"/>
          <p:cNvSpPr/>
          <p:nvPr/>
        </p:nvSpPr>
        <p:spPr>
          <a:xfrm>
            <a:off x="1120651" y="3773489"/>
            <a:ext cx="384175" cy="384175"/>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a:p>
        </p:txBody>
      </p:sp>
      <p:sp>
        <p:nvSpPr>
          <p:cNvPr id="41" name="矩形 93"/>
          <p:cNvSpPr/>
          <p:nvPr/>
        </p:nvSpPr>
        <p:spPr>
          <a:xfrm rot="10800000">
            <a:off x="10634538" y="5812235"/>
            <a:ext cx="382587" cy="384175"/>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a:p>
        </p:txBody>
      </p:sp>
      <p:sp>
        <p:nvSpPr>
          <p:cNvPr id="42" name="Freeform 5"/>
          <p:cNvSpPr/>
          <p:nvPr/>
        </p:nvSpPr>
        <p:spPr bwMode="auto">
          <a:xfrm>
            <a:off x="3862487" y="1824902"/>
            <a:ext cx="1957388" cy="1765300"/>
          </a:xfrm>
          <a:custGeom>
            <a:avLst/>
            <a:gdLst>
              <a:gd name="T0" fmla="*/ 1536565 w 2740"/>
              <a:gd name="T1" fmla="*/ 1670226 h 2446"/>
              <a:gd name="T2" fmla="*/ 1467988 w 2740"/>
              <a:gd name="T3" fmla="*/ 1738767 h 2446"/>
              <a:gd name="T4" fmla="*/ 1370122 w 2740"/>
              <a:gd name="T5" fmla="*/ 1764019 h 2446"/>
              <a:gd name="T6" fmla="*/ 582909 w 2740"/>
              <a:gd name="T7" fmla="*/ 1764019 h 2446"/>
              <a:gd name="T8" fmla="*/ 489329 w 2740"/>
              <a:gd name="T9" fmla="*/ 1738767 h 2446"/>
              <a:gd name="T10" fmla="*/ 420752 w 2740"/>
              <a:gd name="T11" fmla="*/ 1669505 h 2446"/>
              <a:gd name="T12" fmla="*/ 25717 w 2740"/>
              <a:gd name="T13" fmla="*/ 978327 h 2446"/>
              <a:gd name="T14" fmla="*/ 0 w 2740"/>
              <a:gd name="T15" fmla="*/ 882370 h 2446"/>
              <a:gd name="T16" fmla="*/ 25717 w 2740"/>
              <a:gd name="T17" fmla="*/ 785692 h 2446"/>
              <a:gd name="T18" fmla="*/ 419323 w 2740"/>
              <a:gd name="T19" fmla="*/ 97400 h 2446"/>
              <a:gd name="T20" fmla="*/ 489329 w 2740"/>
              <a:gd name="T21" fmla="*/ 26695 h 2446"/>
              <a:gd name="T22" fmla="*/ 578623 w 2740"/>
              <a:gd name="T23" fmla="*/ 721 h 2446"/>
              <a:gd name="T24" fmla="*/ 1368693 w 2740"/>
              <a:gd name="T25" fmla="*/ 721 h 2446"/>
              <a:gd name="T26" fmla="*/ 1467988 w 2740"/>
              <a:gd name="T27" fmla="*/ 26695 h 2446"/>
              <a:gd name="T28" fmla="*/ 1536565 w 2740"/>
              <a:gd name="T29" fmla="*/ 95235 h 2446"/>
              <a:gd name="T30" fmla="*/ 1930172 w 2740"/>
              <a:gd name="T31" fmla="*/ 783527 h 2446"/>
              <a:gd name="T32" fmla="*/ 1957317 w 2740"/>
              <a:gd name="T33" fmla="*/ 882370 h 2446"/>
              <a:gd name="T34" fmla="*/ 1929457 w 2740"/>
              <a:gd name="T35" fmla="*/ 981934 h 2446"/>
              <a:gd name="T36" fmla="*/ 1536565 w 2740"/>
              <a:gd name="T37" fmla="*/ 1670226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a:noFill/>
          </a:ln>
          <a:extLst>
            <a:ext uri="{91240B29-F687-4F45-9708-019B960494DF}">
              <a14:hiddenLine xmlns:a14="http://schemas.microsoft.com/office/drawing/2010/main" w="9525">
                <a:solidFill>
                  <a:srgbClr val="000000"/>
                </a:solidFill>
                <a:prstDash val="solid"/>
                <a:miter lim="800000"/>
                <a:headEnd/>
                <a:tailEnd/>
              </a14:hiddenLine>
            </a:ext>
          </a:extLst>
        </p:spPr>
        <p:txBody>
          <a:bodyPr lIns="121920" tIns="60960" rIns="121920" bIns="60960"/>
          <a:lstStyle/>
          <a:p>
            <a:endParaRPr lang="zh-CN" altLang="en-US"/>
          </a:p>
        </p:txBody>
      </p:sp>
      <p:sp>
        <p:nvSpPr>
          <p:cNvPr id="43" name="TextBox 42"/>
          <p:cNvSpPr txBox="1">
            <a:spLocks noChangeArrowheads="1"/>
          </p:cNvSpPr>
          <p:nvPr/>
        </p:nvSpPr>
        <p:spPr bwMode="auto">
          <a:xfrm>
            <a:off x="4172049" y="2210395"/>
            <a:ext cx="12922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2400" b="1" dirty="0" smtClean="0">
                <a:solidFill>
                  <a:schemeClr val="bg1"/>
                </a:solidFill>
                <a:latin typeface="微软雅黑" panose="020B0503020204020204" pitchFamily="34" charset="-122"/>
                <a:ea typeface="微软雅黑" panose="020B0503020204020204" pitchFamily="34" charset="-122"/>
              </a:rPr>
              <a:t>独立的工作任务？</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44" name="Freeform 5"/>
          <p:cNvSpPr/>
          <p:nvPr/>
        </p:nvSpPr>
        <p:spPr bwMode="auto">
          <a:xfrm>
            <a:off x="8112224" y="1717754"/>
            <a:ext cx="1957387" cy="1765300"/>
          </a:xfrm>
          <a:custGeom>
            <a:avLst/>
            <a:gdLst>
              <a:gd name="T0" fmla="*/ 1536565 w 2740"/>
              <a:gd name="T1" fmla="*/ 1670226 h 2446"/>
              <a:gd name="T2" fmla="*/ 1467988 w 2740"/>
              <a:gd name="T3" fmla="*/ 1738767 h 2446"/>
              <a:gd name="T4" fmla="*/ 1370122 w 2740"/>
              <a:gd name="T5" fmla="*/ 1764019 h 2446"/>
              <a:gd name="T6" fmla="*/ 582909 w 2740"/>
              <a:gd name="T7" fmla="*/ 1764019 h 2446"/>
              <a:gd name="T8" fmla="*/ 489329 w 2740"/>
              <a:gd name="T9" fmla="*/ 1738767 h 2446"/>
              <a:gd name="T10" fmla="*/ 420752 w 2740"/>
              <a:gd name="T11" fmla="*/ 1669505 h 2446"/>
              <a:gd name="T12" fmla="*/ 25717 w 2740"/>
              <a:gd name="T13" fmla="*/ 978327 h 2446"/>
              <a:gd name="T14" fmla="*/ 0 w 2740"/>
              <a:gd name="T15" fmla="*/ 882370 h 2446"/>
              <a:gd name="T16" fmla="*/ 25717 w 2740"/>
              <a:gd name="T17" fmla="*/ 785692 h 2446"/>
              <a:gd name="T18" fmla="*/ 419323 w 2740"/>
              <a:gd name="T19" fmla="*/ 97400 h 2446"/>
              <a:gd name="T20" fmla="*/ 489329 w 2740"/>
              <a:gd name="T21" fmla="*/ 26695 h 2446"/>
              <a:gd name="T22" fmla="*/ 578623 w 2740"/>
              <a:gd name="T23" fmla="*/ 721 h 2446"/>
              <a:gd name="T24" fmla="*/ 1368693 w 2740"/>
              <a:gd name="T25" fmla="*/ 721 h 2446"/>
              <a:gd name="T26" fmla="*/ 1467988 w 2740"/>
              <a:gd name="T27" fmla="*/ 26695 h 2446"/>
              <a:gd name="T28" fmla="*/ 1536565 w 2740"/>
              <a:gd name="T29" fmla="*/ 95235 h 2446"/>
              <a:gd name="T30" fmla="*/ 1930172 w 2740"/>
              <a:gd name="T31" fmla="*/ 783527 h 2446"/>
              <a:gd name="T32" fmla="*/ 1957317 w 2740"/>
              <a:gd name="T33" fmla="*/ 882370 h 2446"/>
              <a:gd name="T34" fmla="*/ 1929457 w 2740"/>
              <a:gd name="T35" fmla="*/ 981934 h 2446"/>
              <a:gd name="T36" fmla="*/ 1536565 w 2740"/>
              <a:gd name="T37" fmla="*/ 1670226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a:noFill/>
          </a:ln>
          <a:extLst>
            <a:ext uri="{91240B29-F687-4F45-9708-019B960494DF}">
              <a14:hiddenLine xmlns:a14="http://schemas.microsoft.com/office/drawing/2010/main" w="9525">
                <a:solidFill>
                  <a:srgbClr val="000000"/>
                </a:solidFill>
                <a:prstDash val="solid"/>
                <a:miter lim="800000"/>
                <a:headEnd/>
                <a:tailEnd/>
              </a14:hiddenLine>
            </a:ext>
          </a:extLst>
        </p:spPr>
        <p:txBody>
          <a:bodyPr lIns="121920" tIns="60960" rIns="121920" bIns="60960"/>
          <a:lstStyle/>
          <a:p>
            <a:endParaRPr lang="zh-CN" altLang="en-US"/>
          </a:p>
        </p:txBody>
      </p:sp>
      <p:sp>
        <p:nvSpPr>
          <p:cNvPr id="46" name="Freeform 5"/>
          <p:cNvSpPr/>
          <p:nvPr/>
        </p:nvSpPr>
        <p:spPr bwMode="auto">
          <a:xfrm>
            <a:off x="1703512" y="1717754"/>
            <a:ext cx="1957388" cy="1765300"/>
          </a:xfrm>
          <a:custGeom>
            <a:avLst/>
            <a:gdLst>
              <a:gd name="T0" fmla="*/ 1536565 w 2740"/>
              <a:gd name="T1" fmla="*/ 1670226 h 2446"/>
              <a:gd name="T2" fmla="*/ 1467988 w 2740"/>
              <a:gd name="T3" fmla="*/ 1738767 h 2446"/>
              <a:gd name="T4" fmla="*/ 1370122 w 2740"/>
              <a:gd name="T5" fmla="*/ 1764019 h 2446"/>
              <a:gd name="T6" fmla="*/ 582909 w 2740"/>
              <a:gd name="T7" fmla="*/ 1764019 h 2446"/>
              <a:gd name="T8" fmla="*/ 489329 w 2740"/>
              <a:gd name="T9" fmla="*/ 1738767 h 2446"/>
              <a:gd name="T10" fmla="*/ 420752 w 2740"/>
              <a:gd name="T11" fmla="*/ 1669505 h 2446"/>
              <a:gd name="T12" fmla="*/ 25717 w 2740"/>
              <a:gd name="T13" fmla="*/ 978327 h 2446"/>
              <a:gd name="T14" fmla="*/ 0 w 2740"/>
              <a:gd name="T15" fmla="*/ 882370 h 2446"/>
              <a:gd name="T16" fmla="*/ 25717 w 2740"/>
              <a:gd name="T17" fmla="*/ 785692 h 2446"/>
              <a:gd name="T18" fmla="*/ 419323 w 2740"/>
              <a:gd name="T19" fmla="*/ 97400 h 2446"/>
              <a:gd name="T20" fmla="*/ 489329 w 2740"/>
              <a:gd name="T21" fmla="*/ 26695 h 2446"/>
              <a:gd name="T22" fmla="*/ 578623 w 2740"/>
              <a:gd name="T23" fmla="*/ 721 h 2446"/>
              <a:gd name="T24" fmla="*/ 1368693 w 2740"/>
              <a:gd name="T25" fmla="*/ 721 h 2446"/>
              <a:gd name="T26" fmla="*/ 1467988 w 2740"/>
              <a:gd name="T27" fmla="*/ 26695 h 2446"/>
              <a:gd name="T28" fmla="*/ 1536565 w 2740"/>
              <a:gd name="T29" fmla="*/ 95235 h 2446"/>
              <a:gd name="T30" fmla="*/ 1930172 w 2740"/>
              <a:gd name="T31" fmla="*/ 783527 h 2446"/>
              <a:gd name="T32" fmla="*/ 1957317 w 2740"/>
              <a:gd name="T33" fmla="*/ 882370 h 2446"/>
              <a:gd name="T34" fmla="*/ 1929457 w 2740"/>
              <a:gd name="T35" fmla="*/ 981934 h 2446"/>
              <a:gd name="T36" fmla="*/ 1536565 w 2740"/>
              <a:gd name="T37" fmla="*/ 1670226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a:noFill/>
          </a:ln>
          <a:extLst>
            <a:ext uri="{91240B29-F687-4F45-9708-019B960494DF}">
              <a14:hiddenLine xmlns:a14="http://schemas.microsoft.com/office/drawing/2010/main" w="9525">
                <a:solidFill>
                  <a:srgbClr val="000000"/>
                </a:solidFill>
                <a:prstDash val="solid"/>
                <a:miter lim="800000"/>
                <a:headEnd/>
                <a:tailEnd/>
              </a14:hiddenLine>
            </a:ext>
          </a:extLst>
        </p:spPr>
        <p:txBody>
          <a:bodyPr lIns="121920" tIns="60960" rIns="121920" bIns="60960"/>
          <a:lstStyle/>
          <a:p>
            <a:endParaRPr lang="zh-CN" altLang="en-US"/>
          </a:p>
        </p:txBody>
      </p:sp>
      <p:sp>
        <p:nvSpPr>
          <p:cNvPr id="47" name="TextBox 46"/>
          <p:cNvSpPr txBox="1">
            <a:spLocks noChangeArrowheads="1"/>
          </p:cNvSpPr>
          <p:nvPr/>
        </p:nvSpPr>
        <p:spPr bwMode="auto">
          <a:xfrm>
            <a:off x="8445599" y="2227341"/>
            <a:ext cx="12922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2400" b="1" dirty="0" smtClean="0">
                <a:solidFill>
                  <a:schemeClr val="bg1"/>
                </a:solidFill>
                <a:latin typeface="微软雅黑" panose="020B0503020204020204" pitchFamily="34" charset="-122"/>
                <a:ea typeface="微软雅黑" panose="020B0503020204020204" pitchFamily="34" charset="-122"/>
              </a:rPr>
              <a:t>监管方式的变革！</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49" name="TextBox 48"/>
          <p:cNvSpPr txBox="1">
            <a:spLocks noChangeArrowheads="1"/>
          </p:cNvSpPr>
          <p:nvPr/>
        </p:nvSpPr>
        <p:spPr bwMode="auto">
          <a:xfrm>
            <a:off x="2036093" y="2042675"/>
            <a:ext cx="1292225"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2400" b="1" dirty="0" smtClean="0">
                <a:solidFill>
                  <a:schemeClr val="bg1"/>
                </a:solidFill>
                <a:latin typeface="微软雅黑" panose="020B0503020204020204" pitchFamily="34" charset="-122"/>
                <a:ea typeface="微软雅黑" panose="020B0503020204020204" pitchFamily="34" charset="-122"/>
              </a:rPr>
              <a:t>现有监管方式的补充？</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p:cNvSpPr txBox="1"/>
          <p:nvPr/>
        </p:nvSpPr>
        <p:spPr>
          <a:xfrm>
            <a:off x="911225" y="645318"/>
            <a:ext cx="3498850" cy="671513"/>
          </a:xfrm>
          <a:prstGeom prst="rect">
            <a:avLst/>
          </a:prstGeom>
        </p:spPr>
        <p:txBody>
          <a:bodyPr anchor="ct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r>
              <a:rPr lang="zh-CN" altLang="en-US" sz="4265" b="1" dirty="0">
                <a:solidFill>
                  <a:schemeClr val="accent1"/>
                </a:solidFill>
                <a:latin typeface="微软雅黑" panose="020B0503020204020204" pitchFamily="34" charset="-122"/>
                <a:ea typeface="微软雅黑" panose="020B0503020204020204" pitchFamily="34" charset="-122"/>
              </a:rPr>
              <a:t>结语</a:t>
            </a:r>
            <a:r>
              <a:rPr lang="en-US" altLang="zh-CN" sz="4265" b="1" dirty="0" smtClean="0">
                <a:solidFill>
                  <a:schemeClr val="accent1"/>
                </a:solidFill>
                <a:latin typeface="微软雅黑" panose="020B0503020204020204" pitchFamily="34" charset="-122"/>
                <a:ea typeface="微软雅黑" panose="020B0503020204020204" pitchFamily="34" charset="-122"/>
              </a:rPr>
              <a:t>/</a:t>
            </a:r>
            <a:r>
              <a:rPr lang="en-US" altLang="zh-CN" sz="2400" b="1" dirty="0" smtClean="0">
                <a:solidFill>
                  <a:schemeClr val="accent1"/>
                </a:solidFill>
                <a:latin typeface="微软雅黑" panose="020B0503020204020204" pitchFamily="34" charset="-122"/>
                <a:ea typeface="微软雅黑" panose="020B0503020204020204" pitchFamily="34" charset="-122"/>
              </a:rPr>
              <a:t>conclusion</a:t>
            </a:r>
            <a:endParaRPr lang="en-GB" sz="2400" b="1" dirty="0">
              <a:solidFill>
                <a:schemeClr val="accent1"/>
              </a:solidFill>
              <a:latin typeface="微软雅黑" panose="020B0503020204020204" pitchFamily="34" charset="-122"/>
              <a:ea typeface="微软雅黑" panose="020B0503020204020204" pitchFamily="34" charset="-122"/>
            </a:endParaRPr>
          </a:p>
        </p:txBody>
      </p:sp>
      <p:sp>
        <p:nvSpPr>
          <p:cNvPr id="5" name="TextBox 4"/>
          <p:cNvSpPr txBox="1"/>
          <p:nvPr/>
        </p:nvSpPr>
        <p:spPr>
          <a:xfrm>
            <a:off x="911224" y="1848732"/>
            <a:ext cx="10801400" cy="3893376"/>
          </a:xfrm>
          <a:prstGeom prst="rect">
            <a:avLst/>
          </a:prstGeom>
          <a:noFill/>
        </p:spPr>
        <p:txBody>
          <a:bodyPr wrap="square" lIns="91445" tIns="45721" rIns="91445" bIns="45721">
            <a:spAutoFit/>
          </a:bodyPr>
          <a:lstStyle/>
          <a:p>
            <a:pPr algn="just" eaLnBrk="0" fontAlgn="auto" hangingPunct="0">
              <a:lnSpc>
                <a:spcPct val="130000"/>
              </a:lnSpc>
              <a:spcBef>
                <a:spcPts val="0"/>
              </a:spcBef>
              <a:spcAft>
                <a:spcPts val="0"/>
              </a:spcAft>
              <a:defRPr/>
            </a:pPr>
            <a:r>
              <a:rPr lang="en-US" altLang="zh-CN" sz="1900" dirty="0">
                <a:latin typeface="黑体" panose="02010609060101010101" charset="-122"/>
                <a:ea typeface="黑体" panose="02010609060101010101" charset="-122"/>
              </a:rPr>
              <a:t>    </a:t>
            </a:r>
            <a:r>
              <a:rPr lang="zh-CN" altLang="zh-CN" sz="1900" dirty="0">
                <a:latin typeface="黑体" panose="02010609060101010101" charset="-122"/>
                <a:ea typeface="黑体" panose="02010609060101010101" charset="-122"/>
              </a:rPr>
              <a:t>“全面</a:t>
            </a:r>
            <a:r>
              <a:rPr lang="zh-CN" altLang="zh-CN" sz="1900" dirty="0" smtClean="0">
                <a:latin typeface="黑体" panose="02010609060101010101" charset="-122"/>
                <a:ea typeface="黑体" panose="02010609060101010101" charset="-122"/>
              </a:rPr>
              <a:t>推行</a:t>
            </a:r>
            <a:r>
              <a:rPr lang="zh-CN" altLang="en-US" sz="1900" dirty="0" smtClean="0">
                <a:latin typeface="黑体" panose="02010609060101010101" charset="-122"/>
                <a:ea typeface="黑体" panose="02010609060101010101" charset="-122"/>
              </a:rPr>
              <a:t>‘</a:t>
            </a:r>
            <a:r>
              <a:rPr lang="zh-CN" altLang="zh-CN" sz="1900" dirty="0" smtClean="0">
                <a:latin typeface="黑体" panose="02010609060101010101" charset="-122"/>
                <a:ea typeface="黑体" panose="02010609060101010101" charset="-122"/>
              </a:rPr>
              <a:t>双随机、一公开</a:t>
            </a:r>
            <a:r>
              <a:rPr lang="zh-CN" altLang="en-US" sz="1900" dirty="0" smtClean="0">
                <a:latin typeface="黑体" panose="02010609060101010101" charset="-122"/>
                <a:ea typeface="黑体" panose="02010609060101010101" charset="-122"/>
              </a:rPr>
              <a:t>’</a:t>
            </a:r>
            <a:r>
              <a:rPr lang="zh-CN" altLang="zh-CN" sz="1900" dirty="0" smtClean="0">
                <a:latin typeface="黑体" panose="02010609060101010101" charset="-122"/>
                <a:ea typeface="黑体" panose="02010609060101010101" charset="-122"/>
              </a:rPr>
              <a:t>监管</a:t>
            </a:r>
            <a:r>
              <a:rPr lang="zh-CN" altLang="zh-CN" sz="1900" dirty="0">
                <a:latin typeface="黑体" panose="02010609060101010101" charset="-122"/>
                <a:ea typeface="黑体" panose="02010609060101010101" charset="-122"/>
              </a:rPr>
              <a:t>，随机抽取检查对象，随机选派执法检查人员，抽查情况及查处结果及时向社会公开，是深化简政放权、放管结合、优化服务改革的重要举措，是完善事中事后监管的关键环节，对于提升监管的公平性、规范性和有效性，减轻企业负担和减少权力寻租，都具有重要意义。必须认真贯彻党中央、国务院决策部署，全面深化改革，大力推动政府职能转变。各地区、各部门要按照依法施政和促进社会公平正义的要求，全力推进“双随机、一公开”监管改革，狠抓政策配套和督促落实，以科学有效</a:t>
            </a:r>
            <a:r>
              <a:rPr lang="zh-CN" altLang="zh-CN" sz="1900" dirty="0" smtClean="0">
                <a:latin typeface="黑体" panose="02010609060101010101" charset="-122"/>
                <a:ea typeface="黑体" panose="02010609060101010101" charset="-122"/>
              </a:rPr>
              <a:t>地</a:t>
            </a:r>
            <a:r>
              <a:rPr lang="zh-CN" altLang="en-US" sz="1900" dirty="0" smtClean="0">
                <a:latin typeface="黑体" panose="02010609060101010101" charset="-122"/>
                <a:ea typeface="黑体" panose="02010609060101010101" charset="-122"/>
              </a:rPr>
              <a:t>‘</a:t>
            </a:r>
            <a:r>
              <a:rPr lang="zh-CN" altLang="zh-CN" sz="1900" dirty="0" smtClean="0">
                <a:latin typeface="黑体" panose="02010609060101010101" charset="-122"/>
                <a:ea typeface="黑体" panose="02010609060101010101" charset="-122"/>
              </a:rPr>
              <a:t>管</a:t>
            </a:r>
            <a:r>
              <a:rPr lang="zh-CN" altLang="en-US" sz="1900" dirty="0">
                <a:latin typeface="黑体" panose="02010609060101010101" charset="-122"/>
                <a:ea typeface="黑体" panose="02010609060101010101" charset="-122"/>
              </a:rPr>
              <a:t>’</a:t>
            </a:r>
            <a:r>
              <a:rPr lang="zh-CN" altLang="zh-CN" sz="1900" dirty="0" smtClean="0">
                <a:latin typeface="黑体" panose="02010609060101010101" charset="-122"/>
                <a:ea typeface="黑体" panose="02010609060101010101" charset="-122"/>
              </a:rPr>
              <a:t>促进</a:t>
            </a:r>
            <a:r>
              <a:rPr lang="zh-CN" altLang="zh-CN" sz="1900" dirty="0">
                <a:latin typeface="黑体" panose="02010609060101010101" charset="-122"/>
                <a:ea typeface="黑体" panose="02010609060101010101" charset="-122"/>
              </a:rPr>
              <a:t>更大力度</a:t>
            </a:r>
            <a:r>
              <a:rPr lang="zh-CN" altLang="zh-CN" sz="1900" dirty="0" smtClean="0">
                <a:latin typeface="黑体" panose="02010609060101010101" charset="-122"/>
                <a:ea typeface="黑体" panose="02010609060101010101" charset="-122"/>
              </a:rPr>
              <a:t>地</a:t>
            </a:r>
            <a:r>
              <a:rPr lang="zh-CN" altLang="en-US" sz="1900" dirty="0" smtClean="0">
                <a:latin typeface="黑体" panose="02010609060101010101" charset="-122"/>
                <a:ea typeface="黑体" panose="02010609060101010101" charset="-122"/>
              </a:rPr>
              <a:t>‘</a:t>
            </a:r>
            <a:r>
              <a:rPr lang="zh-CN" altLang="zh-CN" sz="1900" dirty="0" smtClean="0">
                <a:latin typeface="黑体" panose="02010609060101010101" charset="-122"/>
                <a:ea typeface="黑体" panose="02010609060101010101" charset="-122"/>
              </a:rPr>
              <a:t>放</a:t>
            </a:r>
            <a:r>
              <a:rPr lang="zh-CN" altLang="en-US" sz="1900" dirty="0">
                <a:latin typeface="黑体" panose="02010609060101010101" charset="-122"/>
                <a:ea typeface="黑体" panose="02010609060101010101" charset="-122"/>
              </a:rPr>
              <a:t>’</a:t>
            </a:r>
            <a:r>
              <a:rPr lang="zh-CN" altLang="zh-CN" sz="1900" dirty="0" smtClean="0">
                <a:latin typeface="黑体" panose="02010609060101010101" charset="-122"/>
                <a:ea typeface="黑体" panose="02010609060101010101" charset="-122"/>
              </a:rPr>
              <a:t>，</a:t>
            </a:r>
            <a:r>
              <a:rPr lang="zh-CN" altLang="zh-CN" sz="1900" dirty="0">
                <a:latin typeface="黑体" panose="02010609060101010101" charset="-122"/>
                <a:ea typeface="黑体" panose="02010609060101010101" charset="-122"/>
              </a:rPr>
              <a:t>着力打造公平竞争的市场环境和法治化便利化营商环境，更好服务企业和群众创业兴业，为促进经济社会持续健康发展作出新贡献”。</a:t>
            </a:r>
            <a:endParaRPr lang="en-US" altLang="zh-CN" sz="1900" dirty="0">
              <a:latin typeface="黑体" panose="02010609060101010101" charset="-122"/>
              <a:ea typeface="黑体" panose="02010609060101010101" charset="-122"/>
            </a:endParaRPr>
          </a:p>
          <a:p>
            <a:pPr algn="just" eaLnBrk="0" fontAlgn="auto" hangingPunct="0">
              <a:lnSpc>
                <a:spcPct val="130000"/>
              </a:lnSpc>
              <a:spcBef>
                <a:spcPts val="0"/>
              </a:spcBef>
              <a:spcAft>
                <a:spcPts val="0"/>
              </a:spcAft>
              <a:defRPr/>
            </a:pPr>
            <a:r>
              <a:rPr lang="en-US" altLang="zh-CN" sz="1900" dirty="0">
                <a:latin typeface="黑体" panose="02010609060101010101" charset="-122"/>
                <a:ea typeface="黑体" panose="02010609060101010101" charset="-122"/>
              </a:rPr>
              <a:t>              </a:t>
            </a:r>
            <a:endParaRPr lang="en-US" altLang="zh-CN" sz="1900" dirty="0" smtClean="0">
              <a:latin typeface="黑体" panose="02010609060101010101" charset="-122"/>
              <a:ea typeface="黑体" panose="02010609060101010101" charset="-122"/>
            </a:endParaRPr>
          </a:p>
          <a:p>
            <a:pPr algn="just" eaLnBrk="0" fontAlgn="auto" hangingPunct="0">
              <a:lnSpc>
                <a:spcPct val="130000"/>
              </a:lnSpc>
              <a:spcBef>
                <a:spcPts val="0"/>
              </a:spcBef>
              <a:spcAft>
                <a:spcPts val="0"/>
              </a:spcAft>
              <a:defRPr/>
            </a:pPr>
            <a:r>
              <a:rPr lang="en-US" altLang="zh-CN" sz="1900" dirty="0">
                <a:latin typeface="黑体" panose="02010609060101010101" charset="-122"/>
                <a:ea typeface="黑体" panose="02010609060101010101" charset="-122"/>
              </a:rPr>
              <a:t> </a:t>
            </a:r>
            <a:r>
              <a:rPr lang="en-US" altLang="zh-CN" sz="1900" dirty="0" smtClean="0">
                <a:latin typeface="黑体" panose="02010609060101010101" charset="-122"/>
                <a:ea typeface="黑体" panose="02010609060101010101" charset="-122"/>
              </a:rPr>
              <a:t>                                          ——</a:t>
            </a:r>
            <a:endParaRPr lang="en-US" altLang="zh-CN" sz="1900" dirty="0">
              <a:latin typeface="黑体" panose="02010609060101010101" charset="-122"/>
              <a:ea typeface="黑体" panose="02010609060101010101" charset="-122"/>
            </a:endParaRPr>
          </a:p>
        </p:txBody>
      </p:sp>
      <p:cxnSp>
        <p:nvCxnSpPr>
          <p:cNvPr id="13" name="直接连接符 12"/>
          <p:cNvCxnSpPr/>
          <p:nvPr/>
        </p:nvCxnSpPr>
        <p:spPr>
          <a:xfrm>
            <a:off x="1060450" y="1483518"/>
            <a:ext cx="729615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6" name="组合 25"/>
          <p:cNvGrpSpPr/>
          <p:nvPr/>
        </p:nvGrpSpPr>
        <p:grpSpPr bwMode="auto">
          <a:xfrm>
            <a:off x="7958138" y="861218"/>
            <a:ext cx="454025" cy="455613"/>
            <a:chOff x="6084168" y="1274820"/>
            <a:chExt cx="432048" cy="432834"/>
          </a:xfrm>
        </p:grpSpPr>
        <p:sp>
          <p:nvSpPr>
            <p:cNvPr id="38933" name="椭圆 22"/>
            <p:cNvSpPr>
              <a:spLocks noChangeArrowheads="1"/>
            </p:cNvSpPr>
            <p:nvPr/>
          </p:nvSpPr>
          <p:spPr bwMode="auto">
            <a:xfrm>
              <a:off x="6084168" y="1274820"/>
              <a:ext cx="432048"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en-US" sz="2400">
                <a:solidFill>
                  <a:srgbClr val="FFFFFF"/>
                </a:solidFill>
              </a:endParaRPr>
            </a:p>
          </p:txBody>
        </p:sp>
        <p:sp>
          <p:nvSpPr>
            <p:cNvPr id="38934" name="Freeform 59"/>
            <p:cNvSpPr>
              <a:spLocks noChangeArrowheads="1"/>
            </p:cNvSpPr>
            <p:nvPr/>
          </p:nvSpPr>
          <p:spPr bwMode="auto">
            <a:xfrm>
              <a:off x="6180302" y="1365898"/>
              <a:ext cx="239780" cy="250679"/>
            </a:xfrm>
            <a:custGeom>
              <a:avLst/>
              <a:gdLst>
                <a:gd name="T0" fmla="*/ 2147483647 w 581"/>
                <a:gd name="T1" fmla="*/ 2147483647 h 609"/>
                <a:gd name="T2" fmla="*/ 2147483647 w 581"/>
                <a:gd name="T3" fmla="*/ 2147483647 h 609"/>
                <a:gd name="T4" fmla="*/ 2147483647 w 581"/>
                <a:gd name="T5" fmla="*/ 2147483647 h 609"/>
                <a:gd name="T6" fmla="*/ 2147483647 w 581"/>
                <a:gd name="T7" fmla="*/ 2147483647 h 609"/>
                <a:gd name="T8" fmla="*/ 2147483647 w 581"/>
                <a:gd name="T9" fmla="*/ 2147483647 h 609"/>
                <a:gd name="T10" fmla="*/ 2147483647 w 581"/>
                <a:gd name="T11" fmla="*/ 2147483647 h 609"/>
                <a:gd name="T12" fmla="*/ 2147483647 w 581"/>
                <a:gd name="T13" fmla="*/ 2147483647 h 609"/>
                <a:gd name="T14" fmla="*/ 2147483647 w 581"/>
                <a:gd name="T15" fmla="*/ 2147483647 h 609"/>
                <a:gd name="T16" fmla="*/ 2147483647 w 581"/>
                <a:gd name="T17" fmla="*/ 2147483647 h 609"/>
                <a:gd name="T18" fmla="*/ 2147483647 w 581"/>
                <a:gd name="T19" fmla="*/ 2147483647 h 609"/>
                <a:gd name="T20" fmla="*/ 2147483647 w 581"/>
                <a:gd name="T21" fmla="*/ 2147483647 h 609"/>
                <a:gd name="T22" fmla="*/ 0 w 581"/>
                <a:gd name="T23" fmla="*/ 2147483647 h 609"/>
                <a:gd name="T24" fmla="*/ 2147483647 w 581"/>
                <a:gd name="T25" fmla="*/ 2147483647 h 609"/>
                <a:gd name="T26" fmla="*/ 2147483647 w 581"/>
                <a:gd name="T27" fmla="*/ 2147483647 h 609"/>
                <a:gd name="T28" fmla="*/ 2147483647 w 581"/>
                <a:gd name="T29" fmla="*/ 2147483647 h 609"/>
                <a:gd name="T30" fmla="*/ 2147483647 w 581"/>
                <a:gd name="T31" fmla="*/ 2147483647 h 609"/>
                <a:gd name="T32" fmla="*/ 2147483647 w 581"/>
                <a:gd name="T33" fmla="*/ 2147483647 h 609"/>
                <a:gd name="T34" fmla="*/ 2147483647 w 581"/>
                <a:gd name="T35" fmla="*/ 2147483647 h 609"/>
                <a:gd name="T36" fmla="*/ 2147483647 w 581"/>
                <a:gd name="T37" fmla="*/ 2147483647 h 609"/>
                <a:gd name="T38" fmla="*/ 2147483647 w 581"/>
                <a:gd name="T39" fmla="*/ 2147483647 h 609"/>
                <a:gd name="T40" fmla="*/ 2147483647 w 581"/>
                <a:gd name="T41" fmla="*/ 2147483647 h 609"/>
                <a:gd name="T42" fmla="*/ 2147483647 w 581"/>
                <a:gd name="T43" fmla="*/ 2147483647 h 609"/>
                <a:gd name="T44" fmla="*/ 2147483647 w 581"/>
                <a:gd name="T45" fmla="*/ 2147483647 h 609"/>
                <a:gd name="T46" fmla="*/ 2147483647 w 581"/>
                <a:gd name="T47" fmla="*/ 2147483647 h 609"/>
                <a:gd name="T48" fmla="*/ 2147483647 w 581"/>
                <a:gd name="T49" fmla="*/ 2147483647 h 609"/>
                <a:gd name="T50" fmla="*/ 2147483647 w 581"/>
                <a:gd name="T51" fmla="*/ 2147483647 h 609"/>
                <a:gd name="T52" fmla="*/ 2147483647 w 581"/>
                <a:gd name="T53" fmla="*/ 2147483647 h 609"/>
                <a:gd name="T54" fmla="*/ 2147483647 w 581"/>
                <a:gd name="T55" fmla="*/ 2147483647 h 609"/>
                <a:gd name="T56" fmla="*/ 2147483647 w 581"/>
                <a:gd name="T57" fmla="*/ 2147483647 h 609"/>
                <a:gd name="T58" fmla="*/ 2147483647 w 581"/>
                <a:gd name="T59" fmla="*/ 2147483647 h 609"/>
                <a:gd name="T60" fmla="*/ 2147483647 w 581"/>
                <a:gd name="T61" fmla="*/ 2147483647 h 609"/>
                <a:gd name="T62" fmla="*/ 2147483647 w 581"/>
                <a:gd name="T63" fmla="*/ 2147483647 h 609"/>
                <a:gd name="T64" fmla="*/ 2147483647 w 581"/>
                <a:gd name="T65" fmla="*/ 2147483647 h 609"/>
                <a:gd name="T66" fmla="*/ 2147483647 w 581"/>
                <a:gd name="T67" fmla="*/ 2147483647 h 609"/>
                <a:gd name="T68" fmla="*/ 2147483647 w 581"/>
                <a:gd name="T69" fmla="*/ 2147483647 h 609"/>
                <a:gd name="T70" fmla="*/ 2147483647 w 581"/>
                <a:gd name="T71" fmla="*/ 2147483647 h 609"/>
                <a:gd name="T72" fmla="*/ 2147483647 w 581"/>
                <a:gd name="T73" fmla="*/ 2147483647 h 609"/>
                <a:gd name="T74" fmla="*/ 2147483647 w 581"/>
                <a:gd name="T75" fmla="*/ 2147483647 h 609"/>
                <a:gd name="T76" fmla="*/ 2147483647 w 581"/>
                <a:gd name="T77" fmla="*/ 2147483647 h 609"/>
                <a:gd name="T78" fmla="*/ 2147483647 w 581"/>
                <a:gd name="T79" fmla="*/ 2147483647 h 609"/>
                <a:gd name="T80" fmla="*/ 2147483647 w 581"/>
                <a:gd name="T81" fmla="*/ 0 h 609"/>
                <a:gd name="T82" fmla="*/ 2147483647 w 581"/>
                <a:gd name="T83" fmla="*/ 2147483647 h 609"/>
                <a:gd name="T84" fmla="*/ 2147483647 w 581"/>
                <a:gd name="T85" fmla="*/ 2147483647 h 609"/>
                <a:gd name="T86" fmla="*/ 2147483647 w 581"/>
                <a:gd name="T87" fmla="*/ 2147483647 h 609"/>
                <a:gd name="T88" fmla="*/ 2147483647 w 581"/>
                <a:gd name="T89" fmla="*/ 0 h 609"/>
                <a:gd name="T90" fmla="*/ 2147483647 w 581"/>
                <a:gd name="T91" fmla="*/ 2147483647 h 609"/>
                <a:gd name="T92" fmla="*/ 2147483647 w 581"/>
                <a:gd name="T93" fmla="*/ 2147483647 h 609"/>
                <a:gd name="T94" fmla="*/ 2147483647 w 581"/>
                <a:gd name="T95" fmla="*/ 2147483647 h 609"/>
                <a:gd name="T96" fmla="*/ 2147483647 w 581"/>
                <a:gd name="T97" fmla="*/ 0 h 609"/>
                <a:gd name="T98" fmla="*/ 2147483647 w 581"/>
                <a:gd name="T99" fmla="*/ 2147483647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lIns="45720" tIns="22860" rIns="45720" bIns="22860" anchor="ctr"/>
            <a:lstStyle/>
            <a:p>
              <a:endParaRPr lang="zh-CN" altLang="en-US"/>
            </a:p>
          </p:txBody>
        </p:sp>
      </p:grpSp>
      <p:grpSp>
        <p:nvGrpSpPr>
          <p:cNvPr id="29" name="组合 28"/>
          <p:cNvGrpSpPr/>
          <p:nvPr/>
        </p:nvGrpSpPr>
        <p:grpSpPr bwMode="auto">
          <a:xfrm>
            <a:off x="6643688" y="861218"/>
            <a:ext cx="455612" cy="455613"/>
            <a:chOff x="4788024" y="1275213"/>
            <a:chExt cx="432048" cy="432048"/>
          </a:xfrm>
        </p:grpSpPr>
        <p:sp>
          <p:nvSpPr>
            <p:cNvPr id="38931" name="椭圆 65"/>
            <p:cNvSpPr>
              <a:spLocks noChangeArrowheads="1"/>
            </p:cNvSpPr>
            <p:nvPr/>
          </p:nvSpPr>
          <p:spPr bwMode="auto">
            <a:xfrm>
              <a:off x="4788024" y="1275213"/>
              <a:ext cx="432048" cy="432048"/>
            </a:xfrm>
            <a:prstGeom prst="ellipse">
              <a:avLst/>
            </a:pr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en-US" sz="2400">
                <a:solidFill>
                  <a:srgbClr val="FFFFFF"/>
                </a:solidFill>
              </a:endParaRPr>
            </a:p>
          </p:txBody>
        </p:sp>
        <p:sp>
          <p:nvSpPr>
            <p:cNvPr id="38932" name="Freeform 110"/>
            <p:cNvSpPr>
              <a:spLocks noChangeArrowheads="1"/>
            </p:cNvSpPr>
            <p:nvPr/>
          </p:nvSpPr>
          <p:spPr bwMode="auto">
            <a:xfrm>
              <a:off x="4891102" y="1366806"/>
              <a:ext cx="250679" cy="248862"/>
            </a:xfrm>
            <a:custGeom>
              <a:avLst/>
              <a:gdLst>
                <a:gd name="T0" fmla="*/ 2147483647 w 609"/>
                <a:gd name="T1" fmla="*/ 2147483647 h 602"/>
                <a:gd name="T2" fmla="*/ 2147483647 w 609"/>
                <a:gd name="T3" fmla="*/ 2147483647 h 602"/>
                <a:gd name="T4" fmla="*/ 2147483647 w 609"/>
                <a:gd name="T5" fmla="*/ 2147483647 h 602"/>
                <a:gd name="T6" fmla="*/ 2147483647 w 609"/>
                <a:gd name="T7" fmla="*/ 2147483647 h 602"/>
                <a:gd name="T8" fmla="*/ 2147483647 w 609"/>
                <a:gd name="T9" fmla="*/ 2147483647 h 602"/>
                <a:gd name="T10" fmla="*/ 2147483647 w 609"/>
                <a:gd name="T11" fmla="*/ 2147483647 h 602"/>
                <a:gd name="T12" fmla="*/ 0 w 609"/>
                <a:gd name="T13" fmla="*/ 2147483647 h 602"/>
                <a:gd name="T14" fmla="*/ 2147483647 w 609"/>
                <a:gd name="T15" fmla="*/ 0 h 602"/>
                <a:gd name="T16" fmla="*/ 2147483647 w 609"/>
                <a:gd name="T17" fmla="*/ 2147483647 h 602"/>
                <a:gd name="T18" fmla="*/ 2147483647 w 609"/>
                <a:gd name="T19" fmla="*/ 2147483647 h 602"/>
                <a:gd name="T20" fmla="*/ 2147483647 w 609"/>
                <a:gd name="T21" fmla="*/ 2147483647 h 602"/>
                <a:gd name="T22" fmla="*/ 2147483647 w 609"/>
                <a:gd name="T23" fmla="*/ 2147483647 h 602"/>
                <a:gd name="T24" fmla="*/ 2147483647 w 609"/>
                <a:gd name="T25" fmla="*/ 2147483647 h 602"/>
                <a:gd name="T26" fmla="*/ 2147483647 w 609"/>
                <a:gd name="T27" fmla="*/ 2147483647 h 602"/>
                <a:gd name="T28" fmla="*/ 2147483647 w 609"/>
                <a:gd name="T29" fmla="*/ 2147483647 h 602"/>
                <a:gd name="T30" fmla="*/ 2147483647 w 609"/>
                <a:gd name="T31" fmla="*/ 2147483647 h 602"/>
                <a:gd name="T32" fmla="*/ 2147483647 w 609"/>
                <a:gd name="T33" fmla="*/ 2147483647 h 602"/>
                <a:gd name="T34" fmla="*/ 2147483647 w 609"/>
                <a:gd name="T35" fmla="*/ 2147483647 h 602"/>
                <a:gd name="T36" fmla="*/ 2147483647 w 609"/>
                <a:gd name="T37" fmla="*/ 2147483647 h 602"/>
                <a:gd name="T38" fmla="*/ 2147483647 w 609"/>
                <a:gd name="T39" fmla="*/ 2147483647 h 602"/>
                <a:gd name="T40" fmla="*/ 2147483647 w 609"/>
                <a:gd name="T41" fmla="*/ 2147483647 h 602"/>
                <a:gd name="T42" fmla="*/ 2147483647 w 609"/>
                <a:gd name="T43" fmla="*/ 2147483647 h 602"/>
                <a:gd name="T44" fmla="*/ 2147483647 w 609"/>
                <a:gd name="T45" fmla="*/ 2147483647 h 602"/>
                <a:gd name="T46" fmla="*/ 2147483647 w 609"/>
                <a:gd name="T47" fmla="*/ 2147483647 h 602"/>
                <a:gd name="T48" fmla="*/ 2147483647 w 609"/>
                <a:gd name="T49" fmla="*/ 2147483647 h 602"/>
                <a:gd name="T50" fmla="*/ 2147483647 w 609"/>
                <a:gd name="T51" fmla="*/ 2147483647 h 602"/>
                <a:gd name="T52" fmla="*/ 2147483647 w 609"/>
                <a:gd name="T53" fmla="*/ 2147483647 h 602"/>
                <a:gd name="T54" fmla="*/ 2147483647 w 609"/>
                <a:gd name="T55" fmla="*/ 2147483647 h 602"/>
                <a:gd name="T56" fmla="*/ 2147483647 w 609"/>
                <a:gd name="T57" fmla="*/ 2147483647 h 602"/>
                <a:gd name="T58" fmla="*/ 2147483647 w 609"/>
                <a:gd name="T59" fmla="*/ 2147483647 h 602"/>
                <a:gd name="T60" fmla="*/ 2147483647 w 609"/>
                <a:gd name="T61" fmla="*/ 2147483647 h 602"/>
                <a:gd name="T62" fmla="*/ 2147483647 w 609"/>
                <a:gd name="T63" fmla="*/ 2147483647 h 602"/>
                <a:gd name="T64" fmla="*/ 2147483647 w 609"/>
                <a:gd name="T65" fmla="*/ 2147483647 h 602"/>
                <a:gd name="T66" fmla="*/ 2147483647 w 609"/>
                <a:gd name="T67" fmla="*/ 2147483647 h 602"/>
                <a:gd name="T68" fmla="*/ 2147483647 w 609"/>
                <a:gd name="T69" fmla="*/ 2147483647 h 602"/>
                <a:gd name="T70" fmla="*/ 2147483647 w 609"/>
                <a:gd name="T71" fmla="*/ 214748364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lIns="45720" tIns="22860" rIns="45720" bIns="22860" anchor="ctr"/>
            <a:lstStyle/>
            <a:p>
              <a:endParaRPr lang="zh-CN" altLang="en-US"/>
            </a:p>
          </p:txBody>
        </p:sp>
      </p:grpSp>
      <p:grpSp>
        <p:nvGrpSpPr>
          <p:cNvPr id="32" name="组合 31"/>
          <p:cNvGrpSpPr/>
          <p:nvPr/>
        </p:nvGrpSpPr>
        <p:grpSpPr bwMode="auto">
          <a:xfrm>
            <a:off x="7315200" y="861218"/>
            <a:ext cx="455613" cy="455613"/>
            <a:chOff x="5436096" y="1274820"/>
            <a:chExt cx="432833" cy="432834"/>
          </a:xfrm>
        </p:grpSpPr>
        <p:sp>
          <p:nvSpPr>
            <p:cNvPr id="33"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defRPr/>
              </a:pPr>
              <a:endParaRPr lang="zh-CN" altLang="en-US" sz="2400">
                <a:solidFill>
                  <a:srgbClr val="FFFFFF"/>
                </a:solidFill>
                <a:latin typeface="Calibri" panose="020F0502020204030204" pitchFamily="34" charset="0"/>
              </a:endParaRPr>
            </a:p>
          </p:txBody>
        </p:sp>
        <p:sp>
          <p:nvSpPr>
            <p:cNvPr id="38930" name="Freeform 16"/>
            <p:cNvSpPr>
              <a:spLocks noChangeArrowheads="1"/>
            </p:cNvSpPr>
            <p:nvPr/>
          </p:nvSpPr>
          <p:spPr bwMode="auto">
            <a:xfrm>
              <a:off x="5554420" y="1377705"/>
              <a:ext cx="196183" cy="227065"/>
            </a:xfrm>
            <a:custGeom>
              <a:avLst/>
              <a:gdLst>
                <a:gd name="T0" fmla="*/ 2147483647 w 475"/>
                <a:gd name="T1" fmla="*/ 2147483647 h 552"/>
                <a:gd name="T2" fmla="*/ 2147483647 w 475"/>
                <a:gd name="T3" fmla="*/ 2147483647 h 552"/>
                <a:gd name="T4" fmla="*/ 2147483647 w 475"/>
                <a:gd name="T5" fmla="*/ 2147483647 h 552"/>
                <a:gd name="T6" fmla="*/ 2147483647 w 475"/>
                <a:gd name="T7" fmla="*/ 0 h 552"/>
                <a:gd name="T8" fmla="*/ 2147483647 w 475"/>
                <a:gd name="T9" fmla="*/ 0 h 552"/>
                <a:gd name="T10" fmla="*/ 2147483647 w 475"/>
                <a:gd name="T11" fmla="*/ 2147483647 h 552"/>
                <a:gd name="T12" fmla="*/ 2147483647 w 475"/>
                <a:gd name="T13" fmla="*/ 2147483647 h 552"/>
                <a:gd name="T14" fmla="*/ 2147483647 w 475"/>
                <a:gd name="T15" fmla="*/ 2147483647 h 552"/>
                <a:gd name="T16" fmla="*/ 2147483647 w 475"/>
                <a:gd name="T17" fmla="*/ 2147483647 h 552"/>
                <a:gd name="T18" fmla="*/ 2147483647 w 475"/>
                <a:gd name="T19" fmla="*/ 2147483647 h 552"/>
                <a:gd name="T20" fmla="*/ 2147483647 w 475"/>
                <a:gd name="T21" fmla="*/ 2147483647 h 552"/>
                <a:gd name="T22" fmla="*/ 2147483647 w 475"/>
                <a:gd name="T23" fmla="*/ 2147483647 h 552"/>
                <a:gd name="T24" fmla="*/ 2147483647 w 475"/>
                <a:gd name="T25" fmla="*/ 2147483647 h 552"/>
                <a:gd name="T26" fmla="*/ 2147483647 w 475"/>
                <a:gd name="T27" fmla="*/ 2147483647 h 552"/>
                <a:gd name="T28" fmla="*/ 2147483647 w 475"/>
                <a:gd name="T29" fmla="*/ 2147483647 h 552"/>
                <a:gd name="T30" fmla="*/ 2147483647 w 475"/>
                <a:gd name="T31" fmla="*/ 2147483647 h 552"/>
                <a:gd name="T32" fmla="*/ 2147483647 w 475"/>
                <a:gd name="T33" fmla="*/ 2147483647 h 552"/>
                <a:gd name="T34" fmla="*/ 2147483647 w 475"/>
                <a:gd name="T35" fmla="*/ 2147483647 h 552"/>
                <a:gd name="T36" fmla="*/ 2147483647 w 475"/>
                <a:gd name="T37" fmla="*/ 2147483647 h 552"/>
                <a:gd name="T38" fmla="*/ 2147483647 w 475"/>
                <a:gd name="T39" fmla="*/ 2147483647 h 552"/>
                <a:gd name="T40" fmla="*/ 2147483647 w 475"/>
                <a:gd name="T41" fmla="*/ 2147483647 h 552"/>
                <a:gd name="T42" fmla="*/ 2147483647 w 475"/>
                <a:gd name="T43" fmla="*/ 2147483647 h 552"/>
                <a:gd name="T44" fmla="*/ 2147483647 w 475"/>
                <a:gd name="T45" fmla="*/ 2147483647 h 552"/>
                <a:gd name="T46" fmla="*/ 2147483647 w 475"/>
                <a:gd name="T47" fmla="*/ 2147483647 h 552"/>
                <a:gd name="T48" fmla="*/ 2147483647 w 475"/>
                <a:gd name="T49" fmla="*/ 2147483647 h 552"/>
                <a:gd name="T50" fmla="*/ 2147483647 w 475"/>
                <a:gd name="T51" fmla="*/ 2147483647 h 552"/>
                <a:gd name="T52" fmla="*/ 2147483647 w 475"/>
                <a:gd name="T53" fmla="*/ 0 h 552"/>
                <a:gd name="T54" fmla="*/ 2147483647 w 475"/>
                <a:gd name="T55" fmla="*/ 0 h 552"/>
                <a:gd name="T56" fmla="*/ 2147483647 w 475"/>
                <a:gd name="T57" fmla="*/ 2147483647 h 552"/>
                <a:gd name="T58" fmla="*/ 2147483647 w 475"/>
                <a:gd name="T59" fmla="*/ 2147483647 h 552"/>
                <a:gd name="T60" fmla="*/ 2147483647 w 475"/>
                <a:gd name="T61" fmla="*/ 2147483647 h 552"/>
                <a:gd name="T62" fmla="*/ 2147483647 w 475"/>
                <a:gd name="T63" fmla="*/ 2147483647 h 552"/>
                <a:gd name="T64" fmla="*/ 2147483647 w 475"/>
                <a:gd name="T65" fmla="*/ 2147483647 h 552"/>
                <a:gd name="T66" fmla="*/ 2147483647 w 475"/>
                <a:gd name="T67" fmla="*/ 2147483647 h 552"/>
                <a:gd name="T68" fmla="*/ 2147483647 w 475"/>
                <a:gd name="T69" fmla="*/ 2147483647 h 552"/>
                <a:gd name="T70" fmla="*/ 0 w 475"/>
                <a:gd name="T71" fmla="*/ 2147483647 h 552"/>
                <a:gd name="T72" fmla="*/ 2147483647 w 475"/>
                <a:gd name="T73" fmla="*/ 2147483647 h 552"/>
                <a:gd name="T74" fmla="*/ 2147483647 w 475"/>
                <a:gd name="T75" fmla="*/ 2147483647 h 552"/>
                <a:gd name="T76" fmla="*/ 2147483647 w 475"/>
                <a:gd name="T77" fmla="*/ 2147483647 h 552"/>
                <a:gd name="T78" fmla="*/ 2147483647 w 475"/>
                <a:gd name="T79" fmla="*/ 2147483647 h 552"/>
                <a:gd name="T80" fmla="*/ 2147483647 w 475"/>
                <a:gd name="T81" fmla="*/ 2147483647 h 552"/>
                <a:gd name="T82" fmla="*/ 2147483647 w 475"/>
                <a:gd name="T83" fmla="*/ 2147483647 h 552"/>
                <a:gd name="T84" fmla="*/ 2147483647 w 475"/>
                <a:gd name="T85" fmla="*/ 2147483647 h 552"/>
                <a:gd name="T86" fmla="*/ 2147483647 w 475"/>
                <a:gd name="T87" fmla="*/ 2147483647 h 552"/>
                <a:gd name="T88" fmla="*/ 2147483647 w 475"/>
                <a:gd name="T89" fmla="*/ 2147483647 h 552"/>
                <a:gd name="T90" fmla="*/ 0 w 475"/>
                <a:gd name="T91" fmla="*/ 2147483647 h 552"/>
                <a:gd name="T92" fmla="*/ 2147483647 w 475"/>
                <a:gd name="T93" fmla="*/ 2147483647 h 552"/>
                <a:gd name="T94" fmla="*/ 2147483647 w 475"/>
                <a:gd name="T95" fmla="*/ 2147483647 h 552"/>
                <a:gd name="T96" fmla="*/ 2147483647 w 475"/>
                <a:gd name="T97" fmla="*/ 2147483647 h 552"/>
                <a:gd name="T98" fmla="*/ 2147483647 w 475"/>
                <a:gd name="T99" fmla="*/ 2147483647 h 552"/>
                <a:gd name="T100" fmla="*/ 2147483647 w 475"/>
                <a:gd name="T101" fmla="*/ 2147483647 h 552"/>
                <a:gd name="T102" fmla="*/ 2147483647 w 475"/>
                <a:gd name="T103" fmla="*/ 2147483647 h 552"/>
                <a:gd name="T104" fmla="*/ 2147483647 w 475"/>
                <a:gd name="T105" fmla="*/ 2147483647 h 552"/>
                <a:gd name="T106" fmla="*/ 0 w 475"/>
                <a:gd name="T107" fmla="*/ 2147483647 h 552"/>
                <a:gd name="T108" fmla="*/ 2147483647 w 475"/>
                <a:gd name="T109" fmla="*/ 2147483647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lIns="45720" tIns="22860" rIns="45720" bIns="22860" anchor="ctr"/>
            <a:lstStyle/>
            <a:p>
              <a:endParaRPr lang="zh-CN" altLang="en-US"/>
            </a:p>
          </p:txBody>
        </p:sp>
      </p:grpSp>
      <p:grpSp>
        <p:nvGrpSpPr>
          <p:cNvPr id="35" name="组合 34"/>
          <p:cNvGrpSpPr/>
          <p:nvPr/>
        </p:nvGrpSpPr>
        <p:grpSpPr bwMode="auto">
          <a:xfrm>
            <a:off x="5299075" y="861218"/>
            <a:ext cx="455613" cy="455613"/>
            <a:chOff x="3491880" y="1274820"/>
            <a:chExt cx="432833" cy="432834"/>
          </a:xfrm>
        </p:grpSpPr>
        <p:sp>
          <p:nvSpPr>
            <p:cNvPr id="38927"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en-US" sz="2400">
                <a:solidFill>
                  <a:srgbClr val="FFFFFF"/>
                </a:solidFill>
              </a:endParaRPr>
            </a:p>
          </p:txBody>
        </p:sp>
        <p:sp>
          <p:nvSpPr>
            <p:cNvPr id="38928" name="Freeform 75"/>
            <p:cNvSpPr>
              <a:spLocks noChangeArrowheads="1"/>
            </p:cNvSpPr>
            <p:nvPr/>
          </p:nvSpPr>
          <p:spPr bwMode="auto">
            <a:xfrm>
              <a:off x="3583864" y="1385879"/>
              <a:ext cx="248863" cy="210716"/>
            </a:xfrm>
            <a:custGeom>
              <a:avLst/>
              <a:gdLst>
                <a:gd name="T0" fmla="*/ 2147483647 w 602"/>
                <a:gd name="T1" fmla="*/ 2147483647 h 510"/>
                <a:gd name="T2" fmla="*/ 2147483647 w 602"/>
                <a:gd name="T3" fmla="*/ 2147483647 h 510"/>
                <a:gd name="T4" fmla="*/ 2147483647 w 602"/>
                <a:gd name="T5" fmla="*/ 2147483647 h 510"/>
                <a:gd name="T6" fmla="*/ 0 w 602"/>
                <a:gd name="T7" fmla="*/ 2147483647 h 510"/>
                <a:gd name="T8" fmla="*/ 0 w 602"/>
                <a:gd name="T9" fmla="*/ 2147483647 h 510"/>
                <a:gd name="T10" fmla="*/ 2147483647 w 602"/>
                <a:gd name="T11" fmla="*/ 0 h 510"/>
                <a:gd name="T12" fmla="*/ 2147483647 w 602"/>
                <a:gd name="T13" fmla="*/ 2147483647 h 510"/>
                <a:gd name="T14" fmla="*/ 2147483647 w 602"/>
                <a:gd name="T15" fmla="*/ 2147483647 h 510"/>
                <a:gd name="T16" fmla="*/ 2147483647 w 602"/>
                <a:gd name="T17" fmla="*/ 2147483647 h 510"/>
                <a:gd name="T18" fmla="*/ 2147483647 w 602"/>
                <a:gd name="T19" fmla="*/ 2147483647 h 510"/>
                <a:gd name="T20" fmla="*/ 2147483647 w 602"/>
                <a:gd name="T21" fmla="*/ 2147483647 h 510"/>
                <a:gd name="T22" fmla="*/ 2147483647 w 602"/>
                <a:gd name="T23" fmla="*/ 2147483647 h 510"/>
                <a:gd name="T24" fmla="*/ 2147483647 w 602"/>
                <a:gd name="T25" fmla="*/ 2147483647 h 510"/>
                <a:gd name="T26" fmla="*/ 2147483647 w 602"/>
                <a:gd name="T27" fmla="*/ 2147483647 h 510"/>
                <a:gd name="T28" fmla="*/ 2147483647 w 602"/>
                <a:gd name="T29" fmla="*/ 2147483647 h 510"/>
                <a:gd name="T30" fmla="*/ 2147483647 w 602"/>
                <a:gd name="T31" fmla="*/ 2147483647 h 510"/>
                <a:gd name="T32" fmla="*/ 2147483647 w 602"/>
                <a:gd name="T33" fmla="*/ 2147483647 h 510"/>
                <a:gd name="T34" fmla="*/ 2147483647 w 602"/>
                <a:gd name="T35" fmla="*/ 2147483647 h 510"/>
                <a:gd name="T36" fmla="*/ 2147483647 w 602"/>
                <a:gd name="T37" fmla="*/ 2147483647 h 510"/>
                <a:gd name="T38" fmla="*/ 2147483647 w 602"/>
                <a:gd name="T39" fmla="*/ 2147483647 h 510"/>
                <a:gd name="T40" fmla="*/ 2147483647 w 602"/>
                <a:gd name="T41" fmla="*/ 2147483647 h 510"/>
                <a:gd name="T42" fmla="*/ 2147483647 w 602"/>
                <a:gd name="T43" fmla="*/ 2147483647 h 510"/>
                <a:gd name="T44" fmla="*/ 2147483647 w 602"/>
                <a:gd name="T45" fmla="*/ 2147483647 h 510"/>
                <a:gd name="T46" fmla="*/ 2147483647 w 602"/>
                <a:gd name="T47" fmla="*/ 2147483647 h 510"/>
                <a:gd name="T48" fmla="*/ 2147483647 w 602"/>
                <a:gd name="T49" fmla="*/ 2147483647 h 510"/>
                <a:gd name="T50" fmla="*/ 2147483647 w 602"/>
                <a:gd name="T51" fmla="*/ 2147483647 h 510"/>
                <a:gd name="T52" fmla="*/ 2147483647 w 602"/>
                <a:gd name="T53" fmla="*/ 2147483647 h 510"/>
                <a:gd name="T54" fmla="*/ 2147483647 w 602"/>
                <a:gd name="T55" fmla="*/ 2147483647 h 510"/>
                <a:gd name="T56" fmla="*/ 2147483647 w 602"/>
                <a:gd name="T57" fmla="*/ 2147483647 h 510"/>
                <a:gd name="T58" fmla="*/ 2147483647 w 602"/>
                <a:gd name="T59" fmla="*/ 2147483647 h 510"/>
                <a:gd name="T60" fmla="*/ 2147483647 w 602"/>
                <a:gd name="T61" fmla="*/ 2147483647 h 510"/>
                <a:gd name="T62" fmla="*/ 2147483647 w 602"/>
                <a:gd name="T63" fmla="*/ 2147483647 h 510"/>
                <a:gd name="T64" fmla="*/ 2147483647 w 602"/>
                <a:gd name="T65" fmla="*/ 2147483647 h 510"/>
                <a:gd name="T66" fmla="*/ 2147483647 w 602"/>
                <a:gd name="T67" fmla="*/ 2147483647 h 510"/>
                <a:gd name="T68" fmla="*/ 2147483647 w 602"/>
                <a:gd name="T69" fmla="*/ 2147483647 h 510"/>
                <a:gd name="T70" fmla="*/ 2147483647 w 602"/>
                <a:gd name="T71" fmla="*/ 2147483647 h 510"/>
                <a:gd name="T72" fmla="*/ 2147483647 w 602"/>
                <a:gd name="T73" fmla="*/ 2147483647 h 510"/>
                <a:gd name="T74" fmla="*/ 2147483647 w 602"/>
                <a:gd name="T75" fmla="*/ 2147483647 h 510"/>
                <a:gd name="T76" fmla="*/ 2147483647 w 602"/>
                <a:gd name="T77" fmla="*/ 2147483647 h 510"/>
                <a:gd name="T78" fmla="*/ 2147483647 w 602"/>
                <a:gd name="T79" fmla="*/ 2147483647 h 510"/>
                <a:gd name="T80" fmla="*/ 2147483647 w 602"/>
                <a:gd name="T81" fmla="*/ 2147483647 h 510"/>
                <a:gd name="T82" fmla="*/ 2147483647 w 602"/>
                <a:gd name="T83" fmla="*/ 2147483647 h 510"/>
                <a:gd name="T84" fmla="*/ 2147483647 w 602"/>
                <a:gd name="T85" fmla="*/ 2147483647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lIns="45720" tIns="22860" rIns="45720" bIns="22860" anchor="ctr"/>
            <a:lstStyle/>
            <a:p>
              <a:endParaRPr lang="zh-CN" altLang="en-US"/>
            </a:p>
          </p:txBody>
        </p:sp>
      </p:grpSp>
      <p:grpSp>
        <p:nvGrpSpPr>
          <p:cNvPr id="38" name="组合 37"/>
          <p:cNvGrpSpPr/>
          <p:nvPr/>
        </p:nvGrpSpPr>
        <p:grpSpPr bwMode="auto">
          <a:xfrm>
            <a:off x="5970588" y="861218"/>
            <a:ext cx="455612" cy="455613"/>
            <a:chOff x="4139952" y="1274820"/>
            <a:chExt cx="432833" cy="432834"/>
          </a:xfrm>
        </p:grpSpPr>
        <p:sp>
          <p:nvSpPr>
            <p:cNvPr id="38925" name="椭圆 16"/>
            <p:cNvSpPr>
              <a:spLocks noChangeArrowheads="1"/>
            </p:cNvSpPr>
            <p:nvPr/>
          </p:nvSpPr>
          <p:spPr bwMode="auto">
            <a:xfrm>
              <a:off x="4139952" y="1274820"/>
              <a:ext cx="432833" cy="432834"/>
            </a:xfrm>
            <a:prstGeom prst="ellipse">
              <a:avLst/>
            </a:pr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en-US" sz="2400">
                <a:solidFill>
                  <a:srgbClr val="FFFFFF"/>
                </a:solidFill>
              </a:endParaRPr>
            </a:p>
          </p:txBody>
        </p:sp>
        <p:sp>
          <p:nvSpPr>
            <p:cNvPr id="38926" name="Freeform 84"/>
            <p:cNvSpPr>
              <a:spLocks noChangeArrowheads="1"/>
            </p:cNvSpPr>
            <p:nvPr/>
          </p:nvSpPr>
          <p:spPr bwMode="auto">
            <a:xfrm>
              <a:off x="4241546" y="1366806"/>
              <a:ext cx="248863" cy="248863"/>
            </a:xfrm>
            <a:custGeom>
              <a:avLst/>
              <a:gdLst>
                <a:gd name="T0" fmla="*/ 2147483647 w 602"/>
                <a:gd name="T1" fmla="*/ 2147483647 h 602"/>
                <a:gd name="T2" fmla="*/ 2147483647 w 602"/>
                <a:gd name="T3" fmla="*/ 2147483647 h 602"/>
                <a:gd name="T4" fmla="*/ 2147483647 w 602"/>
                <a:gd name="T5" fmla="*/ 0 h 602"/>
                <a:gd name="T6" fmla="*/ 2147483647 w 602"/>
                <a:gd name="T7" fmla="*/ 2147483647 h 602"/>
                <a:gd name="T8" fmla="*/ 2147483647 w 602"/>
                <a:gd name="T9" fmla="*/ 2147483647 h 602"/>
                <a:gd name="T10" fmla="*/ 2147483647 w 602"/>
                <a:gd name="T11" fmla="*/ 2147483647 h 602"/>
                <a:gd name="T12" fmla="*/ 2147483647 w 602"/>
                <a:gd name="T13" fmla="*/ 2147483647 h 602"/>
                <a:gd name="T14" fmla="*/ 0 w 602"/>
                <a:gd name="T15" fmla="*/ 2147483647 h 602"/>
                <a:gd name="T16" fmla="*/ 2147483647 w 602"/>
                <a:gd name="T17" fmla="*/ 2147483647 h 602"/>
                <a:gd name="T18" fmla="*/ 2147483647 w 602"/>
                <a:gd name="T19" fmla="*/ 2147483647 h 602"/>
                <a:gd name="T20" fmla="*/ 2147483647 w 602"/>
                <a:gd name="T21" fmla="*/ 2147483647 h 602"/>
                <a:gd name="T22" fmla="*/ 2147483647 w 602"/>
                <a:gd name="T23" fmla="*/ 2147483647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lIns="45720" tIns="22860" rIns="45720" bIns="22860" anchor="ctr"/>
            <a:lstStyle/>
            <a:p>
              <a:endParaRPr lang="zh-CN" altLang="en-US"/>
            </a:p>
          </p:txBody>
        </p:sp>
      </p:grpSp>
      <p:pic>
        <p:nvPicPr>
          <p:cNvPr id="24" name="Picture 2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155212" y="4869160"/>
            <a:ext cx="1605852"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advClick="0" advTm="0">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27780" y="-27384"/>
            <a:ext cx="12218988" cy="1022099"/>
            <a:chOff x="-28575" y="3703045"/>
            <a:chExt cx="12316469" cy="1022099"/>
          </a:xfrm>
        </p:grpSpPr>
        <p:sp>
          <p:nvSpPr>
            <p:cNvPr id="5" name="矩形 4"/>
            <p:cNvSpPr/>
            <p:nvPr/>
          </p:nvSpPr>
          <p:spPr>
            <a:xfrm>
              <a:off x="5061908" y="4096483"/>
              <a:ext cx="7225986" cy="628661"/>
            </a:xfrm>
            <a:custGeom>
              <a:avLst/>
              <a:gdLst>
                <a:gd name="connsiteX0" fmla="*/ 0 w 7225986"/>
                <a:gd name="connsiteY0" fmla="*/ 612135 h 628661"/>
                <a:gd name="connsiteX1" fmla="*/ 7225986 w 7225986"/>
                <a:gd name="connsiteY1" fmla="*/ 52597 h 628661"/>
                <a:gd name="connsiteX2" fmla="*/ 7225986 w 7225986"/>
                <a:gd name="connsiteY2" fmla="*/ 628661 h 628661"/>
                <a:gd name="connsiteX3" fmla="*/ 0 w 7225986"/>
                <a:gd name="connsiteY3" fmla="*/ 612135 h 628661"/>
                <a:gd name="connsiteX4" fmla="*/ 0 w 7272808"/>
                <a:gd name="connsiteY4" fmla="*/ 0 h 576064"/>
              </a:gdLst>
              <a:ahLst/>
              <a:cxnLst>
                <a:cxn ang="0">
                  <a:pos x="connsiteX0" y="connsiteY0"/>
                </a:cxn>
                <a:cxn ang="0">
                  <a:pos x="connsiteX1" y="connsiteY1"/>
                </a:cxn>
                <a:cxn ang="0">
                  <a:pos x="connsiteX2" y="connsiteY2"/>
                </a:cxn>
                <a:cxn ang="0">
                  <a:pos x="connsiteX3" y="connsiteY3"/>
                </a:cxn>
              </a:cxnLst>
              <a:rect l="l" t="t" r="r" b="b"/>
              <a:pathLst>
                <a:path w="7225986" h="628661">
                  <a:moveTo>
                    <a:pt x="0" y="612135"/>
                  </a:moveTo>
                  <a:cubicBezTo>
                    <a:pt x="2424269" y="420114"/>
                    <a:pt x="5053509" y="-179452"/>
                    <a:pt x="7225986" y="52597"/>
                  </a:cubicBezTo>
                  <a:lnTo>
                    <a:pt x="7225986" y="628661"/>
                  </a:lnTo>
                  <a:cubicBezTo>
                    <a:pt x="4801717" y="297356"/>
                    <a:pt x="2424269" y="612135"/>
                    <a:pt x="0" y="612135"/>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4"/>
            <p:cNvSpPr/>
            <p:nvPr/>
          </p:nvSpPr>
          <p:spPr>
            <a:xfrm>
              <a:off x="5055280" y="3703045"/>
              <a:ext cx="7232614" cy="1002435"/>
            </a:xfrm>
            <a:custGeom>
              <a:avLst/>
              <a:gdLst>
                <a:gd name="connsiteX0" fmla="*/ 0 w 7232614"/>
                <a:gd name="connsiteY0" fmla="*/ 1002435 h 1002435"/>
                <a:gd name="connsiteX1" fmla="*/ 7232614 w 7232614"/>
                <a:gd name="connsiteY1" fmla="*/ 34486 h 1002435"/>
                <a:gd name="connsiteX2" fmla="*/ 7232614 w 7232614"/>
                <a:gd name="connsiteY2" fmla="*/ 610550 h 1002435"/>
                <a:gd name="connsiteX3" fmla="*/ 0 w 7232614"/>
                <a:gd name="connsiteY3" fmla="*/ 1002435 h 1002435"/>
                <a:gd name="connsiteX4" fmla="*/ 0 w 7272808"/>
                <a:gd name="connsiteY4" fmla="*/ 0 h 576064"/>
              </a:gdLst>
              <a:ahLst/>
              <a:cxnLst>
                <a:cxn ang="0">
                  <a:pos x="connsiteX0" y="connsiteY0"/>
                </a:cxn>
                <a:cxn ang="0">
                  <a:pos x="connsiteX1" y="connsiteY1"/>
                </a:cxn>
                <a:cxn ang="0">
                  <a:pos x="connsiteX2" y="connsiteY2"/>
                </a:cxn>
                <a:cxn ang="0">
                  <a:pos x="connsiteX3" y="connsiteY3"/>
                </a:cxn>
              </a:cxnLst>
              <a:rect l="l" t="t" r="r" b="b"/>
              <a:pathLst>
                <a:path w="7232614" h="1002435">
                  <a:moveTo>
                    <a:pt x="0" y="1002435"/>
                  </a:moveTo>
                  <a:cubicBezTo>
                    <a:pt x="2424269" y="810414"/>
                    <a:pt x="5060137" y="-197563"/>
                    <a:pt x="7232614" y="34486"/>
                  </a:cubicBezTo>
                  <a:lnTo>
                    <a:pt x="7232614" y="610550"/>
                  </a:lnTo>
                  <a:cubicBezTo>
                    <a:pt x="4808345" y="279245"/>
                    <a:pt x="2424269" y="1002435"/>
                    <a:pt x="0" y="1002435"/>
                  </a:cubicBezTo>
                  <a:close/>
                </a:path>
              </a:pathLst>
            </a:custGeom>
            <a:solidFill>
              <a:srgbClr val="56B1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4"/>
            <p:cNvSpPr/>
            <p:nvPr/>
          </p:nvSpPr>
          <p:spPr>
            <a:xfrm flipH="1">
              <a:off x="-28575" y="3742044"/>
              <a:ext cx="5183925" cy="965039"/>
            </a:xfrm>
            <a:custGeom>
              <a:avLst/>
              <a:gdLst>
                <a:gd name="connsiteX0" fmla="*/ 0 w 7160333"/>
                <a:gd name="connsiteY0" fmla="*/ 965039 h 965039"/>
                <a:gd name="connsiteX1" fmla="*/ 7160333 w 7160333"/>
                <a:gd name="connsiteY1" fmla="*/ 35649 h 965039"/>
                <a:gd name="connsiteX2" fmla="*/ 7160333 w 7160333"/>
                <a:gd name="connsiteY2" fmla="*/ 611713 h 965039"/>
                <a:gd name="connsiteX3" fmla="*/ 0 w 7160333"/>
                <a:gd name="connsiteY3" fmla="*/ 965039 h 965039"/>
                <a:gd name="connsiteX4" fmla="*/ 0 w 7272808"/>
                <a:gd name="connsiteY4" fmla="*/ 0 h 576064"/>
              </a:gdLst>
              <a:ahLst/>
              <a:cxnLst>
                <a:cxn ang="0">
                  <a:pos x="connsiteX0" y="connsiteY0"/>
                </a:cxn>
                <a:cxn ang="0">
                  <a:pos x="connsiteX1" y="connsiteY1"/>
                </a:cxn>
                <a:cxn ang="0">
                  <a:pos x="connsiteX2" y="connsiteY2"/>
                </a:cxn>
                <a:cxn ang="0">
                  <a:pos x="connsiteX3" y="connsiteY3"/>
                </a:cxn>
              </a:cxnLst>
              <a:rect l="l" t="t" r="r" b="b"/>
              <a:pathLst>
                <a:path w="7160332" h="965039">
                  <a:moveTo>
                    <a:pt x="0" y="965039"/>
                  </a:moveTo>
                  <a:cubicBezTo>
                    <a:pt x="2424269" y="773018"/>
                    <a:pt x="4987856" y="-196400"/>
                    <a:pt x="7160333" y="35649"/>
                  </a:cubicBezTo>
                  <a:lnTo>
                    <a:pt x="7160333" y="611713"/>
                  </a:lnTo>
                  <a:cubicBezTo>
                    <a:pt x="4736064" y="280408"/>
                    <a:pt x="2424269" y="965039"/>
                    <a:pt x="0" y="965039"/>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3" name="组合 42"/>
          <p:cNvGrpSpPr/>
          <p:nvPr/>
        </p:nvGrpSpPr>
        <p:grpSpPr>
          <a:xfrm>
            <a:off x="1045930" y="4797152"/>
            <a:ext cx="10234647" cy="400110"/>
            <a:chOff x="1045135" y="4797152"/>
            <a:chExt cx="10234647" cy="400110"/>
          </a:xfrm>
        </p:grpSpPr>
        <p:sp>
          <p:nvSpPr>
            <p:cNvPr id="19" name="Oval 29"/>
            <p:cNvSpPr/>
            <p:nvPr/>
          </p:nvSpPr>
          <p:spPr>
            <a:xfrm>
              <a:off x="1045135" y="4859649"/>
              <a:ext cx="297543" cy="297543"/>
            </a:xfrm>
            <a:prstGeom prst="ellipse">
              <a:avLst/>
            </a:prstGeom>
            <a:solidFill>
              <a:srgbClr val="6BDB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dirty="0">
                <a:latin typeface="微软雅黑" panose="020B0503020204020204" pitchFamily="34" charset="-122"/>
                <a:ea typeface="微软雅黑" panose="020B0503020204020204" pitchFamily="34" charset="-122"/>
              </a:endParaRPr>
            </a:p>
          </p:txBody>
        </p:sp>
        <p:sp>
          <p:nvSpPr>
            <p:cNvPr id="10" name="矩形 9"/>
            <p:cNvSpPr/>
            <p:nvPr/>
          </p:nvSpPr>
          <p:spPr>
            <a:xfrm>
              <a:off x="1253534" y="4797152"/>
              <a:ext cx="10026248" cy="400110"/>
            </a:xfrm>
            <a:prstGeom prst="rect">
              <a:avLst/>
            </a:prstGeom>
          </p:spPr>
          <p:txBody>
            <a:bodyPr wrap="square">
              <a:spAutoFit/>
            </a:bodyPr>
            <a:lstStyle/>
            <a:p>
              <a:endParaRPr lang="zh-CN" altLang="en-US" sz="2000" b="1" dirty="0">
                <a:latin typeface="微软雅黑" panose="020B0503020204020204" pitchFamily="34" charset="-122"/>
                <a:ea typeface="微软雅黑" panose="020B0503020204020204" pitchFamily="34" charset="-122"/>
              </a:endParaRPr>
            </a:p>
          </p:txBody>
        </p:sp>
      </p:grpSp>
      <p:sp>
        <p:nvSpPr>
          <p:cNvPr id="44" name="TextBox 43"/>
          <p:cNvSpPr txBox="1"/>
          <p:nvPr/>
        </p:nvSpPr>
        <p:spPr>
          <a:xfrm>
            <a:off x="7559511" y="3227740"/>
            <a:ext cx="3011180" cy="400110"/>
          </a:xfrm>
          <a:prstGeom prst="rect">
            <a:avLst/>
          </a:prstGeom>
          <a:noFill/>
        </p:spPr>
        <p:txBody>
          <a:bodyPr wrap="squar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一细则：抽查实施细则</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nvGrpSpPr>
          <p:cNvPr id="42" name="组合 41"/>
          <p:cNvGrpSpPr/>
          <p:nvPr/>
        </p:nvGrpSpPr>
        <p:grpSpPr>
          <a:xfrm>
            <a:off x="1118451" y="2348564"/>
            <a:ext cx="9748360" cy="1995633"/>
            <a:chOff x="1117657" y="2348564"/>
            <a:chExt cx="9748360" cy="1995633"/>
          </a:xfrm>
        </p:grpSpPr>
        <p:sp>
          <p:nvSpPr>
            <p:cNvPr id="13" name="圆角矩形 12"/>
            <p:cNvSpPr/>
            <p:nvPr/>
          </p:nvSpPr>
          <p:spPr>
            <a:xfrm>
              <a:off x="1117657" y="2355451"/>
              <a:ext cx="2539935" cy="1906827"/>
            </a:xfrm>
            <a:prstGeom prst="roundRect">
              <a:avLst/>
            </a:prstGeom>
            <a:solidFill>
              <a:srgbClr val="56B1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75000"/>
                  </a:schemeClr>
                </a:solidFill>
              </a:endParaRPr>
            </a:p>
          </p:txBody>
        </p:sp>
        <p:sp>
          <p:nvSpPr>
            <p:cNvPr id="14" name="TextBox 13"/>
            <p:cNvSpPr txBox="1"/>
            <p:nvPr/>
          </p:nvSpPr>
          <p:spPr>
            <a:xfrm>
              <a:off x="1257746" y="3227740"/>
              <a:ext cx="2808312" cy="400110"/>
            </a:xfrm>
            <a:prstGeom prst="rect">
              <a:avLst/>
            </a:prstGeom>
            <a:noFill/>
          </p:spPr>
          <p:txBody>
            <a:bodyPr wrap="squar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一单：抽查事项清单</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1909745" y="2662354"/>
              <a:ext cx="2664296" cy="461665"/>
            </a:xfrm>
            <a:prstGeom prst="rect">
              <a:avLst/>
            </a:prstGeom>
            <a:noFill/>
          </p:spPr>
          <p:txBody>
            <a:bodyPr wrap="squar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查</a:t>
              </a:r>
              <a:r>
                <a:rPr lang="zh-CN" altLang="en-US" sz="2400" b="1" dirty="0" smtClean="0">
                  <a:solidFill>
                    <a:schemeClr val="bg1"/>
                  </a:solidFill>
                  <a:latin typeface="微软雅黑" panose="020B0503020204020204" pitchFamily="34" charset="-122"/>
                  <a:ea typeface="微软雅黑" panose="020B0503020204020204" pitchFamily="34" charset="-122"/>
                </a:rPr>
                <a:t>什么？</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6" name="等腰三角形 15"/>
            <p:cNvSpPr/>
            <p:nvPr/>
          </p:nvSpPr>
          <p:spPr>
            <a:xfrm rot="5400000">
              <a:off x="3853961" y="3247130"/>
              <a:ext cx="360040" cy="311866"/>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圆角矩形 33"/>
            <p:cNvSpPr/>
            <p:nvPr/>
          </p:nvSpPr>
          <p:spPr>
            <a:xfrm>
              <a:off x="4308857" y="2355452"/>
              <a:ext cx="2820832" cy="1988745"/>
            </a:xfrm>
            <a:prstGeom prst="roundRect">
              <a:avLst/>
            </a:prstGeom>
            <a:solidFill>
              <a:srgbClr val="56B1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TextBox 34"/>
            <p:cNvSpPr txBox="1"/>
            <p:nvPr/>
          </p:nvSpPr>
          <p:spPr>
            <a:xfrm>
              <a:off x="4286009" y="3247130"/>
              <a:ext cx="3011180" cy="707886"/>
            </a:xfrm>
            <a:prstGeom prst="rect">
              <a:avLst/>
            </a:prstGeom>
            <a:noFill/>
          </p:spPr>
          <p:txBody>
            <a:bodyPr wrap="squar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两库：检查对象名录库</a:t>
              </a:r>
              <a:endParaRPr lang="en-US" altLang="zh-CN" sz="2000" b="1" dirty="0">
                <a:solidFill>
                  <a:schemeClr val="bg1"/>
                </a:solidFill>
                <a:latin typeface="微软雅黑" panose="020B0503020204020204" pitchFamily="34" charset="-122"/>
                <a:ea typeface="微软雅黑" panose="020B0503020204020204" pitchFamily="34" charset="-122"/>
              </a:endParaRPr>
            </a:p>
            <a:p>
              <a:r>
                <a:rPr lang="zh-CN" altLang="en-US" sz="2000" b="1" dirty="0">
                  <a:solidFill>
                    <a:schemeClr val="bg1"/>
                  </a:solidFill>
                  <a:latin typeface="微软雅黑" panose="020B0503020204020204" pitchFamily="34" charset="-122"/>
                  <a:ea typeface="微软雅黑" panose="020B0503020204020204" pitchFamily="34" charset="-122"/>
                </a:rPr>
                <a:t>    执法检查人员名录库</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36" name="TextBox 35"/>
            <p:cNvSpPr txBox="1"/>
            <p:nvPr/>
          </p:nvSpPr>
          <p:spPr>
            <a:xfrm>
              <a:off x="4551518" y="2668827"/>
              <a:ext cx="2664296" cy="461665"/>
            </a:xfrm>
            <a:prstGeom prst="rect">
              <a:avLst/>
            </a:prstGeom>
            <a:noFill/>
          </p:spPr>
          <p:txBody>
            <a:bodyPr wrap="squar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谁来</a:t>
              </a:r>
              <a:r>
                <a:rPr lang="zh-CN" altLang="en-US" sz="2400" b="1" dirty="0" smtClean="0">
                  <a:solidFill>
                    <a:schemeClr val="bg1"/>
                  </a:solidFill>
                  <a:latin typeface="微软雅黑" panose="020B0503020204020204" pitchFamily="34" charset="-122"/>
                  <a:ea typeface="微软雅黑" panose="020B0503020204020204" pitchFamily="34" charset="-122"/>
                </a:rPr>
                <a:t>查？检查谁？</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38" name="等腰三角形 37"/>
            <p:cNvSpPr/>
            <p:nvPr/>
          </p:nvSpPr>
          <p:spPr>
            <a:xfrm rot="5400000">
              <a:off x="7045161" y="3247130"/>
              <a:ext cx="360040" cy="311866"/>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圆角矩形 46"/>
            <p:cNvSpPr/>
            <p:nvPr/>
          </p:nvSpPr>
          <p:spPr>
            <a:xfrm>
              <a:off x="7409633" y="2348564"/>
              <a:ext cx="2880320" cy="1995633"/>
            </a:xfrm>
            <a:prstGeom prst="roundRect">
              <a:avLst/>
            </a:prstGeom>
            <a:solidFill>
              <a:srgbClr val="56B1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TextBox 47"/>
            <p:cNvSpPr txBox="1"/>
            <p:nvPr/>
          </p:nvSpPr>
          <p:spPr>
            <a:xfrm>
              <a:off x="7549722" y="3220853"/>
              <a:ext cx="2808312" cy="400110"/>
            </a:xfrm>
            <a:prstGeom prst="rect">
              <a:avLst/>
            </a:prstGeom>
            <a:noFill/>
          </p:spPr>
          <p:txBody>
            <a:bodyPr wrap="squar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一细则：抽查实施细则</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49" name="TextBox 48"/>
            <p:cNvSpPr txBox="1"/>
            <p:nvPr/>
          </p:nvSpPr>
          <p:spPr>
            <a:xfrm>
              <a:off x="8201721" y="2655467"/>
              <a:ext cx="2664296" cy="461665"/>
            </a:xfrm>
            <a:prstGeom prst="rect">
              <a:avLst/>
            </a:prstGeom>
            <a:noFill/>
          </p:spPr>
          <p:txBody>
            <a:bodyPr wrap="squar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怎么</a:t>
              </a:r>
              <a:r>
                <a:rPr lang="zh-CN" altLang="en-US" sz="2400" b="1" dirty="0" smtClean="0">
                  <a:solidFill>
                    <a:schemeClr val="bg1"/>
                  </a:solidFill>
                  <a:latin typeface="微软雅黑" panose="020B0503020204020204" pitchFamily="34" charset="-122"/>
                  <a:ea typeface="微软雅黑" panose="020B0503020204020204" pitchFamily="34" charset="-122"/>
                </a:rPr>
                <a:t>查？</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grpSp>
        <p:nvGrpSpPr>
          <p:cNvPr id="30" name="组合 29"/>
          <p:cNvGrpSpPr/>
          <p:nvPr/>
        </p:nvGrpSpPr>
        <p:grpSpPr>
          <a:xfrm>
            <a:off x="335359" y="908721"/>
            <a:ext cx="10235331" cy="770693"/>
            <a:chOff x="334565" y="836712"/>
            <a:chExt cx="10235331" cy="770693"/>
          </a:xfrm>
        </p:grpSpPr>
        <p:sp>
          <p:nvSpPr>
            <p:cNvPr id="31" name="Paralelogramo 44"/>
            <p:cNvSpPr/>
            <p:nvPr/>
          </p:nvSpPr>
          <p:spPr>
            <a:xfrm>
              <a:off x="406574" y="836712"/>
              <a:ext cx="233216" cy="235819"/>
            </a:xfrm>
            <a:prstGeom prst="parallelogram">
              <a:avLst>
                <a:gd name="adj" fmla="val 60339"/>
              </a:avLst>
            </a:prstGeom>
            <a:solidFill>
              <a:srgbClr val="6BDB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微软雅黑" panose="020B0503020204020204" pitchFamily="34" charset="-122"/>
                <a:ea typeface="微软雅黑" panose="020B0503020204020204" pitchFamily="34" charset="-122"/>
              </a:endParaRPr>
            </a:p>
          </p:txBody>
        </p:sp>
        <p:sp>
          <p:nvSpPr>
            <p:cNvPr id="32" name="Paralelogramo 45"/>
            <p:cNvSpPr/>
            <p:nvPr/>
          </p:nvSpPr>
          <p:spPr>
            <a:xfrm>
              <a:off x="625746" y="836712"/>
              <a:ext cx="233216" cy="235819"/>
            </a:xfrm>
            <a:prstGeom prst="parallelogram">
              <a:avLst>
                <a:gd name="adj" fmla="val 60339"/>
              </a:avLst>
            </a:prstGeom>
            <a:solidFill>
              <a:srgbClr val="56B1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微软雅黑" panose="020B0503020204020204" pitchFamily="34" charset="-122"/>
                <a:ea typeface="微软雅黑" panose="020B0503020204020204" pitchFamily="34" charset="-122"/>
              </a:endParaRPr>
            </a:p>
          </p:txBody>
        </p:sp>
        <p:sp>
          <p:nvSpPr>
            <p:cNvPr id="37" name="Paralelogramo 46"/>
            <p:cNvSpPr/>
            <p:nvPr/>
          </p:nvSpPr>
          <p:spPr>
            <a:xfrm>
              <a:off x="848258" y="836712"/>
              <a:ext cx="233216" cy="235819"/>
            </a:xfrm>
            <a:prstGeom prst="parallelogram">
              <a:avLst>
                <a:gd name="adj" fmla="val 60339"/>
              </a:avLst>
            </a:prstGeom>
            <a:solidFill>
              <a:srgbClr val="6BDB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微软雅黑" panose="020B0503020204020204" pitchFamily="34" charset="-122"/>
                <a:ea typeface="微软雅黑" panose="020B0503020204020204" pitchFamily="34" charset="-122"/>
              </a:endParaRPr>
            </a:p>
          </p:txBody>
        </p:sp>
        <p:sp>
          <p:nvSpPr>
            <p:cNvPr id="39" name="Paralelogramo 47"/>
            <p:cNvSpPr/>
            <p:nvPr/>
          </p:nvSpPr>
          <p:spPr>
            <a:xfrm>
              <a:off x="1063748" y="836712"/>
              <a:ext cx="233216" cy="235819"/>
            </a:xfrm>
            <a:prstGeom prst="parallelogram">
              <a:avLst>
                <a:gd name="adj" fmla="val 60339"/>
              </a:avLst>
            </a:prstGeom>
            <a:solidFill>
              <a:srgbClr val="56B1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微软雅黑" panose="020B0503020204020204" pitchFamily="34" charset="-122"/>
                <a:ea typeface="微软雅黑" panose="020B0503020204020204" pitchFamily="34" charset="-122"/>
              </a:endParaRPr>
            </a:p>
          </p:txBody>
        </p:sp>
        <p:sp>
          <p:nvSpPr>
            <p:cNvPr id="40" name="Paralelogramo 48"/>
            <p:cNvSpPr/>
            <p:nvPr/>
          </p:nvSpPr>
          <p:spPr>
            <a:xfrm>
              <a:off x="1282920" y="837913"/>
              <a:ext cx="233216" cy="235819"/>
            </a:xfrm>
            <a:prstGeom prst="parallelogram">
              <a:avLst>
                <a:gd name="adj" fmla="val 60339"/>
              </a:avLst>
            </a:prstGeom>
            <a:solidFill>
              <a:srgbClr val="6BDB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微软雅黑" panose="020B0503020204020204" pitchFamily="34" charset="-122"/>
                <a:ea typeface="微软雅黑" panose="020B0503020204020204" pitchFamily="34" charset="-122"/>
              </a:endParaRPr>
            </a:p>
          </p:txBody>
        </p:sp>
        <p:sp>
          <p:nvSpPr>
            <p:cNvPr id="41" name="Rectángulo 50"/>
            <p:cNvSpPr/>
            <p:nvPr/>
          </p:nvSpPr>
          <p:spPr>
            <a:xfrm>
              <a:off x="334565" y="1145740"/>
              <a:ext cx="10235331" cy="461665"/>
            </a:xfrm>
            <a:prstGeom prst="rect">
              <a:avLst/>
            </a:prstGeom>
          </p:spPr>
          <p:txBody>
            <a:bodyPr wrap="square">
              <a:spAutoFit/>
            </a:bodyPr>
            <a:lstStyle/>
            <a:p>
              <a:r>
                <a:rPr lang="zh-CN" altLang="en-US" sz="2400" b="1"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问题三：“</a:t>
              </a:r>
              <a:r>
                <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双随机、一公开”监管</a:t>
              </a:r>
              <a:r>
                <a:rPr lang="zh-CN" altLang="en-US" sz="2400" b="1"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的要解决的五个问题是什么？</a:t>
              </a:r>
              <a:endPar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pic>
        <p:nvPicPr>
          <p:cNvPr id="2" name="图片 1"/>
          <p:cNvPicPr>
            <a:picLocks noChangeAspect="1"/>
          </p:cNvPicPr>
          <p:nvPr/>
        </p:nvPicPr>
        <p:blipFill>
          <a:blip r:embed="rId1"/>
          <a:stretch>
            <a:fillRect/>
          </a:stretch>
        </p:blipFill>
        <p:spPr>
          <a:xfrm>
            <a:off x="4066853" y="4467308"/>
            <a:ext cx="3315056" cy="1999661"/>
          </a:xfrm>
          <a:prstGeom prst="rect">
            <a:avLst/>
          </a:prstGeom>
        </p:spPr>
      </p:pic>
      <p:sp>
        <p:nvSpPr>
          <p:cNvPr id="46" name="TextBox 35"/>
          <p:cNvSpPr txBox="1"/>
          <p:nvPr/>
        </p:nvSpPr>
        <p:spPr>
          <a:xfrm>
            <a:off x="4466187" y="4856489"/>
            <a:ext cx="2664296" cy="461665"/>
          </a:xfrm>
          <a:prstGeom prst="rect">
            <a:avLst/>
          </a:prstGeom>
          <a:noFill/>
        </p:spPr>
        <p:txBody>
          <a:bodyPr wrap="square" rtlCol="0">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检查结果怎么处理？</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50" name="TextBox 34"/>
          <p:cNvSpPr txBox="1"/>
          <p:nvPr/>
        </p:nvSpPr>
        <p:spPr>
          <a:xfrm>
            <a:off x="4378870" y="5457352"/>
            <a:ext cx="3011180" cy="400110"/>
          </a:xfrm>
          <a:prstGeom prst="rect">
            <a:avLst/>
          </a:prstGeom>
          <a:noFill/>
        </p:spPr>
        <p:txBody>
          <a:bodyPr wrap="square" rtlCol="0">
            <a:spAutoFit/>
          </a:bodyPr>
          <a:lstStyle/>
          <a:p>
            <a:r>
              <a:rPr lang="zh-CN" altLang="en-US" sz="2000" b="1" smtClean="0">
                <a:solidFill>
                  <a:schemeClr val="bg1"/>
                </a:solidFill>
                <a:latin typeface="微软雅黑" panose="020B0503020204020204" pitchFamily="34" charset="-122"/>
                <a:ea typeface="微软雅黑" panose="020B0503020204020204" pitchFamily="34" charset="-122"/>
              </a:rPr>
              <a:t>          向社会公开</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fade">
                                      <p:cBhvr>
                                        <p:cTn id="16" dur="1000"/>
                                        <p:tgtEl>
                                          <p:spTgt spid="43"/>
                                        </p:tgtEl>
                                      </p:cBhvr>
                                    </p:animEffect>
                                    <p:anim calcmode="lin" valueType="num">
                                      <p:cBhvr>
                                        <p:cTn id="17" dur="1000" fill="hold"/>
                                        <p:tgtEl>
                                          <p:spTgt spid="43"/>
                                        </p:tgtEl>
                                        <p:attrNameLst>
                                          <p:attrName>ppt_x</p:attrName>
                                        </p:attrNameLst>
                                      </p:cBhvr>
                                      <p:tavLst>
                                        <p:tav tm="0">
                                          <p:val>
                                            <p:strVal val="#ppt_x"/>
                                          </p:val>
                                        </p:tav>
                                        <p:tav tm="100000">
                                          <p:val>
                                            <p:strVal val="#ppt_x"/>
                                          </p:val>
                                        </p:tav>
                                      </p:tavLst>
                                    </p:anim>
                                    <p:anim calcmode="lin" valueType="num">
                                      <p:cBhvr>
                                        <p:cTn id="1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4"/>
          <p:cNvSpPr txBox="1"/>
          <p:nvPr/>
        </p:nvSpPr>
        <p:spPr>
          <a:xfrm>
            <a:off x="815975" y="573088"/>
            <a:ext cx="7872313" cy="661987"/>
          </a:xfrm>
          <a:prstGeom prst="rect">
            <a:avLst/>
          </a:prstGeom>
        </p:spPr>
        <p:txBody>
          <a:bodyPr anchor="ct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defRPr/>
            </a:pPr>
            <a:r>
              <a:rPr lang="zh-CN" altLang="en-US" sz="2400" b="1" dirty="0" smtClean="0">
                <a:solidFill>
                  <a:schemeClr val="accent1"/>
                </a:solidFill>
                <a:latin typeface="微软雅黑" panose="020B0503020204020204" pitchFamily="34" charset="-122"/>
                <a:ea typeface="微软雅黑" panose="020B0503020204020204" pitchFamily="34" charset="-122"/>
              </a:rPr>
              <a:t>问题四：推进改革的初心什么？</a:t>
            </a:r>
            <a:endParaRPr lang="en-GB" sz="2400" b="1" dirty="0">
              <a:solidFill>
                <a:schemeClr val="accent1"/>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985838" y="1412875"/>
            <a:ext cx="10199687"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45" name="组合 44"/>
          <p:cNvGrpSpPr/>
          <p:nvPr/>
        </p:nvGrpSpPr>
        <p:grpSpPr bwMode="auto">
          <a:xfrm>
            <a:off x="1049104" y="2079539"/>
            <a:ext cx="1369816" cy="991525"/>
            <a:chOff x="2215145" y="982471"/>
            <a:chExt cx="1319610" cy="1013911"/>
          </a:xfrm>
        </p:grpSpPr>
        <p:sp>
          <p:nvSpPr>
            <p:cNvPr id="46" name="平行四边形 45"/>
            <p:cNvSpPr/>
            <p:nvPr/>
          </p:nvSpPr>
          <p:spPr>
            <a:xfrm>
              <a:off x="2215145" y="982471"/>
              <a:ext cx="1120423" cy="843959"/>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65">
                <a:latin typeface="Impact" panose="020B0806030902050204" pitchFamily="34" charset="0"/>
              </a:endParaRPr>
            </a:p>
          </p:txBody>
        </p:sp>
        <p:sp>
          <p:nvSpPr>
            <p:cNvPr id="47" name="文本框 9"/>
            <p:cNvSpPr txBox="1"/>
            <p:nvPr/>
          </p:nvSpPr>
          <p:spPr>
            <a:xfrm>
              <a:off x="2467370" y="1080457"/>
              <a:ext cx="1067385" cy="915925"/>
            </a:xfrm>
            <a:prstGeom prst="rect">
              <a:avLst/>
            </a:prstGeom>
            <a:noFill/>
          </p:spPr>
          <p:txBody>
            <a:bodyPr>
              <a:spAutoFit/>
            </a:bodyPr>
            <a:lstStyle/>
            <a:p>
              <a:pPr fontAlgn="auto">
                <a:spcBef>
                  <a:spcPts val="0"/>
                </a:spcBef>
                <a:spcAft>
                  <a:spcPts val="0"/>
                </a:spcAft>
                <a:defRPr/>
              </a:pPr>
              <a:r>
                <a:rPr lang="en-US" altLang="zh-CN" sz="3735" dirty="0">
                  <a:solidFill>
                    <a:schemeClr val="bg1"/>
                  </a:solidFill>
                  <a:latin typeface="Impact" panose="020B0806030902050204" pitchFamily="34" charset="0"/>
                  <a:ea typeface="+mn-ea"/>
                </a:rPr>
                <a:t>01</a:t>
              </a:r>
              <a:endParaRPr lang="zh-CN" altLang="en-US" sz="3735" dirty="0">
                <a:solidFill>
                  <a:schemeClr val="bg1"/>
                </a:solidFill>
                <a:latin typeface="Impact" panose="020B0806030902050204" pitchFamily="34" charset="0"/>
                <a:ea typeface="+mn-ea"/>
              </a:endParaRPr>
            </a:p>
          </p:txBody>
        </p:sp>
      </p:grpSp>
      <p:grpSp>
        <p:nvGrpSpPr>
          <p:cNvPr id="48" name="组合 47"/>
          <p:cNvGrpSpPr/>
          <p:nvPr/>
        </p:nvGrpSpPr>
        <p:grpSpPr bwMode="auto">
          <a:xfrm>
            <a:off x="1051709" y="3511670"/>
            <a:ext cx="1369816" cy="967928"/>
            <a:chOff x="2215144" y="2032970"/>
            <a:chExt cx="1319610" cy="989428"/>
          </a:xfrm>
        </p:grpSpPr>
        <p:sp>
          <p:nvSpPr>
            <p:cNvPr id="49" name="平行四边形 48"/>
            <p:cNvSpPr/>
            <p:nvPr/>
          </p:nvSpPr>
          <p:spPr>
            <a:xfrm>
              <a:off x="2215144" y="2032970"/>
              <a:ext cx="1120422" cy="843659"/>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65">
                <a:latin typeface="Impact" panose="020B0806030902050204" pitchFamily="34" charset="0"/>
              </a:endParaRPr>
            </a:p>
          </p:txBody>
        </p:sp>
        <p:sp>
          <p:nvSpPr>
            <p:cNvPr id="50" name="文本框 10"/>
            <p:cNvSpPr txBox="1"/>
            <p:nvPr/>
          </p:nvSpPr>
          <p:spPr>
            <a:xfrm>
              <a:off x="2467369" y="2106800"/>
              <a:ext cx="1067385" cy="915598"/>
            </a:xfrm>
            <a:prstGeom prst="rect">
              <a:avLst/>
            </a:prstGeom>
            <a:noFill/>
          </p:spPr>
          <p:txBody>
            <a:bodyPr>
              <a:spAutoFit/>
            </a:bodyPr>
            <a:lstStyle/>
            <a:p>
              <a:pPr fontAlgn="auto">
                <a:spcBef>
                  <a:spcPts val="0"/>
                </a:spcBef>
                <a:spcAft>
                  <a:spcPts val="0"/>
                </a:spcAft>
                <a:defRPr/>
              </a:pPr>
              <a:r>
                <a:rPr lang="en-US" altLang="zh-CN" sz="3735" dirty="0">
                  <a:solidFill>
                    <a:schemeClr val="bg1"/>
                  </a:solidFill>
                  <a:latin typeface="Impact" panose="020B0806030902050204" pitchFamily="34" charset="0"/>
                  <a:ea typeface="+mn-ea"/>
                </a:rPr>
                <a:t>02</a:t>
              </a:r>
              <a:endParaRPr lang="zh-CN" altLang="en-US" sz="3735" dirty="0">
                <a:solidFill>
                  <a:schemeClr val="bg1"/>
                </a:solidFill>
                <a:latin typeface="Impact" panose="020B0806030902050204" pitchFamily="34" charset="0"/>
                <a:ea typeface="+mn-ea"/>
              </a:endParaRPr>
            </a:p>
          </p:txBody>
        </p:sp>
      </p:grpSp>
      <p:grpSp>
        <p:nvGrpSpPr>
          <p:cNvPr id="60" name="组合 59"/>
          <p:cNvGrpSpPr/>
          <p:nvPr/>
        </p:nvGrpSpPr>
        <p:grpSpPr bwMode="auto">
          <a:xfrm>
            <a:off x="1953977" y="2045275"/>
            <a:ext cx="6086239" cy="823194"/>
            <a:chOff x="4315150" y="953426"/>
            <a:chExt cx="3857250" cy="540057"/>
          </a:xfrm>
        </p:grpSpPr>
        <p:sp>
          <p:nvSpPr>
            <p:cNvPr id="61" name="矩形 60"/>
            <p:cNvSpPr/>
            <p:nvPr/>
          </p:nvSpPr>
          <p:spPr>
            <a:xfrm>
              <a:off x="4505058" y="1018916"/>
              <a:ext cx="3615576" cy="262492"/>
            </a:xfrm>
            <a:prstGeom prst="rect">
              <a:avLst/>
            </a:prstGeom>
            <a:ln w="15875">
              <a:noFill/>
            </a:ln>
          </p:spPr>
          <p:txBody>
            <a:bodyPr>
              <a:spAutoFit/>
            </a:bodyPr>
            <a:lstStyle/>
            <a:p>
              <a:pPr fontAlgn="auto">
                <a:spcBef>
                  <a:spcPts val="0"/>
                </a:spcBef>
                <a:spcAft>
                  <a:spcPts val="0"/>
                </a:spcAft>
                <a:defRPr/>
              </a:pPr>
              <a:r>
                <a:rPr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rPr>
                <a:t>减轻企业负担</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2" name="平行四边形 61"/>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zh-CN" altLang="en-US" sz="2135" b="1">
                <a:solidFill>
                  <a:schemeClr val="tx1">
                    <a:lumMod val="75000"/>
                    <a:lumOff val="25000"/>
                  </a:schemeClr>
                </a:solidFill>
              </a:endParaRPr>
            </a:p>
          </p:txBody>
        </p:sp>
      </p:grpSp>
      <p:grpSp>
        <p:nvGrpSpPr>
          <p:cNvPr id="63" name="组合 62"/>
          <p:cNvGrpSpPr/>
          <p:nvPr/>
        </p:nvGrpSpPr>
        <p:grpSpPr bwMode="auto">
          <a:xfrm>
            <a:off x="1935333" y="3513803"/>
            <a:ext cx="6107488" cy="823193"/>
            <a:chOff x="4315150" y="1647579"/>
            <a:chExt cx="3857250" cy="540057"/>
          </a:xfrm>
        </p:grpSpPr>
        <p:sp>
          <p:nvSpPr>
            <p:cNvPr id="64" name="矩形 63"/>
            <p:cNvSpPr/>
            <p:nvPr/>
          </p:nvSpPr>
          <p:spPr>
            <a:xfrm>
              <a:off x="4517817" y="1785661"/>
              <a:ext cx="3536211" cy="262493"/>
            </a:xfrm>
            <a:prstGeom prst="rect">
              <a:avLst/>
            </a:prstGeom>
            <a:ln w="15875">
              <a:noFill/>
            </a:ln>
          </p:spPr>
          <p:txBody>
            <a:bodyPr wrap="square">
              <a:spAutoFit/>
            </a:bodyPr>
            <a:lstStyle/>
            <a:p>
              <a:pPr fontAlgn="auto">
                <a:spcBef>
                  <a:spcPts val="0"/>
                </a:spcBef>
                <a:spcAft>
                  <a:spcPts val="0"/>
                </a:spcAft>
                <a:defRPr/>
              </a:pPr>
              <a:r>
                <a:rPr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rPr>
                <a:t>减轻基层执法人员负担</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5" name="平行四边形 64"/>
            <p:cNvSpPr/>
            <p:nvPr/>
          </p:nvSpPr>
          <p:spPr>
            <a:xfrm>
              <a:off x="4315150" y="1647579"/>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zh-CN" altLang="en-US" sz="2135" b="1">
                <a:solidFill>
                  <a:schemeClr val="tx1">
                    <a:lumMod val="75000"/>
                    <a:lumOff val="25000"/>
                  </a:schemeClr>
                </a:solidFill>
              </a:endParaRPr>
            </a:p>
          </p:txBody>
        </p:sp>
      </p:grpSp>
      <p:grpSp>
        <p:nvGrpSpPr>
          <p:cNvPr id="32" name="组合 31"/>
          <p:cNvGrpSpPr/>
          <p:nvPr/>
        </p:nvGrpSpPr>
        <p:grpSpPr bwMode="auto">
          <a:xfrm>
            <a:off x="1051709" y="4941671"/>
            <a:ext cx="1369816" cy="825327"/>
            <a:chOff x="2215144" y="2032970"/>
            <a:chExt cx="1319610" cy="843659"/>
          </a:xfrm>
        </p:grpSpPr>
        <p:sp>
          <p:nvSpPr>
            <p:cNvPr id="33" name="平行四边形 32"/>
            <p:cNvSpPr/>
            <p:nvPr/>
          </p:nvSpPr>
          <p:spPr>
            <a:xfrm>
              <a:off x="2215144" y="2032970"/>
              <a:ext cx="1120422" cy="843659"/>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65">
                <a:latin typeface="Impact" panose="020B0806030902050204" pitchFamily="34" charset="0"/>
              </a:endParaRPr>
            </a:p>
          </p:txBody>
        </p:sp>
        <p:sp>
          <p:nvSpPr>
            <p:cNvPr id="34" name="文本框 10"/>
            <p:cNvSpPr txBox="1"/>
            <p:nvPr/>
          </p:nvSpPr>
          <p:spPr>
            <a:xfrm>
              <a:off x="2467369" y="2106800"/>
              <a:ext cx="1067385" cy="681924"/>
            </a:xfrm>
            <a:prstGeom prst="rect">
              <a:avLst/>
            </a:prstGeom>
            <a:noFill/>
          </p:spPr>
          <p:txBody>
            <a:bodyPr>
              <a:spAutoFit/>
            </a:bodyPr>
            <a:lstStyle/>
            <a:p>
              <a:pPr fontAlgn="auto">
                <a:spcBef>
                  <a:spcPts val="0"/>
                </a:spcBef>
                <a:spcAft>
                  <a:spcPts val="0"/>
                </a:spcAft>
                <a:defRPr/>
              </a:pPr>
              <a:r>
                <a:rPr lang="en-US" altLang="zh-CN" sz="3735" dirty="0" smtClean="0">
                  <a:solidFill>
                    <a:schemeClr val="bg1"/>
                  </a:solidFill>
                  <a:latin typeface="Impact" panose="020B0806030902050204" pitchFamily="34" charset="0"/>
                  <a:ea typeface="+mn-ea"/>
                </a:rPr>
                <a:t>03</a:t>
              </a:r>
              <a:endParaRPr lang="zh-CN" altLang="en-US" sz="3735" dirty="0">
                <a:solidFill>
                  <a:schemeClr val="bg1"/>
                </a:solidFill>
                <a:latin typeface="Impact" panose="020B0806030902050204" pitchFamily="34" charset="0"/>
                <a:ea typeface="+mn-ea"/>
              </a:endParaRPr>
            </a:p>
          </p:txBody>
        </p:sp>
      </p:grpSp>
      <p:grpSp>
        <p:nvGrpSpPr>
          <p:cNvPr id="35" name="组合 34"/>
          <p:cNvGrpSpPr/>
          <p:nvPr/>
        </p:nvGrpSpPr>
        <p:grpSpPr bwMode="auto">
          <a:xfrm>
            <a:off x="1935333" y="4943803"/>
            <a:ext cx="6107488" cy="823193"/>
            <a:chOff x="4315150" y="1647579"/>
            <a:chExt cx="3857250" cy="540057"/>
          </a:xfrm>
        </p:grpSpPr>
        <p:sp>
          <p:nvSpPr>
            <p:cNvPr id="36" name="矩形 35"/>
            <p:cNvSpPr/>
            <p:nvPr/>
          </p:nvSpPr>
          <p:spPr>
            <a:xfrm>
              <a:off x="4539516" y="1684703"/>
              <a:ext cx="3536211" cy="262493"/>
            </a:xfrm>
            <a:prstGeom prst="rect">
              <a:avLst/>
            </a:prstGeom>
            <a:ln w="15875">
              <a:noFill/>
            </a:ln>
          </p:spPr>
          <p:txBody>
            <a:bodyPr wrap="square">
              <a:spAutoFit/>
            </a:bodyPr>
            <a:lstStyle/>
            <a:p>
              <a:pPr fontAlgn="auto">
                <a:spcBef>
                  <a:spcPts val="0"/>
                </a:spcBef>
                <a:spcAft>
                  <a:spcPts val="0"/>
                </a:spcAft>
                <a:defRPr/>
              </a:pPr>
              <a:r>
                <a:rPr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rPr>
                <a:t>提升监管效能</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7" name="平行四边形 36"/>
            <p:cNvSpPr/>
            <p:nvPr/>
          </p:nvSpPr>
          <p:spPr>
            <a:xfrm>
              <a:off x="4315150" y="1647579"/>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zh-CN" altLang="en-US" sz="2135" b="1">
                <a:solidFill>
                  <a:schemeClr val="tx1">
                    <a:lumMod val="75000"/>
                    <a:lumOff val="25000"/>
                  </a:schemeClr>
                </a:solidFill>
              </a:endParaRPr>
            </a:p>
          </p:txBody>
        </p:sp>
      </p:grpSp>
    </p:spTree>
  </p:cSld>
  <p:clrMapOvr>
    <a:masterClrMapping/>
  </p:clrMapOvr>
  <p:transition spd="slow" advClick="0" advTm="0">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p:nvPr/>
        </p:nvSpPr>
        <p:spPr bwMode="auto">
          <a:xfrm>
            <a:off x="695325" y="2949575"/>
            <a:ext cx="2573338" cy="1778000"/>
          </a:xfrm>
          <a:custGeom>
            <a:avLst/>
            <a:gdLst>
              <a:gd name="T0" fmla="*/ 1454669330 w 2740"/>
              <a:gd name="T1" fmla="*/ 1223854971 h 2446"/>
              <a:gd name="T2" fmla="*/ 1389747032 w 2740"/>
              <a:gd name="T3" fmla="*/ 1274078019 h 2446"/>
              <a:gd name="T4" fmla="*/ 1297097355 w 2740"/>
              <a:gd name="T5" fmla="*/ 1292581285 h 2446"/>
              <a:gd name="T6" fmla="*/ 551840946 w 2740"/>
              <a:gd name="T7" fmla="*/ 1292581285 h 2446"/>
              <a:gd name="T8" fmla="*/ 463249324 w 2740"/>
              <a:gd name="T9" fmla="*/ 1274078019 h 2446"/>
              <a:gd name="T10" fmla="*/ 398327025 w 2740"/>
              <a:gd name="T11" fmla="*/ 1223326513 h 2446"/>
              <a:gd name="T12" fmla="*/ 24345510 w 2740"/>
              <a:gd name="T13" fmla="*/ 716866921 h 2446"/>
              <a:gd name="T14" fmla="*/ 0 w 2740"/>
              <a:gd name="T15" fmla="*/ 646554508 h 2446"/>
              <a:gd name="T16" fmla="*/ 24345510 w 2740"/>
              <a:gd name="T17" fmla="*/ 575714365 h 2446"/>
              <a:gd name="T18" fmla="*/ 396973714 w 2740"/>
              <a:gd name="T19" fmla="*/ 71369327 h 2446"/>
              <a:gd name="T20" fmla="*/ 463249324 w 2740"/>
              <a:gd name="T21" fmla="*/ 19560181 h 2446"/>
              <a:gd name="T22" fmla="*/ 547783831 w 2740"/>
              <a:gd name="T23" fmla="*/ 528457 h 2446"/>
              <a:gd name="T24" fmla="*/ 1295744983 w 2740"/>
              <a:gd name="T25" fmla="*/ 528457 h 2446"/>
              <a:gd name="T26" fmla="*/ 1389747032 w 2740"/>
              <a:gd name="T27" fmla="*/ 19560181 h 2446"/>
              <a:gd name="T28" fmla="*/ 1454669330 w 2740"/>
              <a:gd name="T29" fmla="*/ 69783229 h 2446"/>
              <a:gd name="T30" fmla="*/ 1827297535 w 2740"/>
              <a:gd name="T31" fmla="*/ 574128267 h 2446"/>
              <a:gd name="T32" fmla="*/ 1852996356 w 2740"/>
              <a:gd name="T33" fmla="*/ 646554508 h 2446"/>
              <a:gd name="T34" fmla="*/ 1826621349 w 2740"/>
              <a:gd name="T35" fmla="*/ 719510660 h 2446"/>
              <a:gd name="T36" fmla="*/ 1454669330 w 2740"/>
              <a:gd name="T37" fmla="*/ 1223854971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a:noFill/>
          </a:ln>
          <a:extLst>
            <a:ext uri="{91240B29-F687-4F45-9708-019B960494DF}">
              <a14:hiddenLine xmlns:a14="http://schemas.microsoft.com/office/drawing/2010/main" w="9525">
                <a:solidFill>
                  <a:srgbClr val="000000"/>
                </a:solidFill>
                <a:prstDash val="solid"/>
                <a:miter lim="800000"/>
                <a:headEnd/>
                <a:tailEnd/>
              </a14:hiddenLine>
            </a:ext>
          </a:extLst>
        </p:spPr>
        <p:txBody>
          <a:bodyPr lIns="121920" tIns="60960" rIns="121920" bIns="60960"/>
          <a:lstStyle/>
          <a:p>
            <a:endParaRPr lang="zh-CN" altLang="en-US"/>
          </a:p>
        </p:txBody>
      </p:sp>
      <p:sp>
        <p:nvSpPr>
          <p:cNvPr id="3" name="TextBox 2"/>
          <p:cNvSpPr txBox="1">
            <a:spLocks noChangeArrowheads="1"/>
          </p:cNvSpPr>
          <p:nvPr/>
        </p:nvSpPr>
        <p:spPr bwMode="auto">
          <a:xfrm>
            <a:off x="1226344" y="3469243"/>
            <a:ext cx="15113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400" dirty="0">
                <a:solidFill>
                  <a:schemeClr val="bg1"/>
                </a:solidFill>
                <a:latin typeface="微软雅黑" panose="020B0503020204020204" pitchFamily="34" charset="-122"/>
                <a:ea typeface="微软雅黑" panose="020B0503020204020204" pitchFamily="34" charset="-122"/>
              </a:rPr>
              <a:t>1</a:t>
            </a:r>
            <a:r>
              <a:rPr lang="en-US" altLang="zh-CN" sz="2400" dirty="0" smtClean="0">
                <a:solidFill>
                  <a:schemeClr val="bg1"/>
                </a:solidFill>
                <a:latin typeface="微软雅黑" panose="020B0503020204020204" pitchFamily="34" charset="-122"/>
                <a:ea typeface="微软雅黑" panose="020B0503020204020204" pitchFamily="34" charset="-122"/>
              </a:rPr>
              <a:t>.</a:t>
            </a:r>
            <a:r>
              <a:rPr lang="zh-CN" altLang="en-US" sz="2400" dirty="0" smtClean="0">
                <a:solidFill>
                  <a:schemeClr val="bg1"/>
                </a:solidFill>
                <a:latin typeface="微软雅黑" panose="020B0503020204020204" pitchFamily="34" charset="-122"/>
                <a:ea typeface="微软雅黑" panose="020B0503020204020204" pitchFamily="34" charset="-122"/>
              </a:rPr>
              <a:t>减轻企业负担</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4" name="圆角矩形 3"/>
          <p:cNvSpPr/>
          <p:nvPr/>
        </p:nvSpPr>
        <p:spPr>
          <a:xfrm>
            <a:off x="4475163" y="1673225"/>
            <a:ext cx="5972175" cy="963613"/>
          </a:xfrm>
          <a:prstGeom prst="roundRect">
            <a:avLst>
              <a:gd name="adj" fmla="val 2063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a:solidFill>
                <a:schemeClr val="tx1">
                  <a:lumMod val="75000"/>
                  <a:lumOff val="25000"/>
                </a:schemeClr>
              </a:solidFill>
            </a:endParaRPr>
          </a:p>
        </p:txBody>
      </p:sp>
      <p:sp>
        <p:nvSpPr>
          <p:cNvPr id="5" name="Freeform 5"/>
          <p:cNvSpPr/>
          <p:nvPr/>
        </p:nvSpPr>
        <p:spPr bwMode="auto">
          <a:xfrm>
            <a:off x="3535363" y="1781175"/>
            <a:ext cx="730250" cy="4143375"/>
          </a:xfrm>
          <a:custGeom>
            <a:avLst/>
            <a:gdLst>
              <a:gd name="T0" fmla="*/ 84846231 w 3544"/>
              <a:gd name="T1" fmla="*/ 740853545 h 14563"/>
              <a:gd name="T2" fmla="*/ 84846231 w 3544"/>
              <a:gd name="T3" fmla="*/ 996387371 h 14563"/>
              <a:gd name="T4" fmla="*/ 99871372 w 3544"/>
              <a:gd name="T5" fmla="*/ 1103426598 h 14563"/>
              <a:gd name="T6" fmla="*/ 150422640 w 3544"/>
              <a:gd name="T7" fmla="*/ 1142614680 h 14563"/>
              <a:gd name="T8" fmla="*/ 150422640 w 3544"/>
              <a:gd name="T9" fmla="*/ 1179131177 h 14563"/>
              <a:gd name="T10" fmla="*/ 82044947 w 3544"/>
              <a:gd name="T11" fmla="*/ 1134841762 h 14563"/>
              <a:gd name="T12" fmla="*/ 60228523 w 3544"/>
              <a:gd name="T13" fmla="*/ 975659685 h 14563"/>
              <a:gd name="T14" fmla="*/ 60228523 w 3544"/>
              <a:gd name="T15" fmla="*/ 751298333 h 14563"/>
              <a:gd name="T16" fmla="*/ 49235417 w 3544"/>
              <a:gd name="T17" fmla="*/ 649522043 h 14563"/>
              <a:gd name="T18" fmla="*/ 0 w 3544"/>
              <a:gd name="T19" fmla="*/ 605232912 h 14563"/>
              <a:gd name="T20" fmla="*/ 0 w 3544"/>
              <a:gd name="T21" fmla="*/ 573898265 h 14563"/>
              <a:gd name="T22" fmla="*/ 47834672 w 3544"/>
              <a:gd name="T23" fmla="*/ 532038029 h 14563"/>
              <a:gd name="T24" fmla="*/ 60228523 w 3544"/>
              <a:gd name="T25" fmla="*/ 427832845 h 14563"/>
              <a:gd name="T26" fmla="*/ 60228523 w 3544"/>
              <a:gd name="T27" fmla="*/ 203471493 h 14563"/>
              <a:gd name="T28" fmla="*/ 82044947 w 3544"/>
              <a:gd name="T29" fmla="*/ 44289415 h 14563"/>
              <a:gd name="T30" fmla="*/ 150422640 w 3544"/>
              <a:gd name="T31" fmla="*/ 0 h 14563"/>
              <a:gd name="T32" fmla="*/ 150422640 w 3544"/>
              <a:gd name="T33" fmla="*/ 36516497 h 14563"/>
              <a:gd name="T34" fmla="*/ 99871372 w 3544"/>
              <a:gd name="T35" fmla="*/ 73032710 h 14563"/>
              <a:gd name="T36" fmla="*/ 84846231 w 3544"/>
              <a:gd name="T37" fmla="*/ 182500831 h 14563"/>
              <a:gd name="T38" fmla="*/ 84846231 w 3544"/>
              <a:gd name="T39" fmla="*/ 438277632 h 14563"/>
              <a:gd name="T40" fmla="*/ 24617708 w 3544"/>
              <a:gd name="T41" fmla="*/ 589039238 h 14563"/>
              <a:gd name="T42" fmla="*/ 24617708 w 3544"/>
              <a:gd name="T43" fmla="*/ 591387331 h 14563"/>
              <a:gd name="T44" fmla="*/ 84846231 w 3544"/>
              <a:gd name="T45" fmla="*/ 740853545 h 1456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544" h="14563">
                <a:moveTo>
                  <a:pt x="1999" y="9150"/>
                </a:moveTo>
                <a:lnTo>
                  <a:pt x="1999" y="12306"/>
                </a:lnTo>
                <a:cubicBezTo>
                  <a:pt x="1999" y="12867"/>
                  <a:pt x="2117" y="13306"/>
                  <a:pt x="2353" y="13628"/>
                </a:cubicBezTo>
                <a:cubicBezTo>
                  <a:pt x="2590" y="13950"/>
                  <a:pt x="2986" y="14112"/>
                  <a:pt x="3544" y="14112"/>
                </a:cubicBezTo>
                <a:lnTo>
                  <a:pt x="3544" y="14563"/>
                </a:lnTo>
                <a:cubicBezTo>
                  <a:pt x="2815" y="14563"/>
                  <a:pt x="2276" y="14379"/>
                  <a:pt x="1933" y="14016"/>
                </a:cubicBezTo>
                <a:cubicBezTo>
                  <a:pt x="1589" y="13650"/>
                  <a:pt x="1419" y="12993"/>
                  <a:pt x="1419" y="12050"/>
                </a:cubicBezTo>
                <a:lnTo>
                  <a:pt x="1419" y="9279"/>
                </a:lnTo>
                <a:cubicBezTo>
                  <a:pt x="1419" y="8762"/>
                  <a:pt x="1333" y="8344"/>
                  <a:pt x="1160" y="8022"/>
                </a:cubicBezTo>
                <a:cubicBezTo>
                  <a:pt x="990" y="7701"/>
                  <a:pt x="602" y="7516"/>
                  <a:pt x="0" y="7475"/>
                </a:cubicBezTo>
                <a:lnTo>
                  <a:pt x="0" y="7088"/>
                </a:lnTo>
                <a:cubicBezTo>
                  <a:pt x="558" y="7002"/>
                  <a:pt x="935" y="6829"/>
                  <a:pt x="1127" y="6571"/>
                </a:cubicBezTo>
                <a:cubicBezTo>
                  <a:pt x="1322" y="6315"/>
                  <a:pt x="1419" y="5883"/>
                  <a:pt x="1419" y="5284"/>
                </a:cubicBezTo>
                <a:lnTo>
                  <a:pt x="1419" y="2513"/>
                </a:lnTo>
                <a:cubicBezTo>
                  <a:pt x="1419" y="1567"/>
                  <a:pt x="1589" y="913"/>
                  <a:pt x="1933" y="547"/>
                </a:cubicBezTo>
                <a:cubicBezTo>
                  <a:pt x="2276" y="181"/>
                  <a:pt x="2815" y="0"/>
                  <a:pt x="3544" y="0"/>
                </a:cubicBezTo>
                <a:lnTo>
                  <a:pt x="3544" y="451"/>
                </a:lnTo>
                <a:cubicBezTo>
                  <a:pt x="2986" y="451"/>
                  <a:pt x="2590" y="602"/>
                  <a:pt x="2353" y="902"/>
                </a:cubicBezTo>
                <a:cubicBezTo>
                  <a:pt x="2117" y="1201"/>
                  <a:pt x="1999" y="1652"/>
                  <a:pt x="1999" y="2254"/>
                </a:cubicBezTo>
                <a:lnTo>
                  <a:pt x="1999" y="5413"/>
                </a:lnTo>
                <a:cubicBezTo>
                  <a:pt x="1999" y="6265"/>
                  <a:pt x="1592" y="7275"/>
                  <a:pt x="580" y="7275"/>
                </a:cubicBezTo>
                <a:lnTo>
                  <a:pt x="580" y="7304"/>
                </a:lnTo>
                <a:cubicBezTo>
                  <a:pt x="1565" y="7304"/>
                  <a:pt x="1999" y="8309"/>
                  <a:pt x="1999" y="915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a:p>
        </p:txBody>
      </p:sp>
      <p:sp>
        <p:nvSpPr>
          <p:cNvPr id="9" name="TextBox 8"/>
          <p:cNvSpPr txBox="1"/>
          <p:nvPr/>
        </p:nvSpPr>
        <p:spPr>
          <a:xfrm>
            <a:off x="4900613" y="1871663"/>
            <a:ext cx="5011737" cy="566737"/>
          </a:xfrm>
          <a:prstGeom prst="rect">
            <a:avLst/>
          </a:prstGeom>
          <a:noFill/>
        </p:spPr>
        <p:txBody>
          <a:bodyPr lIns="0" tIns="0" rIns="0" bIns="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fontAlgn="auto">
              <a:lnSpc>
                <a:spcPct val="120000"/>
              </a:lnSpc>
              <a:spcBef>
                <a:spcPts val="0"/>
              </a:spcBef>
              <a:spcAft>
                <a:spcPts val="0"/>
              </a:spcAft>
              <a:defRPr/>
            </a:pPr>
            <a:r>
              <a:rPr lang="zh-CN" altLang="en-US" sz="1600" dirty="0" smtClean="0">
                <a:solidFill>
                  <a:schemeClr val="tx1">
                    <a:lumMod val="75000"/>
                    <a:lumOff val="25000"/>
                  </a:schemeClr>
                </a:solidFill>
              </a:rPr>
              <a:t>一是为</a:t>
            </a:r>
            <a:r>
              <a:rPr lang="zh-CN" altLang="en-US" sz="1600" dirty="0">
                <a:solidFill>
                  <a:schemeClr val="tx1">
                    <a:lumMod val="75000"/>
                    <a:lumOff val="25000"/>
                  </a:schemeClr>
                </a:solidFill>
              </a:rPr>
              <a:t>治愈人情监管、选择执法、执法扰民、执法不公等顽疾提供了</a:t>
            </a:r>
            <a:r>
              <a:rPr lang="zh-CN" altLang="en-US" sz="1600" dirty="0" smtClean="0">
                <a:solidFill>
                  <a:schemeClr val="tx1">
                    <a:lumMod val="75000"/>
                    <a:lumOff val="25000"/>
                  </a:schemeClr>
                </a:solidFill>
              </a:rPr>
              <a:t>良方。</a:t>
            </a:r>
            <a:endParaRPr lang="en-US" altLang="zh-CN" sz="1600" dirty="0">
              <a:solidFill>
                <a:schemeClr val="tx1">
                  <a:lumMod val="75000"/>
                  <a:lumOff val="25000"/>
                </a:schemeClr>
              </a:solidFill>
            </a:endParaRPr>
          </a:p>
        </p:txBody>
      </p:sp>
      <p:sp>
        <p:nvSpPr>
          <p:cNvPr id="16" name="Title 1"/>
          <p:cNvSpPr txBox="1"/>
          <p:nvPr/>
        </p:nvSpPr>
        <p:spPr>
          <a:xfrm>
            <a:off x="1144588" y="266700"/>
            <a:ext cx="5743500" cy="506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fontAlgn="auto">
              <a:spcAft>
                <a:spcPts val="0"/>
              </a:spcAft>
              <a:defRPr/>
            </a:pPr>
            <a:r>
              <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rPr>
              <a:t>“双随机、一公开”监管的目的和作用</a:t>
            </a:r>
            <a:endParaRPr lang="en-GB"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圆角矩形 11"/>
          <p:cNvSpPr/>
          <p:nvPr/>
        </p:nvSpPr>
        <p:spPr>
          <a:xfrm>
            <a:off x="4469888" y="3170238"/>
            <a:ext cx="5972175" cy="1276350"/>
          </a:xfrm>
          <a:prstGeom prst="roundRect">
            <a:avLst>
              <a:gd name="adj" fmla="val 2063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a:solidFill>
                <a:schemeClr val="tx1">
                  <a:lumMod val="75000"/>
                  <a:lumOff val="25000"/>
                </a:schemeClr>
              </a:solidFill>
            </a:endParaRPr>
          </a:p>
        </p:txBody>
      </p:sp>
      <p:sp>
        <p:nvSpPr>
          <p:cNvPr id="13" name="圆角矩形 12"/>
          <p:cNvSpPr/>
          <p:nvPr/>
        </p:nvSpPr>
        <p:spPr>
          <a:xfrm>
            <a:off x="4475163" y="4968875"/>
            <a:ext cx="5972175" cy="1042988"/>
          </a:xfrm>
          <a:prstGeom prst="roundRect">
            <a:avLst>
              <a:gd name="adj" fmla="val 2527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a:solidFill>
                <a:schemeClr val="tx1">
                  <a:lumMod val="75000"/>
                  <a:lumOff val="25000"/>
                </a:schemeClr>
              </a:solidFill>
            </a:endParaRPr>
          </a:p>
        </p:txBody>
      </p:sp>
      <p:sp>
        <p:nvSpPr>
          <p:cNvPr id="14" name="TextBox 8"/>
          <p:cNvSpPr txBox="1"/>
          <p:nvPr/>
        </p:nvSpPr>
        <p:spPr>
          <a:xfrm>
            <a:off x="4895338" y="3368676"/>
            <a:ext cx="5011737" cy="887412"/>
          </a:xfrm>
          <a:prstGeom prst="rect">
            <a:avLst/>
          </a:prstGeom>
          <a:noFill/>
        </p:spPr>
        <p:txBody>
          <a:bodyPr lIns="0" tIns="0" rIns="0" bIns="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fontAlgn="auto">
              <a:lnSpc>
                <a:spcPct val="120000"/>
              </a:lnSpc>
              <a:spcBef>
                <a:spcPts val="0"/>
              </a:spcBef>
              <a:spcAft>
                <a:spcPts val="0"/>
              </a:spcAft>
              <a:defRPr/>
            </a:pPr>
            <a:r>
              <a:rPr lang="zh-CN" altLang="en-US" sz="1600" dirty="0">
                <a:solidFill>
                  <a:schemeClr val="tx1">
                    <a:lumMod val="75000"/>
                    <a:lumOff val="25000"/>
                  </a:schemeClr>
                </a:solidFill>
              </a:rPr>
              <a:t>二</a:t>
            </a:r>
            <a:r>
              <a:rPr lang="zh-CN" altLang="en-US" sz="1600" dirty="0" smtClean="0">
                <a:solidFill>
                  <a:schemeClr val="tx1">
                    <a:lumMod val="75000"/>
                    <a:lumOff val="25000"/>
                  </a:schemeClr>
                </a:solidFill>
              </a:rPr>
              <a:t>是使政府监管检查行为透明化、制度化、标准化，使企业自身对其行为有明确预期，解决了信息不对称带来的成本浪费。</a:t>
            </a:r>
            <a:endParaRPr lang="en-US" altLang="zh-CN" sz="1600" dirty="0">
              <a:solidFill>
                <a:schemeClr val="tx1">
                  <a:lumMod val="75000"/>
                  <a:lumOff val="25000"/>
                </a:schemeClr>
              </a:solidFill>
            </a:endParaRPr>
          </a:p>
        </p:txBody>
      </p:sp>
      <p:sp>
        <p:nvSpPr>
          <p:cNvPr id="15" name="TextBox 9"/>
          <p:cNvSpPr txBox="1"/>
          <p:nvPr/>
        </p:nvSpPr>
        <p:spPr>
          <a:xfrm>
            <a:off x="4900613" y="5200650"/>
            <a:ext cx="5011737" cy="590931"/>
          </a:xfrm>
          <a:prstGeom prst="rect">
            <a:avLst/>
          </a:prstGeom>
          <a:noFill/>
        </p:spPr>
        <p:txBody>
          <a:bodyPr lIns="0" tIns="0" rIns="0" bIns="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fontAlgn="auto">
              <a:lnSpc>
                <a:spcPct val="120000"/>
              </a:lnSpc>
              <a:spcBef>
                <a:spcPts val="0"/>
              </a:spcBef>
              <a:spcAft>
                <a:spcPts val="0"/>
              </a:spcAft>
              <a:defRPr/>
            </a:pPr>
            <a:r>
              <a:rPr lang="zh-CN" altLang="en-US" sz="1600" dirty="0">
                <a:solidFill>
                  <a:schemeClr val="tx1">
                    <a:lumMod val="75000"/>
                    <a:lumOff val="25000"/>
                  </a:schemeClr>
                </a:solidFill>
              </a:rPr>
              <a:t>三</a:t>
            </a:r>
            <a:r>
              <a:rPr lang="zh-CN" altLang="en-US" sz="1600" dirty="0" smtClean="0">
                <a:solidFill>
                  <a:schemeClr val="tx1">
                    <a:lumMod val="75000"/>
                    <a:lumOff val="25000"/>
                  </a:schemeClr>
                </a:solidFill>
              </a:rPr>
              <a:t>是部门联合“双随机、一公开”监管，避免了重复检查带来的企业反复迎检，节约了大量行政成本。</a:t>
            </a:r>
            <a:endParaRPr lang="en-US" altLang="zh-CN" sz="1600" dirty="0">
              <a:solidFill>
                <a:schemeClr val="tx1">
                  <a:lumMod val="75000"/>
                  <a:lumOff val="25000"/>
                </a:schemeClr>
              </a:solidFill>
            </a:endParaRPr>
          </a:p>
        </p:txBody>
      </p:sp>
    </p:spTree>
  </p:cSld>
  <p:clrMapOvr>
    <a:masterClrMapping/>
  </p:clrMapOvr>
  <p:transition spd="slow" advClick="0" advTm="0">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p:nvPr/>
        </p:nvSpPr>
        <p:spPr bwMode="auto">
          <a:xfrm>
            <a:off x="695325" y="2949575"/>
            <a:ext cx="2573338" cy="1778000"/>
          </a:xfrm>
          <a:custGeom>
            <a:avLst/>
            <a:gdLst>
              <a:gd name="T0" fmla="*/ 1454669330 w 2740"/>
              <a:gd name="T1" fmla="*/ 1223854971 h 2446"/>
              <a:gd name="T2" fmla="*/ 1389747032 w 2740"/>
              <a:gd name="T3" fmla="*/ 1274078019 h 2446"/>
              <a:gd name="T4" fmla="*/ 1297097355 w 2740"/>
              <a:gd name="T5" fmla="*/ 1292581285 h 2446"/>
              <a:gd name="T6" fmla="*/ 551840946 w 2740"/>
              <a:gd name="T7" fmla="*/ 1292581285 h 2446"/>
              <a:gd name="T8" fmla="*/ 463249324 w 2740"/>
              <a:gd name="T9" fmla="*/ 1274078019 h 2446"/>
              <a:gd name="T10" fmla="*/ 398327025 w 2740"/>
              <a:gd name="T11" fmla="*/ 1223326513 h 2446"/>
              <a:gd name="T12" fmla="*/ 24345510 w 2740"/>
              <a:gd name="T13" fmla="*/ 716866921 h 2446"/>
              <a:gd name="T14" fmla="*/ 0 w 2740"/>
              <a:gd name="T15" fmla="*/ 646554508 h 2446"/>
              <a:gd name="T16" fmla="*/ 24345510 w 2740"/>
              <a:gd name="T17" fmla="*/ 575714365 h 2446"/>
              <a:gd name="T18" fmla="*/ 396973714 w 2740"/>
              <a:gd name="T19" fmla="*/ 71369327 h 2446"/>
              <a:gd name="T20" fmla="*/ 463249324 w 2740"/>
              <a:gd name="T21" fmla="*/ 19560181 h 2446"/>
              <a:gd name="T22" fmla="*/ 547783831 w 2740"/>
              <a:gd name="T23" fmla="*/ 528457 h 2446"/>
              <a:gd name="T24" fmla="*/ 1295744983 w 2740"/>
              <a:gd name="T25" fmla="*/ 528457 h 2446"/>
              <a:gd name="T26" fmla="*/ 1389747032 w 2740"/>
              <a:gd name="T27" fmla="*/ 19560181 h 2446"/>
              <a:gd name="T28" fmla="*/ 1454669330 w 2740"/>
              <a:gd name="T29" fmla="*/ 69783229 h 2446"/>
              <a:gd name="T30" fmla="*/ 1827297535 w 2740"/>
              <a:gd name="T31" fmla="*/ 574128267 h 2446"/>
              <a:gd name="T32" fmla="*/ 1852996356 w 2740"/>
              <a:gd name="T33" fmla="*/ 646554508 h 2446"/>
              <a:gd name="T34" fmla="*/ 1826621349 w 2740"/>
              <a:gd name="T35" fmla="*/ 719510660 h 2446"/>
              <a:gd name="T36" fmla="*/ 1454669330 w 2740"/>
              <a:gd name="T37" fmla="*/ 1223854971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a:noFill/>
          </a:ln>
          <a:extLst>
            <a:ext uri="{91240B29-F687-4F45-9708-019B960494DF}">
              <a14:hiddenLine xmlns:a14="http://schemas.microsoft.com/office/drawing/2010/main" w="9525">
                <a:solidFill>
                  <a:srgbClr val="000000"/>
                </a:solidFill>
                <a:prstDash val="solid"/>
                <a:miter lim="800000"/>
                <a:headEnd/>
                <a:tailEnd/>
              </a14:hiddenLine>
            </a:ext>
          </a:extLst>
        </p:spPr>
        <p:txBody>
          <a:bodyPr lIns="121920" tIns="60960" rIns="121920" bIns="60960"/>
          <a:lstStyle/>
          <a:p>
            <a:endParaRPr lang="zh-CN" altLang="en-US"/>
          </a:p>
        </p:txBody>
      </p:sp>
      <p:sp>
        <p:nvSpPr>
          <p:cNvPr id="3" name="TextBox 2"/>
          <p:cNvSpPr txBox="1">
            <a:spLocks noChangeArrowheads="1"/>
          </p:cNvSpPr>
          <p:nvPr/>
        </p:nvSpPr>
        <p:spPr bwMode="auto">
          <a:xfrm>
            <a:off x="1226344" y="3485912"/>
            <a:ext cx="15113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400" dirty="0">
                <a:solidFill>
                  <a:schemeClr val="bg1"/>
                </a:solidFill>
                <a:latin typeface="微软雅黑" panose="020B0503020204020204" pitchFamily="34" charset="-122"/>
                <a:ea typeface="微软雅黑" panose="020B0503020204020204" pitchFamily="34" charset="-122"/>
              </a:rPr>
              <a:t>2</a:t>
            </a:r>
            <a:r>
              <a:rPr lang="en-US" altLang="zh-CN" sz="2400" dirty="0" smtClean="0">
                <a:solidFill>
                  <a:schemeClr val="bg1"/>
                </a:solidFill>
                <a:latin typeface="微软雅黑" panose="020B0503020204020204" pitchFamily="34" charset="-122"/>
                <a:ea typeface="微软雅黑" panose="020B0503020204020204" pitchFamily="34" charset="-122"/>
              </a:rPr>
              <a:t>.</a:t>
            </a:r>
            <a:r>
              <a:rPr lang="zh-CN" altLang="en-US" sz="2400" dirty="0" smtClean="0">
                <a:solidFill>
                  <a:schemeClr val="bg1"/>
                </a:solidFill>
                <a:latin typeface="微软雅黑" panose="020B0503020204020204" pitchFamily="34" charset="-122"/>
                <a:ea typeface="微软雅黑" panose="020B0503020204020204" pitchFamily="34" charset="-122"/>
              </a:rPr>
              <a:t>减轻基层执法人员</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4" name="圆角矩形 3"/>
          <p:cNvSpPr/>
          <p:nvPr/>
        </p:nvSpPr>
        <p:spPr>
          <a:xfrm>
            <a:off x="4475163" y="1673225"/>
            <a:ext cx="5972175" cy="963613"/>
          </a:xfrm>
          <a:prstGeom prst="roundRect">
            <a:avLst>
              <a:gd name="adj" fmla="val 2063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a:solidFill>
                <a:schemeClr val="tx1">
                  <a:lumMod val="75000"/>
                  <a:lumOff val="25000"/>
                </a:schemeClr>
              </a:solidFill>
            </a:endParaRPr>
          </a:p>
        </p:txBody>
      </p:sp>
      <p:sp>
        <p:nvSpPr>
          <p:cNvPr id="5" name="Freeform 5"/>
          <p:cNvSpPr/>
          <p:nvPr/>
        </p:nvSpPr>
        <p:spPr bwMode="auto">
          <a:xfrm>
            <a:off x="3535363" y="1781175"/>
            <a:ext cx="730250" cy="4143375"/>
          </a:xfrm>
          <a:custGeom>
            <a:avLst/>
            <a:gdLst>
              <a:gd name="T0" fmla="*/ 84846231 w 3544"/>
              <a:gd name="T1" fmla="*/ 740853545 h 14563"/>
              <a:gd name="T2" fmla="*/ 84846231 w 3544"/>
              <a:gd name="T3" fmla="*/ 996387371 h 14563"/>
              <a:gd name="T4" fmla="*/ 99871372 w 3544"/>
              <a:gd name="T5" fmla="*/ 1103426598 h 14563"/>
              <a:gd name="T6" fmla="*/ 150422640 w 3544"/>
              <a:gd name="T7" fmla="*/ 1142614680 h 14563"/>
              <a:gd name="T8" fmla="*/ 150422640 w 3544"/>
              <a:gd name="T9" fmla="*/ 1179131177 h 14563"/>
              <a:gd name="T10" fmla="*/ 82044947 w 3544"/>
              <a:gd name="T11" fmla="*/ 1134841762 h 14563"/>
              <a:gd name="T12" fmla="*/ 60228523 w 3544"/>
              <a:gd name="T13" fmla="*/ 975659685 h 14563"/>
              <a:gd name="T14" fmla="*/ 60228523 w 3544"/>
              <a:gd name="T15" fmla="*/ 751298333 h 14563"/>
              <a:gd name="T16" fmla="*/ 49235417 w 3544"/>
              <a:gd name="T17" fmla="*/ 649522043 h 14563"/>
              <a:gd name="T18" fmla="*/ 0 w 3544"/>
              <a:gd name="T19" fmla="*/ 605232912 h 14563"/>
              <a:gd name="T20" fmla="*/ 0 w 3544"/>
              <a:gd name="T21" fmla="*/ 573898265 h 14563"/>
              <a:gd name="T22" fmla="*/ 47834672 w 3544"/>
              <a:gd name="T23" fmla="*/ 532038029 h 14563"/>
              <a:gd name="T24" fmla="*/ 60228523 w 3544"/>
              <a:gd name="T25" fmla="*/ 427832845 h 14563"/>
              <a:gd name="T26" fmla="*/ 60228523 w 3544"/>
              <a:gd name="T27" fmla="*/ 203471493 h 14563"/>
              <a:gd name="T28" fmla="*/ 82044947 w 3544"/>
              <a:gd name="T29" fmla="*/ 44289415 h 14563"/>
              <a:gd name="T30" fmla="*/ 150422640 w 3544"/>
              <a:gd name="T31" fmla="*/ 0 h 14563"/>
              <a:gd name="T32" fmla="*/ 150422640 w 3544"/>
              <a:gd name="T33" fmla="*/ 36516497 h 14563"/>
              <a:gd name="T34" fmla="*/ 99871372 w 3544"/>
              <a:gd name="T35" fmla="*/ 73032710 h 14563"/>
              <a:gd name="T36" fmla="*/ 84846231 w 3544"/>
              <a:gd name="T37" fmla="*/ 182500831 h 14563"/>
              <a:gd name="T38" fmla="*/ 84846231 w 3544"/>
              <a:gd name="T39" fmla="*/ 438277632 h 14563"/>
              <a:gd name="T40" fmla="*/ 24617708 w 3544"/>
              <a:gd name="T41" fmla="*/ 589039238 h 14563"/>
              <a:gd name="T42" fmla="*/ 24617708 w 3544"/>
              <a:gd name="T43" fmla="*/ 591387331 h 14563"/>
              <a:gd name="T44" fmla="*/ 84846231 w 3544"/>
              <a:gd name="T45" fmla="*/ 740853545 h 1456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544" h="14563">
                <a:moveTo>
                  <a:pt x="1999" y="9150"/>
                </a:moveTo>
                <a:lnTo>
                  <a:pt x="1999" y="12306"/>
                </a:lnTo>
                <a:cubicBezTo>
                  <a:pt x="1999" y="12867"/>
                  <a:pt x="2117" y="13306"/>
                  <a:pt x="2353" y="13628"/>
                </a:cubicBezTo>
                <a:cubicBezTo>
                  <a:pt x="2590" y="13950"/>
                  <a:pt x="2986" y="14112"/>
                  <a:pt x="3544" y="14112"/>
                </a:cubicBezTo>
                <a:lnTo>
                  <a:pt x="3544" y="14563"/>
                </a:lnTo>
                <a:cubicBezTo>
                  <a:pt x="2815" y="14563"/>
                  <a:pt x="2276" y="14379"/>
                  <a:pt x="1933" y="14016"/>
                </a:cubicBezTo>
                <a:cubicBezTo>
                  <a:pt x="1589" y="13650"/>
                  <a:pt x="1419" y="12993"/>
                  <a:pt x="1419" y="12050"/>
                </a:cubicBezTo>
                <a:lnTo>
                  <a:pt x="1419" y="9279"/>
                </a:lnTo>
                <a:cubicBezTo>
                  <a:pt x="1419" y="8762"/>
                  <a:pt x="1333" y="8344"/>
                  <a:pt x="1160" y="8022"/>
                </a:cubicBezTo>
                <a:cubicBezTo>
                  <a:pt x="990" y="7701"/>
                  <a:pt x="602" y="7516"/>
                  <a:pt x="0" y="7475"/>
                </a:cubicBezTo>
                <a:lnTo>
                  <a:pt x="0" y="7088"/>
                </a:lnTo>
                <a:cubicBezTo>
                  <a:pt x="558" y="7002"/>
                  <a:pt x="935" y="6829"/>
                  <a:pt x="1127" y="6571"/>
                </a:cubicBezTo>
                <a:cubicBezTo>
                  <a:pt x="1322" y="6315"/>
                  <a:pt x="1419" y="5883"/>
                  <a:pt x="1419" y="5284"/>
                </a:cubicBezTo>
                <a:lnTo>
                  <a:pt x="1419" y="2513"/>
                </a:lnTo>
                <a:cubicBezTo>
                  <a:pt x="1419" y="1567"/>
                  <a:pt x="1589" y="913"/>
                  <a:pt x="1933" y="547"/>
                </a:cubicBezTo>
                <a:cubicBezTo>
                  <a:pt x="2276" y="181"/>
                  <a:pt x="2815" y="0"/>
                  <a:pt x="3544" y="0"/>
                </a:cubicBezTo>
                <a:lnTo>
                  <a:pt x="3544" y="451"/>
                </a:lnTo>
                <a:cubicBezTo>
                  <a:pt x="2986" y="451"/>
                  <a:pt x="2590" y="602"/>
                  <a:pt x="2353" y="902"/>
                </a:cubicBezTo>
                <a:cubicBezTo>
                  <a:pt x="2117" y="1201"/>
                  <a:pt x="1999" y="1652"/>
                  <a:pt x="1999" y="2254"/>
                </a:cubicBezTo>
                <a:lnTo>
                  <a:pt x="1999" y="5413"/>
                </a:lnTo>
                <a:cubicBezTo>
                  <a:pt x="1999" y="6265"/>
                  <a:pt x="1592" y="7275"/>
                  <a:pt x="580" y="7275"/>
                </a:cubicBezTo>
                <a:lnTo>
                  <a:pt x="580" y="7304"/>
                </a:lnTo>
                <a:cubicBezTo>
                  <a:pt x="1565" y="7304"/>
                  <a:pt x="1999" y="8309"/>
                  <a:pt x="1999" y="915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a:p>
        </p:txBody>
      </p:sp>
      <p:sp>
        <p:nvSpPr>
          <p:cNvPr id="6" name="圆角矩形 5"/>
          <p:cNvSpPr/>
          <p:nvPr/>
        </p:nvSpPr>
        <p:spPr>
          <a:xfrm>
            <a:off x="4475163" y="3333750"/>
            <a:ext cx="5972175" cy="1042988"/>
          </a:xfrm>
          <a:prstGeom prst="roundRect">
            <a:avLst>
              <a:gd name="adj" fmla="val 2527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a:solidFill>
                <a:schemeClr val="tx1">
                  <a:lumMod val="75000"/>
                  <a:lumOff val="25000"/>
                </a:schemeClr>
              </a:solidFill>
            </a:endParaRPr>
          </a:p>
        </p:txBody>
      </p:sp>
      <p:sp>
        <p:nvSpPr>
          <p:cNvPr id="8" name="圆角矩形 7"/>
          <p:cNvSpPr/>
          <p:nvPr/>
        </p:nvSpPr>
        <p:spPr>
          <a:xfrm>
            <a:off x="4475163" y="5013325"/>
            <a:ext cx="5972175" cy="911225"/>
          </a:xfrm>
          <a:prstGeom prst="roundRect">
            <a:avLst>
              <a:gd name="adj" fmla="val 268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a:solidFill>
                <a:schemeClr val="tx1">
                  <a:lumMod val="75000"/>
                  <a:lumOff val="25000"/>
                </a:schemeClr>
              </a:solidFill>
            </a:endParaRPr>
          </a:p>
        </p:txBody>
      </p:sp>
      <p:sp>
        <p:nvSpPr>
          <p:cNvPr id="9" name="TextBox 8"/>
          <p:cNvSpPr txBox="1"/>
          <p:nvPr/>
        </p:nvSpPr>
        <p:spPr>
          <a:xfrm>
            <a:off x="4900613" y="1871663"/>
            <a:ext cx="5011737" cy="590931"/>
          </a:xfrm>
          <a:prstGeom prst="rect">
            <a:avLst/>
          </a:prstGeom>
          <a:noFill/>
        </p:spPr>
        <p:txBody>
          <a:bodyPr lIns="0" tIns="0" rIns="0" bIns="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fontAlgn="auto">
              <a:lnSpc>
                <a:spcPct val="120000"/>
              </a:lnSpc>
              <a:spcBef>
                <a:spcPts val="0"/>
              </a:spcBef>
              <a:spcAft>
                <a:spcPts val="0"/>
              </a:spcAft>
              <a:defRPr/>
            </a:pPr>
            <a:r>
              <a:rPr lang="zh-CN" altLang="en-US" sz="1600" dirty="0">
                <a:solidFill>
                  <a:schemeClr val="tx1">
                    <a:lumMod val="75000"/>
                    <a:lumOff val="25000"/>
                  </a:schemeClr>
                </a:solidFill>
              </a:rPr>
              <a:t>一是以</a:t>
            </a:r>
            <a:r>
              <a:rPr lang="zh-CN" altLang="en-US" sz="1600" dirty="0" smtClean="0">
                <a:solidFill>
                  <a:schemeClr val="tx1">
                    <a:lumMod val="75000"/>
                    <a:lumOff val="25000"/>
                  </a:schemeClr>
                </a:solidFill>
              </a:rPr>
              <a:t>“列清单”的方式确定日常性检查事项，防范了</a:t>
            </a:r>
            <a:r>
              <a:rPr lang="zh-CN" altLang="en-US" sz="1600" dirty="0">
                <a:solidFill>
                  <a:schemeClr val="tx1">
                    <a:lumMod val="75000"/>
                    <a:lumOff val="25000"/>
                  </a:schemeClr>
                </a:solidFill>
              </a:rPr>
              <a:t>政府</a:t>
            </a:r>
            <a:r>
              <a:rPr lang="zh-CN" altLang="en-US" sz="1600" dirty="0" smtClean="0">
                <a:solidFill>
                  <a:schemeClr val="tx1">
                    <a:lumMod val="75000"/>
                    <a:lumOff val="25000"/>
                  </a:schemeClr>
                </a:solidFill>
              </a:rPr>
              <a:t>对微观经济活动</a:t>
            </a:r>
            <a:r>
              <a:rPr lang="zh-CN" altLang="en-US" sz="1600" dirty="0">
                <a:solidFill>
                  <a:schemeClr val="tx1">
                    <a:lumMod val="75000"/>
                    <a:lumOff val="25000"/>
                  </a:schemeClr>
                </a:solidFill>
              </a:rPr>
              <a:t>的过度干预</a:t>
            </a:r>
            <a:r>
              <a:rPr lang="zh-CN" altLang="en-US" sz="1600" dirty="0" smtClean="0">
                <a:solidFill>
                  <a:schemeClr val="tx1">
                    <a:lumMod val="75000"/>
                    <a:lumOff val="25000"/>
                  </a:schemeClr>
                </a:solidFill>
              </a:rPr>
              <a:t>。</a:t>
            </a:r>
            <a:endParaRPr lang="en-US" altLang="zh-CN" sz="1600" dirty="0">
              <a:solidFill>
                <a:schemeClr val="tx1">
                  <a:lumMod val="75000"/>
                  <a:lumOff val="25000"/>
                </a:schemeClr>
              </a:solidFill>
            </a:endParaRPr>
          </a:p>
        </p:txBody>
      </p:sp>
      <p:sp>
        <p:nvSpPr>
          <p:cNvPr id="10" name="TextBox 9"/>
          <p:cNvSpPr txBox="1"/>
          <p:nvPr/>
        </p:nvSpPr>
        <p:spPr>
          <a:xfrm>
            <a:off x="4900613" y="3565525"/>
            <a:ext cx="5011737" cy="270459"/>
          </a:xfrm>
          <a:prstGeom prst="rect">
            <a:avLst/>
          </a:prstGeom>
          <a:noFill/>
        </p:spPr>
        <p:txBody>
          <a:bodyPr lIns="0" tIns="0" rIns="0" bIns="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fontAlgn="auto">
              <a:lnSpc>
                <a:spcPct val="120000"/>
              </a:lnSpc>
              <a:spcBef>
                <a:spcPts val="0"/>
              </a:spcBef>
              <a:spcAft>
                <a:spcPts val="0"/>
              </a:spcAft>
              <a:defRPr/>
            </a:pPr>
            <a:r>
              <a:rPr lang="zh-CN" altLang="en-US" sz="1600" dirty="0">
                <a:solidFill>
                  <a:schemeClr val="tx1">
                    <a:lumMod val="75000"/>
                    <a:lumOff val="25000"/>
                  </a:schemeClr>
                </a:solidFill>
              </a:rPr>
              <a:t>二</a:t>
            </a:r>
            <a:r>
              <a:rPr lang="zh-CN" altLang="en-US" sz="1600" dirty="0" smtClean="0">
                <a:solidFill>
                  <a:schemeClr val="tx1">
                    <a:lumMod val="75000"/>
                    <a:lumOff val="25000"/>
                  </a:schemeClr>
                </a:solidFill>
              </a:rPr>
              <a:t>是控制抽查比例。</a:t>
            </a:r>
            <a:endParaRPr lang="en-US" altLang="zh-CN" sz="1600" dirty="0">
              <a:solidFill>
                <a:schemeClr val="tx1">
                  <a:lumMod val="75000"/>
                  <a:lumOff val="25000"/>
                </a:schemeClr>
              </a:solidFill>
            </a:endParaRPr>
          </a:p>
        </p:txBody>
      </p:sp>
      <p:sp>
        <p:nvSpPr>
          <p:cNvPr id="11" name="TextBox 10"/>
          <p:cNvSpPr txBox="1"/>
          <p:nvPr/>
        </p:nvSpPr>
        <p:spPr>
          <a:xfrm>
            <a:off x="4811713" y="5173663"/>
            <a:ext cx="5299075" cy="270459"/>
          </a:xfrm>
          <a:prstGeom prst="rect">
            <a:avLst/>
          </a:prstGeom>
          <a:noFill/>
        </p:spPr>
        <p:txBody>
          <a:bodyPr lIns="0" tIns="0" rIns="0" bIns="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fontAlgn="auto">
              <a:lnSpc>
                <a:spcPct val="120000"/>
              </a:lnSpc>
              <a:spcBef>
                <a:spcPts val="0"/>
              </a:spcBef>
              <a:spcAft>
                <a:spcPts val="0"/>
              </a:spcAft>
              <a:defRPr/>
            </a:pPr>
            <a:r>
              <a:rPr lang="zh-CN" altLang="en-US" sz="1600" dirty="0">
                <a:solidFill>
                  <a:schemeClr val="tx1">
                    <a:lumMod val="75000"/>
                    <a:lumOff val="25000"/>
                  </a:schemeClr>
                </a:solidFill>
              </a:rPr>
              <a:t>三</a:t>
            </a:r>
            <a:r>
              <a:rPr lang="zh-CN" altLang="en-US" sz="1600" dirty="0" smtClean="0">
                <a:solidFill>
                  <a:schemeClr val="tx1">
                    <a:lumMod val="75000"/>
                    <a:lumOff val="25000"/>
                  </a:schemeClr>
                </a:solidFill>
              </a:rPr>
              <a:t>是问责免责清单</a:t>
            </a:r>
            <a:endParaRPr lang="en-US" altLang="zh-CN" sz="1600" dirty="0">
              <a:solidFill>
                <a:schemeClr val="tx1">
                  <a:lumMod val="75000"/>
                  <a:lumOff val="25000"/>
                </a:schemeClr>
              </a:solidFill>
            </a:endParaRPr>
          </a:p>
        </p:txBody>
      </p:sp>
      <p:sp>
        <p:nvSpPr>
          <p:cNvPr id="12" name="Title 1"/>
          <p:cNvSpPr txBox="1"/>
          <p:nvPr/>
        </p:nvSpPr>
        <p:spPr>
          <a:xfrm>
            <a:off x="1144588" y="266700"/>
            <a:ext cx="5743500" cy="506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fontAlgn="auto">
              <a:spcAft>
                <a:spcPts val="0"/>
              </a:spcAft>
              <a:defRPr/>
            </a:pPr>
            <a:r>
              <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rPr>
              <a:t>“双随机、一公开”监管的目的和作用</a:t>
            </a:r>
            <a:endParaRPr lang="en-GB"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randomBar dir="vert"/>
  </p:transition>
  <p:timing>
    <p:tnLst>
      <p:par>
        <p:cTn id="1" dur="indefinite" restart="never" nodeType="tmRoot"/>
      </p:par>
    </p:tnLst>
  </p:timing>
</p:sld>
</file>

<file path=ppt/theme/theme1.xml><?xml version="1.0" encoding="utf-8"?>
<a:theme xmlns:a="http://schemas.openxmlformats.org/drawingml/2006/main" name="Office 主题">
  <a:themeElements>
    <a:clrScheme name="自定义 237">
      <a:dk1>
        <a:sysClr val="windowText" lastClr="000000"/>
      </a:dk1>
      <a:lt1>
        <a:sysClr val="window" lastClr="FFFFFF"/>
      </a:lt1>
      <a:dk2>
        <a:srgbClr val="1F497D"/>
      </a:dk2>
      <a:lt2>
        <a:srgbClr val="EEECE1"/>
      </a:lt2>
      <a:accent1>
        <a:srgbClr val="005DA2"/>
      </a:accent1>
      <a:accent2>
        <a:srgbClr val="C4C7CB"/>
      </a:accent2>
      <a:accent3>
        <a:srgbClr val="7F7F7F"/>
      </a:accent3>
      <a:accent4>
        <a:srgbClr val="7F7F7F"/>
      </a:accent4>
      <a:accent5>
        <a:srgbClr val="7F7F7F"/>
      </a:accent5>
      <a:accent6>
        <a:srgbClr val="7F7F7F"/>
      </a:accent6>
      <a:hlink>
        <a:srgbClr val="17365D"/>
      </a:hlink>
      <a:folHlink>
        <a:srgbClr val="548DD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solidFill>
              <a:schemeClr val="tx1">
                <a:lumMod val="75000"/>
                <a:lumOff val="25000"/>
              </a:schemeClr>
            </a:solidFill>
            <a:latin typeface="微软雅黑" panose="020B0503020204020204" pitchFamily="34" charset="-122"/>
            <a:ea typeface="微软雅黑" panose="020B0503020204020204"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212E41"/>
      </a:accent1>
      <a:accent2>
        <a:srgbClr val="CA8F45"/>
      </a:accent2>
      <a:accent3>
        <a:srgbClr val="A5A5A5"/>
      </a:accent3>
      <a:accent4>
        <a:srgbClr val="6F6D66"/>
      </a:accent4>
      <a:accent5>
        <a:srgbClr val="A1ACC0"/>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9848</Words>
  <Application>WPS 演示</Application>
  <PresentationFormat>宽屏</PresentationFormat>
  <Paragraphs>628</Paragraphs>
  <Slides>50</Slides>
  <Notes>47</Notes>
  <HiddenSlides>0</HiddenSlides>
  <MMClips>0</MMClips>
  <ScaleCrop>false</ScaleCrop>
  <HeadingPairs>
    <vt:vector size="6" baseType="variant">
      <vt:variant>
        <vt:lpstr>已用的字体</vt:lpstr>
      </vt:variant>
      <vt:variant>
        <vt:i4>22</vt:i4>
      </vt:variant>
      <vt:variant>
        <vt:lpstr>主题</vt:lpstr>
      </vt:variant>
      <vt:variant>
        <vt:i4>2</vt:i4>
      </vt:variant>
      <vt:variant>
        <vt:lpstr>幻灯片标题</vt:lpstr>
      </vt:variant>
      <vt:variant>
        <vt:i4>50</vt:i4>
      </vt:variant>
    </vt:vector>
  </HeadingPairs>
  <TitlesOfParts>
    <vt:vector size="74" baseType="lpstr">
      <vt:lpstr>Arial</vt:lpstr>
      <vt:lpstr>宋体</vt:lpstr>
      <vt:lpstr>Wingdings</vt:lpstr>
      <vt:lpstr>Calibri</vt:lpstr>
      <vt:lpstr>微软雅黑</vt:lpstr>
      <vt:lpstr>微软雅黑 Light</vt:lpstr>
      <vt:lpstr>黑体</vt:lpstr>
      <vt:lpstr>Calibri</vt:lpstr>
      <vt:lpstr>方正小标宋简体</vt:lpstr>
      <vt:lpstr>Impact</vt:lpstr>
      <vt:lpstr>U.S. 101</vt:lpstr>
      <vt:lpstr>Segoe Print</vt:lpstr>
      <vt:lpstr>Roboto</vt:lpstr>
      <vt:lpstr>Open Sans Light</vt:lpstr>
      <vt:lpstr>楷体</vt:lpstr>
      <vt:lpstr>Arial Unicode MS</vt:lpstr>
      <vt:lpstr>仿宋_GB2312</vt:lpstr>
      <vt:lpstr>仿宋</vt:lpstr>
      <vt:lpstr>Roboto Light</vt:lpstr>
      <vt:lpstr>Vrinda</vt:lpstr>
      <vt:lpstr>Calibri Light</vt:lpstr>
      <vt:lpstr>Times New Roman</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郭岳</dc:creator>
  <cp:lastModifiedBy>宇轩</cp:lastModifiedBy>
  <cp:revision>711</cp:revision>
  <dcterms:created xsi:type="dcterms:W3CDTF">2015-12-11T17:46:00Z</dcterms:created>
  <dcterms:modified xsi:type="dcterms:W3CDTF">2019-12-23T07:07:01Z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2052-11.8.6.8556</vt:lpwstr>
  </property>
</Properties>
</file>